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heme/theme2.xml" ContentType="application/vnd.openxmlformats-officedocument.theme+xml"/>
  <Override PartName="/ppt/tags/tag53.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54.xml" ContentType="application/vnd.openxmlformats-officedocument.presentationml.tags+xml"/>
  <Override PartName="/ppt/notesSlides/notesSlide2.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61.xml" ContentType="application/vnd.openxmlformats-officedocument.presentationml.tags+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5.xml" ContentType="application/vnd.openxmlformats-officedocument.presentationml.notesSlide+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6.xml" ContentType="application/vnd.openxmlformats-officedocument.presentationml.notesSlid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7.xml" ContentType="application/vnd.openxmlformats-officedocument.presentationml.notesSlide+xml"/>
  <Override PartName="/ppt/charts/chart8.xml" ContentType="application/vnd.openxmlformats-officedocument.drawingml.chart+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8.xml" ContentType="application/vnd.openxmlformats-officedocument.presentationml.notesSlide+xml"/>
  <Override PartName="/ppt/charts/chart9.xml" ContentType="application/vnd.openxmlformats-officedocument.drawingml.chart+xml"/>
  <Override PartName="/ppt/tags/tag78.xml" ContentType="application/vnd.openxmlformats-officedocument.presentationml.tags+xml"/>
  <Override PartName="/ppt/tags/tag79.xml" ContentType="application/vnd.openxmlformats-officedocument.presentationml.tags+xml"/>
  <Override PartName="/ppt/notesSlides/notesSlide9.xml" ContentType="application/vnd.openxmlformats-officedocument.presentationml.notesSlide+xml"/>
  <Override PartName="/ppt/charts/chart10.xml" ContentType="application/vnd.openxmlformats-officedocument.drawingml.chart+xml"/>
  <Override PartName="/ppt/tags/tag80.xml" ContentType="application/vnd.openxmlformats-officedocument.presentationml.tags+xml"/>
  <Override PartName="/ppt/notesSlides/notesSlide10.xml" ContentType="application/vnd.openxmlformats-officedocument.presentationml.notesSlide+xml"/>
  <Override PartName="/ppt/tags/tag81.xml" ContentType="application/vnd.openxmlformats-officedocument.presentationml.tags+xml"/>
  <Override PartName="/ppt/notesSlides/notesSlide11.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2.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3.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6.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17.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18.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9.xml" ContentType="application/vnd.openxmlformats-officedocument.presentationml.notesSlide+xml"/>
  <Override PartName="/ppt/charts/chart11.xml" ContentType="application/vnd.openxmlformats-officedocument.drawingml.chart+xml"/>
  <Override PartName="/ppt/charts/style3.xml" ContentType="application/vnd.ms-office.chartstyle+xml"/>
  <Override PartName="/ppt/charts/colors3.xml" ContentType="application/vnd.ms-office.chartcolorstyle+xml"/>
  <Override PartName="/ppt/tags/tag14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22.xml" ContentType="application/vnd.openxmlformats-officedocument.presentationml.notesSlide+xml"/>
  <Override PartName="/ppt/charts/chart12.xml" ContentType="application/vnd.openxmlformats-officedocument.drawingml.chart+xml"/>
  <Override PartName="/ppt/charts/style4.xml" ContentType="application/vnd.ms-office.chartstyle+xml"/>
  <Override PartName="/ppt/charts/colors4.xml" ContentType="application/vnd.ms-office.chartcolorstyle+xml"/>
  <Override PartName="/ppt/charts/chart13.xml" ContentType="application/vnd.openxmlformats-officedocument.drawingml.chart+xml"/>
  <Override PartName="/ppt/charts/style5.xml" ContentType="application/vnd.ms-office.chartstyle+xml"/>
  <Override PartName="/ppt/charts/colors5.xml" ContentType="application/vnd.ms-office.chartcolorstyle+xml"/>
  <Override PartName="/ppt/charts/chart14.xml" ContentType="application/vnd.openxmlformats-officedocument.drawingml.chart+xml"/>
  <Override PartName="/ppt/charts/style6.xml" ContentType="application/vnd.ms-office.chartstyle+xml"/>
  <Override PartName="/ppt/charts/colors6.xml" ContentType="application/vnd.ms-office.chartcolorstyle+xml"/>
  <Override PartName="/ppt/charts/chart15.xml" ContentType="application/vnd.openxmlformats-officedocument.drawingml.chart+xml"/>
  <Override PartName="/ppt/charts/style7.xml" ContentType="application/vnd.ms-office.chartstyle+xml"/>
  <Override PartName="/ppt/charts/colors7.xml" ContentType="application/vnd.ms-office.chartcolorstyle+xml"/>
  <Override PartName="/ppt/charts/chart16.xml" ContentType="application/vnd.openxmlformats-officedocument.drawingml.chart+xml"/>
  <Override PartName="/ppt/charts/style8.xml" ContentType="application/vnd.ms-office.chartstyle+xml"/>
  <Override PartName="/ppt/charts/colors8.xml" ContentType="application/vnd.ms-office.chartcolorstyle+xml"/>
  <Override PartName="/ppt/charts/chart17.xml" ContentType="application/vnd.openxmlformats-officedocument.drawingml.chart+xml"/>
  <Override PartName="/ppt/charts/style9.xml" ContentType="application/vnd.ms-office.chartstyle+xml"/>
  <Override PartName="/ppt/charts/colors9.xml" ContentType="application/vnd.ms-office.chartcolorstyle+xml"/>
  <Override PartName="/ppt/charts/chart18.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9.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20.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21.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22.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23.xml" ContentType="application/vnd.openxmlformats-officedocument.drawingml.chart+xml"/>
  <Override PartName="/ppt/charts/style15.xml" ContentType="application/vnd.ms-office.chartstyle+xml"/>
  <Override PartName="/ppt/charts/colors15.xml" ContentType="application/vnd.ms-office.chartcolorstyle+xml"/>
  <Override PartName="/ppt/tags/tag160.xml" ContentType="application/vnd.openxmlformats-officedocument.presentationml.tags+xml"/>
  <Override PartName="/ppt/notesSlides/notesSlide23.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24.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25.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26.xml" ContentType="application/vnd.openxmlformats-officedocument.presentationml.notesSlide+xml"/>
  <Override PartName="/ppt/tags/tag183.xml" ContentType="application/vnd.openxmlformats-officedocument.presentationml.tags+xml"/>
  <Override PartName="/ppt/notesSlides/notesSlide27.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28.xml" ContentType="application/vnd.openxmlformats-officedocument.presentationml.notesSlide+xml"/>
  <Override PartName="/ppt/charts/chart24.xml" ContentType="application/vnd.openxmlformats-officedocument.drawingml.chart+xml"/>
  <Override PartName="/ppt/tags/tag196.xml" ContentType="application/vnd.openxmlformats-officedocument.presentationml.tags+xml"/>
  <Override PartName="/ppt/tags/tag197.xml" ContentType="application/vnd.openxmlformats-officedocument.presentationml.tags+xml"/>
  <Override PartName="/ppt/notesSlides/notesSlide29.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30.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31.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notesSlides/notesSlide32.xml" ContentType="application/vnd.openxmlformats-officedocument.presentationml.notesSlide+xml"/>
  <Override PartName="/ppt/tags/tag216.xml" ContentType="application/vnd.openxmlformats-officedocument.presentationml.tags+xml"/>
  <Override PartName="/ppt/notesSlides/notesSlide33.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34.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35.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36.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5" r:id="rId27"/>
  </p:sldMasterIdLst>
  <p:notesMasterIdLst>
    <p:notesMasterId r:id="rId65"/>
  </p:notesMasterIdLst>
  <p:handoutMasterIdLst>
    <p:handoutMasterId r:id="rId66"/>
  </p:handoutMasterIdLst>
  <p:sldIdLst>
    <p:sldId id="355" r:id="rId28"/>
    <p:sldId id="330" r:id="rId29"/>
    <p:sldId id="331" r:id="rId30"/>
    <p:sldId id="332" r:id="rId31"/>
    <p:sldId id="333" r:id="rId32"/>
    <p:sldId id="334" r:id="rId33"/>
    <p:sldId id="335" r:id="rId34"/>
    <p:sldId id="336" r:id="rId35"/>
    <p:sldId id="337" r:id="rId36"/>
    <p:sldId id="339" r:id="rId37"/>
    <p:sldId id="311" r:id="rId38"/>
    <p:sldId id="327" r:id="rId39"/>
    <p:sldId id="329" r:id="rId40"/>
    <p:sldId id="320" r:id="rId41"/>
    <p:sldId id="347" r:id="rId42"/>
    <p:sldId id="340" r:id="rId43"/>
    <p:sldId id="348" r:id="rId44"/>
    <p:sldId id="349" r:id="rId45"/>
    <p:sldId id="361" r:id="rId46"/>
    <p:sldId id="354" r:id="rId47"/>
    <p:sldId id="350" r:id="rId48"/>
    <p:sldId id="345" r:id="rId49"/>
    <p:sldId id="360" r:id="rId50"/>
    <p:sldId id="358" r:id="rId51"/>
    <p:sldId id="357" r:id="rId52"/>
    <p:sldId id="359" r:id="rId53"/>
    <p:sldId id="351" r:id="rId54"/>
    <p:sldId id="304" r:id="rId55"/>
    <p:sldId id="315" r:id="rId56"/>
    <p:sldId id="352" r:id="rId57"/>
    <p:sldId id="353" r:id="rId58"/>
    <p:sldId id="346" r:id="rId59"/>
    <p:sldId id="328" r:id="rId60"/>
    <p:sldId id="291" r:id="rId61"/>
    <p:sldId id="362" r:id="rId62"/>
    <p:sldId id="363" r:id="rId63"/>
    <p:sldId id="344" r:id="rId64"/>
  </p:sldIdLst>
  <p:sldSz cx="14630400" cy="8229600"/>
  <p:notesSz cx="6797675" cy="9928225"/>
  <p:custDataLst>
    <p:custData r:id="rId13"/>
    <p:custData r:id="rId19"/>
    <p:custData r:id="rId17"/>
    <p:custData r:id="rId23"/>
    <p:custData r:id="rId11"/>
    <p:custData r:id="rId14"/>
    <p:custData r:id="rId22"/>
    <p:custData r:id="rId20"/>
    <p:custData r:id="rId26"/>
    <p:custData r:id="rId8"/>
    <p:custData r:id="rId9"/>
    <p:custData r:id="rId10"/>
    <p:custData r:id="rId24"/>
    <p:custData r:id="rId18"/>
    <p:custData r:id="rId21"/>
    <p:custData r:id="rId25"/>
    <p:custData r:id="rId15"/>
    <p:custData r:id="rId16"/>
    <p:custData r:id="rId12"/>
  </p:custDataLst>
  <p:defaultTextStyle>
    <a:defPPr>
      <a:defRPr lang="en-US"/>
    </a:defPPr>
    <a:lvl1pPr algn="l" rtl="0" fontAlgn="base">
      <a:spcBef>
        <a:spcPct val="0"/>
      </a:spcBef>
      <a:spcAft>
        <a:spcPct val="0"/>
      </a:spcAft>
      <a:defRPr sz="1538" kern="1200">
        <a:solidFill>
          <a:srgbClr val="000000"/>
        </a:solidFill>
        <a:latin typeface="Arial" panose="020B0604020202020204" pitchFamily="34" charset="0"/>
        <a:ea typeface="+mn-ea"/>
        <a:cs typeface="Arial" panose="020B0604020202020204" pitchFamily="34" charset="0"/>
      </a:defRPr>
    </a:lvl1pPr>
    <a:lvl2pPr marL="586130" algn="l" rtl="0" fontAlgn="base">
      <a:spcBef>
        <a:spcPct val="0"/>
      </a:spcBef>
      <a:spcAft>
        <a:spcPct val="0"/>
      </a:spcAft>
      <a:defRPr sz="1538" kern="1200">
        <a:solidFill>
          <a:srgbClr val="000000"/>
        </a:solidFill>
        <a:latin typeface="Arial" panose="020B0604020202020204" pitchFamily="34" charset="0"/>
        <a:ea typeface="+mn-ea"/>
        <a:cs typeface="Arial" panose="020B0604020202020204" pitchFamily="34" charset="0"/>
      </a:defRPr>
    </a:lvl2pPr>
    <a:lvl3pPr marL="1172261" algn="l" rtl="0" fontAlgn="base">
      <a:spcBef>
        <a:spcPct val="0"/>
      </a:spcBef>
      <a:spcAft>
        <a:spcPct val="0"/>
      </a:spcAft>
      <a:defRPr sz="1538" kern="1200">
        <a:solidFill>
          <a:srgbClr val="000000"/>
        </a:solidFill>
        <a:latin typeface="Arial" panose="020B0604020202020204" pitchFamily="34" charset="0"/>
        <a:ea typeface="+mn-ea"/>
        <a:cs typeface="Arial" panose="020B0604020202020204" pitchFamily="34" charset="0"/>
      </a:defRPr>
    </a:lvl3pPr>
    <a:lvl4pPr marL="1758391" algn="l" rtl="0" fontAlgn="base">
      <a:spcBef>
        <a:spcPct val="0"/>
      </a:spcBef>
      <a:spcAft>
        <a:spcPct val="0"/>
      </a:spcAft>
      <a:defRPr sz="1538" kern="1200">
        <a:solidFill>
          <a:srgbClr val="000000"/>
        </a:solidFill>
        <a:latin typeface="Arial" panose="020B0604020202020204" pitchFamily="34" charset="0"/>
        <a:ea typeface="+mn-ea"/>
        <a:cs typeface="Arial" panose="020B0604020202020204" pitchFamily="34" charset="0"/>
      </a:defRPr>
    </a:lvl4pPr>
    <a:lvl5pPr marL="2344522" algn="l" rtl="0" fontAlgn="base">
      <a:spcBef>
        <a:spcPct val="0"/>
      </a:spcBef>
      <a:spcAft>
        <a:spcPct val="0"/>
      </a:spcAft>
      <a:defRPr sz="1538" kern="1200">
        <a:solidFill>
          <a:srgbClr val="000000"/>
        </a:solidFill>
        <a:latin typeface="Arial" panose="020B0604020202020204" pitchFamily="34" charset="0"/>
        <a:ea typeface="+mn-ea"/>
        <a:cs typeface="Arial" panose="020B0604020202020204" pitchFamily="34" charset="0"/>
      </a:defRPr>
    </a:lvl5pPr>
    <a:lvl6pPr marL="2930652" algn="l" defTabSz="1172261" rtl="0" eaLnBrk="1" latinLnBrk="0" hangingPunct="1">
      <a:defRPr sz="1538" kern="1200">
        <a:solidFill>
          <a:srgbClr val="000000"/>
        </a:solidFill>
        <a:latin typeface="Arial" panose="020B0604020202020204" pitchFamily="34" charset="0"/>
        <a:ea typeface="+mn-ea"/>
        <a:cs typeface="Arial" panose="020B0604020202020204" pitchFamily="34" charset="0"/>
      </a:defRPr>
    </a:lvl6pPr>
    <a:lvl7pPr marL="3516782" algn="l" defTabSz="1172261" rtl="0" eaLnBrk="1" latinLnBrk="0" hangingPunct="1">
      <a:defRPr sz="1538" kern="1200">
        <a:solidFill>
          <a:srgbClr val="000000"/>
        </a:solidFill>
        <a:latin typeface="Arial" panose="020B0604020202020204" pitchFamily="34" charset="0"/>
        <a:ea typeface="+mn-ea"/>
        <a:cs typeface="Arial" panose="020B0604020202020204" pitchFamily="34" charset="0"/>
      </a:defRPr>
    </a:lvl7pPr>
    <a:lvl8pPr marL="4102913" algn="l" defTabSz="1172261" rtl="0" eaLnBrk="1" latinLnBrk="0" hangingPunct="1">
      <a:defRPr sz="1538" kern="1200">
        <a:solidFill>
          <a:srgbClr val="000000"/>
        </a:solidFill>
        <a:latin typeface="Arial" panose="020B0604020202020204" pitchFamily="34" charset="0"/>
        <a:ea typeface="+mn-ea"/>
        <a:cs typeface="Arial" panose="020B0604020202020204" pitchFamily="34" charset="0"/>
      </a:defRPr>
    </a:lvl8pPr>
    <a:lvl9pPr marL="4689043" algn="l" defTabSz="1172261" rtl="0" eaLnBrk="1" latinLnBrk="0" hangingPunct="1">
      <a:defRPr sz="1538"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128" userDrawn="1">
          <p15:clr>
            <a:srgbClr val="A4A3A4"/>
          </p15:clr>
        </p15:guide>
        <p15:guide id="2" pos="46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6D59"/>
    <a:srgbClr val="67707A"/>
    <a:srgbClr val="4CB4E7"/>
    <a:srgbClr val="A6A97B"/>
    <a:srgbClr val="C1A67F"/>
    <a:srgbClr val="FFB838"/>
    <a:srgbClr val="D33D41"/>
    <a:srgbClr val="1A8A4D"/>
    <a:srgbClr val="414141"/>
    <a:srgbClr val="9396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31" autoAdjust="0"/>
    <p:restoredTop sz="96395" autoAdjust="0"/>
  </p:normalViewPr>
  <p:slideViewPr>
    <p:cSldViewPr snapToGrid="0" snapToObjects="1">
      <p:cViewPr varScale="1">
        <p:scale>
          <a:sx n="93" d="100"/>
          <a:sy n="93" d="100"/>
        </p:scale>
        <p:origin x="762" y="96"/>
      </p:cViewPr>
      <p:guideLst>
        <p:guide orient="horz" pos="1128"/>
        <p:guide pos="460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13" d="100"/>
          <a:sy n="113" d="100"/>
        </p:scale>
        <p:origin x="2112"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slide" Target="slides/slide15.xml"/><Relationship Id="rId47" Type="http://schemas.openxmlformats.org/officeDocument/2006/relationships/slide" Target="slides/slide20.xml"/><Relationship Id="rId63" Type="http://schemas.openxmlformats.org/officeDocument/2006/relationships/slide" Target="slides/slide36.xml"/><Relationship Id="rId68"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2.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5.xml"/><Relationship Id="rId37" Type="http://schemas.openxmlformats.org/officeDocument/2006/relationships/slide" Target="slides/slide10.xml"/><Relationship Id="rId40" Type="http://schemas.openxmlformats.org/officeDocument/2006/relationships/slide" Target="slides/slide13.xml"/><Relationship Id="rId45" Type="http://schemas.openxmlformats.org/officeDocument/2006/relationships/slide" Target="slides/slide18.xml"/><Relationship Id="rId53" Type="http://schemas.openxmlformats.org/officeDocument/2006/relationships/slide" Target="slides/slide26.xml"/><Relationship Id="rId58" Type="http://schemas.openxmlformats.org/officeDocument/2006/relationships/slide" Target="slides/slide31.xml"/><Relationship Id="rId66" Type="http://schemas.openxmlformats.org/officeDocument/2006/relationships/handoutMaster" Target="handoutMasters/handoutMaster1.xml"/><Relationship Id="rId5" Type="http://schemas.openxmlformats.org/officeDocument/2006/relationships/customXml" Target="../customXml/item5.xml"/><Relationship Id="rId61" Type="http://schemas.openxmlformats.org/officeDocument/2006/relationships/slide" Target="slides/slide34.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Master" Target="slideMasters/slideMaster1.xml"/><Relationship Id="rId30" Type="http://schemas.openxmlformats.org/officeDocument/2006/relationships/slide" Target="slides/slide3.xml"/><Relationship Id="rId35" Type="http://schemas.openxmlformats.org/officeDocument/2006/relationships/slide" Target="slides/slide8.xml"/><Relationship Id="rId43" Type="http://schemas.openxmlformats.org/officeDocument/2006/relationships/slide" Target="slides/slide16.xml"/><Relationship Id="rId48" Type="http://schemas.openxmlformats.org/officeDocument/2006/relationships/slide" Target="slides/slide21.xml"/><Relationship Id="rId56" Type="http://schemas.openxmlformats.org/officeDocument/2006/relationships/slide" Target="slides/slide29.xml"/><Relationship Id="rId64" Type="http://schemas.openxmlformats.org/officeDocument/2006/relationships/slide" Target="slides/slide37.xml"/><Relationship Id="rId69"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slide" Target="slides/slide24.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6.xml"/><Relationship Id="rId38" Type="http://schemas.openxmlformats.org/officeDocument/2006/relationships/slide" Target="slides/slide11.xml"/><Relationship Id="rId46" Type="http://schemas.openxmlformats.org/officeDocument/2006/relationships/slide" Target="slides/slide19.xml"/><Relationship Id="rId59" Type="http://schemas.openxmlformats.org/officeDocument/2006/relationships/slide" Target="slides/slide32.xml"/><Relationship Id="rId67" Type="http://schemas.openxmlformats.org/officeDocument/2006/relationships/presProps" Target="presProps.xml"/><Relationship Id="rId20" Type="http://schemas.openxmlformats.org/officeDocument/2006/relationships/customXml" Target="../customXml/item20.xml"/><Relationship Id="rId41" Type="http://schemas.openxmlformats.org/officeDocument/2006/relationships/slide" Target="slides/slide14.xml"/><Relationship Id="rId54" Type="http://schemas.openxmlformats.org/officeDocument/2006/relationships/slide" Target="slides/slide27.xml"/><Relationship Id="rId62" Type="http://schemas.openxmlformats.org/officeDocument/2006/relationships/slide" Target="slides/slide35.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 Target="slides/slide1.xml"/><Relationship Id="rId36" Type="http://schemas.openxmlformats.org/officeDocument/2006/relationships/slide" Target="slides/slide9.xml"/><Relationship Id="rId49" Type="http://schemas.openxmlformats.org/officeDocument/2006/relationships/slide" Target="slides/slide22.xml"/><Relationship Id="rId57" Type="http://schemas.openxmlformats.org/officeDocument/2006/relationships/slide" Target="slides/slide30.xml"/><Relationship Id="rId10" Type="http://schemas.openxmlformats.org/officeDocument/2006/relationships/customXml" Target="../customXml/item10.xml"/><Relationship Id="rId31" Type="http://schemas.openxmlformats.org/officeDocument/2006/relationships/slide" Target="slides/slide4.xml"/><Relationship Id="rId44" Type="http://schemas.openxmlformats.org/officeDocument/2006/relationships/slide" Target="slides/slide17.xml"/><Relationship Id="rId52" Type="http://schemas.openxmlformats.org/officeDocument/2006/relationships/slide" Target="slides/slide25.xml"/><Relationship Id="rId60" Type="http://schemas.openxmlformats.org/officeDocument/2006/relationships/slide" Target="slides/slide33.xml"/><Relationship Id="rId65"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slide" Target="slides/slide12.xml"/><Relationship Id="rId34" Type="http://schemas.openxmlformats.org/officeDocument/2006/relationships/slide" Target="slides/slide7.xml"/><Relationship Id="rId50" Type="http://schemas.openxmlformats.org/officeDocument/2006/relationships/slide" Target="slides/slide23.xml"/><Relationship Id="rId55"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3.xml"/><Relationship Id="rId1" Type="http://schemas.microsoft.com/office/2011/relationships/chartStyle" Target="style3.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4.xml"/><Relationship Id="rId1" Type="http://schemas.microsoft.com/office/2011/relationships/chartStyle" Target="style4.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5.xml"/><Relationship Id="rId1" Type="http://schemas.microsoft.com/office/2011/relationships/chartStyle" Target="style5.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6.xml"/><Relationship Id="rId1" Type="http://schemas.microsoft.com/office/2011/relationships/chartStyle" Target="style6.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7.xml"/><Relationship Id="rId1" Type="http://schemas.microsoft.com/office/2011/relationships/chartStyle" Target="style7.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8.xml"/><Relationship Id="rId1" Type="http://schemas.microsoft.com/office/2011/relationships/chartStyle" Target="style8.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9.xml"/><Relationship Id="rId1" Type="http://schemas.microsoft.com/office/2011/relationships/chartStyle" Target="style9.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0.xml"/><Relationship Id="rId1" Type="http://schemas.microsoft.com/office/2011/relationships/chartStyle" Target="style10.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2.xml"/><Relationship Id="rId1" Type="http://schemas.microsoft.com/office/2011/relationships/chartStyle" Target="style12.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3.xml"/><Relationship Id="rId1" Type="http://schemas.microsoft.com/office/2011/relationships/chartStyle" Target="style13.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4.xml"/><Relationship Id="rId1" Type="http://schemas.microsoft.com/office/2011/relationships/chartStyle" Target="style14.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15.xml"/><Relationship Id="rId1" Type="http://schemas.microsoft.com/office/2011/relationships/chartStyle" Target="style15.xml"/></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xml"/><Relationship Id="rId1" Type="http://schemas.microsoft.com/office/2011/relationships/chartStyle" Target="style2.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250725145029E-2"/>
          <c:y val="3.0973451327433628E-2"/>
          <c:w val="0.92588542708541721"/>
          <c:h val="0.79452102757109266"/>
        </c:manualLayout>
      </c:layout>
      <c:barChart>
        <c:barDir val="col"/>
        <c:grouping val="stacked"/>
        <c:varyColors val="0"/>
        <c:ser>
          <c:idx val="0"/>
          <c:order val="0"/>
          <c:tx>
            <c:strRef>
              <c:f>Sheet1!$B$1</c:f>
              <c:strCache>
                <c:ptCount val="1"/>
                <c:pt idx="0">
                  <c:v>Dry Powder</c:v>
                </c:pt>
              </c:strCache>
            </c:strRef>
          </c:tx>
          <c:spPr>
            <a:solidFill>
              <a:schemeClr val="accent1"/>
            </a:solidFill>
          </c:spPr>
          <c:invertIfNegative val="0"/>
          <c:dLbls>
            <c:numFmt formatCode="#,##0" sourceLinked="0"/>
            <c:spPr>
              <a:noFill/>
              <a:ln>
                <a:noFill/>
              </a:ln>
              <a:effectLst/>
            </c:spPr>
            <c:txPr>
              <a:bodyPr/>
              <a:lstStyle/>
              <a:p>
                <a:pPr>
                  <a:defRPr>
                    <a:solidFill>
                      <a:schemeClr val="bg1"/>
                    </a:solidFill>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Sheet1!$A$2:$A$20</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Sheet1!$B$2:$B$20</c:f>
              <c:numCache>
                <c:formatCode>General</c:formatCode>
                <c:ptCount val="19"/>
                <c:pt idx="0">
                  <c:v>332.2</c:v>
                </c:pt>
                <c:pt idx="1">
                  <c:v>420.3</c:v>
                </c:pt>
                <c:pt idx="2">
                  <c:v>461.1</c:v>
                </c:pt>
                <c:pt idx="3">
                  <c:v>463.4</c:v>
                </c:pt>
                <c:pt idx="4">
                  <c:v>476.1</c:v>
                </c:pt>
                <c:pt idx="5">
                  <c:v>649</c:v>
                </c:pt>
                <c:pt idx="6">
                  <c:v>917.3</c:v>
                </c:pt>
                <c:pt idx="7">
                  <c:v>1144.7</c:v>
                </c:pt>
                <c:pt idx="8">
                  <c:v>1235.2</c:v>
                </c:pt>
                <c:pt idx="9">
                  <c:v>1241.3</c:v>
                </c:pt>
                <c:pt idx="10">
                  <c:v>1153.3</c:v>
                </c:pt>
                <c:pt idx="11">
                  <c:v>1170</c:v>
                </c:pt>
                <c:pt idx="12">
                  <c:v>1120.9000000000001</c:v>
                </c:pt>
                <c:pt idx="13">
                  <c:v>1405.1</c:v>
                </c:pt>
                <c:pt idx="14">
                  <c:v>1396</c:v>
                </c:pt>
                <c:pt idx="15">
                  <c:v>1521.9</c:v>
                </c:pt>
                <c:pt idx="16">
                  <c:v>1695.7</c:v>
                </c:pt>
                <c:pt idx="17">
                  <c:v>1994.4</c:v>
                </c:pt>
                <c:pt idx="18">
                  <c:v>2348.1999999999998</c:v>
                </c:pt>
              </c:numCache>
            </c:numRef>
          </c:val>
          <c:extLst>
            <c:ext xmlns:c16="http://schemas.microsoft.com/office/drawing/2014/chart" uri="{C3380CC4-5D6E-409C-BE32-E72D297353CC}">
              <c16:uniqueId val="{00000005-8C3B-4AC6-BA22-930B057729F2}"/>
            </c:ext>
          </c:extLst>
        </c:ser>
        <c:ser>
          <c:idx val="1"/>
          <c:order val="1"/>
          <c:tx>
            <c:strRef>
              <c:f>Sheet1!$C$1</c:f>
              <c:strCache>
                <c:ptCount val="1"/>
                <c:pt idx="0">
                  <c:v>Unrealized Value</c:v>
                </c:pt>
              </c:strCache>
            </c:strRef>
          </c:tx>
          <c:spPr>
            <a:solidFill>
              <a:schemeClr val="accent2"/>
            </a:solidFill>
          </c:spPr>
          <c:invertIfNegative val="0"/>
          <c:dLbls>
            <c:numFmt formatCode="#,##0" sourceLinked="0"/>
            <c:spPr>
              <a:noFill/>
              <a:ln>
                <a:noFill/>
              </a:ln>
              <a:effectLst/>
            </c:spPr>
            <c:txPr>
              <a:bodyPr/>
              <a:lstStyle/>
              <a:p>
                <a:pPr>
                  <a:defRPr>
                    <a:solidFill>
                      <a:schemeClr val="bg1"/>
                    </a:solidFill>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Sheet1!$A$2:$A$20</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Sheet1!$C$2:$C$20</c:f>
              <c:numCache>
                <c:formatCode>General</c:formatCode>
                <c:ptCount val="19"/>
                <c:pt idx="0">
                  <c:v>438.4</c:v>
                </c:pt>
                <c:pt idx="1">
                  <c:v>392.4</c:v>
                </c:pt>
                <c:pt idx="2">
                  <c:v>379.2</c:v>
                </c:pt>
                <c:pt idx="3">
                  <c:v>490.6</c:v>
                </c:pt>
                <c:pt idx="4">
                  <c:v>592.9</c:v>
                </c:pt>
                <c:pt idx="5">
                  <c:v>730.3</c:v>
                </c:pt>
                <c:pt idx="6">
                  <c:v>980.3</c:v>
                </c:pt>
                <c:pt idx="7">
                  <c:v>1385.4</c:v>
                </c:pt>
                <c:pt idx="8">
                  <c:v>1350</c:v>
                </c:pt>
                <c:pt idx="9">
                  <c:v>1584.8</c:v>
                </c:pt>
                <c:pt idx="10">
                  <c:v>1996.8</c:v>
                </c:pt>
                <c:pt idx="11">
                  <c:v>2300.1999999999998</c:v>
                </c:pt>
                <c:pt idx="12">
                  <c:v>2640.9</c:v>
                </c:pt>
                <c:pt idx="13">
                  <c:v>2892.5</c:v>
                </c:pt>
                <c:pt idx="14">
                  <c:v>3051.9</c:v>
                </c:pt>
                <c:pt idx="15">
                  <c:v>3219.2</c:v>
                </c:pt>
                <c:pt idx="16">
                  <c:v>3409.2</c:v>
                </c:pt>
                <c:pt idx="17">
                  <c:v>3828.7</c:v>
                </c:pt>
                <c:pt idx="18">
                  <c:v>4381</c:v>
                </c:pt>
              </c:numCache>
            </c:numRef>
          </c:val>
          <c:extLst>
            <c:ext xmlns:c16="http://schemas.microsoft.com/office/drawing/2014/chart" uri="{C3380CC4-5D6E-409C-BE32-E72D297353CC}">
              <c16:uniqueId val="{00000006-8C3B-4AC6-BA22-930B057729F2}"/>
            </c:ext>
          </c:extLst>
        </c:ser>
        <c:ser>
          <c:idx val="2"/>
          <c:order val="2"/>
          <c:tx>
            <c:strRef>
              <c:f>Sheet1!$D$1</c:f>
              <c:strCache>
                <c:ptCount val="1"/>
                <c:pt idx="0">
                  <c:v>total value</c:v>
                </c:pt>
              </c:strCache>
            </c:strRef>
          </c:tx>
          <c:spPr>
            <a:noFill/>
          </c:spPr>
          <c:invertIfNegative val="0"/>
          <c:dLbls>
            <c:numFmt formatCode="#,##0" sourceLinked="0"/>
            <c:spPr>
              <a:noFill/>
              <a:ln>
                <a:noFill/>
              </a:ln>
              <a:effectLst/>
            </c:spPr>
            <c:txPr>
              <a:bodyPr wrap="square" lIns="38100" tIns="19050" rIns="38100" bIns="19050" anchor="ctr">
                <a:spAutoFit/>
              </a:bodyPr>
              <a:lstStyle/>
              <a:p>
                <a:pPr>
                  <a:defRPr sz="1400" b="1"/>
                </a:pPr>
                <a:endParaRPr lang="it-IT"/>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Sheet1!$A$2:$A$20</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Sheet1!$D$2:$D$20</c:f>
              <c:numCache>
                <c:formatCode>General</c:formatCode>
                <c:ptCount val="19"/>
                <c:pt idx="0">
                  <c:v>770.6</c:v>
                </c:pt>
                <c:pt idx="1">
                  <c:v>812.7</c:v>
                </c:pt>
                <c:pt idx="2">
                  <c:v>840.3</c:v>
                </c:pt>
                <c:pt idx="3">
                  <c:v>953.9</c:v>
                </c:pt>
                <c:pt idx="4">
                  <c:v>1069</c:v>
                </c:pt>
                <c:pt idx="5">
                  <c:v>1379.4</c:v>
                </c:pt>
                <c:pt idx="6">
                  <c:v>1897.7</c:v>
                </c:pt>
                <c:pt idx="7">
                  <c:v>2530</c:v>
                </c:pt>
                <c:pt idx="8">
                  <c:v>2585.3000000000002</c:v>
                </c:pt>
                <c:pt idx="9">
                  <c:v>2826</c:v>
                </c:pt>
                <c:pt idx="10">
                  <c:v>3150</c:v>
                </c:pt>
                <c:pt idx="11">
                  <c:v>3470.2</c:v>
                </c:pt>
                <c:pt idx="12">
                  <c:v>3761.8</c:v>
                </c:pt>
                <c:pt idx="13">
                  <c:v>4297.6000000000004</c:v>
                </c:pt>
                <c:pt idx="14">
                  <c:v>4448</c:v>
                </c:pt>
                <c:pt idx="15">
                  <c:v>4741.1000000000004</c:v>
                </c:pt>
                <c:pt idx="16">
                  <c:v>5104.8999999999996</c:v>
                </c:pt>
                <c:pt idx="17">
                  <c:v>5823.1</c:v>
                </c:pt>
                <c:pt idx="18">
                  <c:v>6729.2</c:v>
                </c:pt>
              </c:numCache>
            </c:numRef>
          </c:val>
          <c:extLst>
            <c:ext xmlns:c16="http://schemas.microsoft.com/office/drawing/2014/chart" uri="{C3380CC4-5D6E-409C-BE32-E72D297353CC}">
              <c16:uniqueId val="{00000008-8C3B-4AC6-BA22-930B057729F2}"/>
            </c:ext>
          </c:extLst>
        </c:ser>
        <c:dLbls>
          <c:showLegendKey val="0"/>
          <c:showVal val="1"/>
          <c:showCatName val="0"/>
          <c:showSerName val="0"/>
          <c:showPercent val="0"/>
          <c:showBubbleSize val="0"/>
        </c:dLbls>
        <c:gapWidth val="50"/>
        <c:overlap val="100"/>
        <c:axId val="77612544"/>
        <c:axId val="77614080"/>
      </c:barChart>
      <c:catAx>
        <c:axId val="77612544"/>
        <c:scaling>
          <c:orientation val="minMax"/>
        </c:scaling>
        <c:delete val="0"/>
        <c:axPos val="b"/>
        <c:numFmt formatCode="General" sourceLinked="0"/>
        <c:majorTickMark val="none"/>
        <c:minorTickMark val="none"/>
        <c:tickLblPos val="nextTo"/>
        <c:spPr>
          <a:ln w="9525">
            <a:solidFill>
              <a:schemeClr val="bg1">
                <a:lumMod val="50000"/>
              </a:schemeClr>
            </a:solidFill>
          </a:ln>
        </c:spPr>
        <c:txPr>
          <a:bodyPr rot="0" vert="horz"/>
          <a:lstStyle/>
          <a:p>
            <a:pPr>
              <a:defRPr sz="1400"/>
            </a:pPr>
            <a:endParaRPr lang="it-IT"/>
          </a:p>
        </c:txPr>
        <c:crossAx val="77614080"/>
        <c:crosses val="autoZero"/>
        <c:auto val="0"/>
        <c:lblAlgn val="ctr"/>
        <c:lblOffset val="0"/>
        <c:tickLblSkip val="1"/>
        <c:tickMarkSkip val="1"/>
        <c:noMultiLvlLbl val="0"/>
      </c:catAx>
      <c:valAx>
        <c:axId val="77614080"/>
        <c:scaling>
          <c:orientation val="minMax"/>
          <c:max val="7000"/>
          <c:min val="0"/>
        </c:scaling>
        <c:delete val="0"/>
        <c:axPos val="l"/>
        <c:majorGridlines>
          <c:spPr>
            <a:ln w="12700">
              <a:solidFill>
                <a:srgbClr val="DCDCDC"/>
              </a:solidFill>
              <a:prstDash val="solid"/>
            </a:ln>
          </c:spPr>
        </c:majorGridlines>
        <c:numFmt formatCode="&quot;$&quot;#,##0" sourceLinked="0"/>
        <c:majorTickMark val="out"/>
        <c:minorTickMark val="none"/>
        <c:tickLblPos val="nextTo"/>
        <c:spPr>
          <a:ln w="6275">
            <a:noFill/>
          </a:ln>
        </c:spPr>
        <c:txPr>
          <a:bodyPr rot="0" vert="horz"/>
          <a:lstStyle/>
          <a:p>
            <a:pPr>
              <a:defRPr sz="1400"/>
            </a:pPr>
            <a:endParaRPr lang="it-IT"/>
          </a:p>
        </c:txPr>
        <c:crossAx val="77612544"/>
        <c:crosses val="autoZero"/>
        <c:crossBetween val="between"/>
        <c:majorUnit val="1000"/>
      </c:valAx>
      <c:spPr>
        <a:noFill/>
        <a:ln w="16732">
          <a:noFill/>
        </a:ln>
      </c:spPr>
    </c:plotArea>
    <c:legend>
      <c:legendPos val="b"/>
      <c:legendEntry>
        <c:idx val="2"/>
        <c:delete val="1"/>
      </c:legendEntry>
      <c:layout>
        <c:manualLayout>
          <c:xMode val="edge"/>
          <c:yMode val="edge"/>
          <c:x val="0.34190353827254971"/>
          <c:y val="0.91720424954526891"/>
          <c:w val="0.31237763054554241"/>
          <c:h val="7.1853080995580118E-2"/>
        </c:manualLayout>
      </c:layout>
      <c:overlay val="0"/>
      <c:spPr>
        <a:solidFill>
          <a:srgbClr val="FFFFFF"/>
        </a:solidFill>
        <a:ln w="16732">
          <a:noFill/>
        </a:ln>
      </c:spPr>
      <c:txPr>
        <a:bodyPr/>
        <a:lstStyle/>
        <a:p>
          <a:pPr>
            <a:defRPr sz="1400"/>
          </a:pPr>
          <a:endParaRPr lang="it-IT"/>
        </a:p>
      </c:txPr>
    </c:legend>
    <c:plotVisOnly val="1"/>
    <c:dispBlanksAs val="gap"/>
    <c:showDLblsOverMax val="0"/>
  </c:chart>
  <c:spPr>
    <a:noFill/>
    <a:ln>
      <a:noFill/>
    </a:ln>
  </c:spPr>
  <c:txPr>
    <a:bodyPr/>
    <a:lstStyle/>
    <a:p>
      <a:pPr>
        <a:defRPr sz="1100" b="0" i="0" u="none" strike="noStrike" baseline="0">
          <a:solidFill>
            <a:srgbClr val="464646"/>
          </a:solidFill>
          <a:latin typeface="Arial Narrow"/>
          <a:ea typeface="Arial Narrow"/>
          <a:cs typeface="Arial Narrow"/>
        </a:defRPr>
      </a:pPr>
      <a:endParaRPr lang="it-IT"/>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560942106459909E-2"/>
          <c:y val="5.7268722466960353E-2"/>
          <c:w val="0.96343905789354012"/>
          <c:h val="0.72804430919596153"/>
        </c:manualLayout>
      </c:layout>
      <c:barChart>
        <c:barDir val="col"/>
        <c:grouping val="clustered"/>
        <c:varyColors val="0"/>
        <c:ser>
          <c:idx val="0"/>
          <c:order val="0"/>
          <c:tx>
            <c:strRef>
              <c:f>Sheet1!$B$1</c:f>
              <c:strCache>
                <c:ptCount val="1"/>
                <c:pt idx="0">
                  <c:v>U.S. Private</c:v>
                </c:pt>
              </c:strCache>
            </c:strRef>
          </c:tx>
          <c:spPr>
            <a:solidFill>
              <a:srgbClr val="507B9E"/>
            </a:solidFill>
            <a:ln w="25937">
              <a:noFill/>
            </a:ln>
          </c:spPr>
          <c:invertIfNegative val="0"/>
          <c:dLbls>
            <c:dLbl>
              <c:idx val="0"/>
              <c:layout>
                <c:manualLayout>
                  <c:x val="-6.2474834816782709E-3"/>
                  <c:y val="1.72910662824207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ACE-43B1-8D0D-EDB3E6CEEDB2}"/>
                </c:ext>
              </c:extLst>
            </c:dLbl>
            <c:dLbl>
              <c:idx val="1"/>
              <c:layout>
                <c:manualLayout>
                  <c:x val="-8.4992831381650643E-3"/>
                  <c:y val="2.00526447162404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ACE-43B1-8D0D-EDB3E6CEEDB2}"/>
                </c:ext>
              </c:extLst>
            </c:dLbl>
            <c:dLbl>
              <c:idx val="2"/>
              <c:layout>
                <c:manualLayout>
                  <c:x val="-1.1101827339725607E-2"/>
                  <c:y val="2.298985681544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ACE-43B1-8D0D-EDB3E6CEEDB2}"/>
                </c:ext>
              </c:extLst>
            </c:dLbl>
            <c:dLbl>
              <c:idx val="3"/>
              <c:layout>
                <c:manualLayout>
                  <c:x val="-1.4308212956542792E-2"/>
                  <c:y val="1.801175429440195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ACE-43B1-8D0D-EDB3E6CEEDB2}"/>
                </c:ext>
              </c:extLst>
            </c:dLbl>
            <c:dLbl>
              <c:idx val="4"/>
              <c:layout>
                <c:manualLayout>
                  <c:x val="-1.2211124603598402E-2"/>
                  <c:y val="2.139644648165377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ACE-43B1-8D0D-EDB3E6CEEDB2}"/>
                </c:ext>
              </c:extLst>
            </c:dLbl>
            <c:dLbl>
              <c:idx val="5"/>
              <c:layout>
                <c:manualLayout>
                  <c:x val="-3.5524568474756763E-3"/>
                  <c:y val="1.198348045111075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ACE-43B1-8D0D-EDB3E6CEEDB2}"/>
                </c:ext>
              </c:extLst>
            </c:dLbl>
            <c:dLbl>
              <c:idx val="6"/>
              <c:layout>
                <c:manualLayout>
                  <c:x val="-1.7713071120413204E-3"/>
                  <c:y val="-7.4657552938358629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ACE-43B1-8D0D-EDB3E6CEEDB2}"/>
                </c:ext>
              </c:extLst>
            </c:dLbl>
            <c:dLbl>
              <c:idx val="7"/>
              <c:layout>
                <c:manualLayout>
                  <c:x val="0"/>
                  <c:y val="1.15273775216138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ACE-43B1-8D0D-EDB3E6CEEDB2}"/>
                </c:ext>
              </c:extLst>
            </c:dLbl>
            <c:dLbl>
              <c:idx val="8"/>
              <c:layout>
                <c:manualLayout>
                  <c:x val="0"/>
                  <c:y val="5.76368876080691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ACE-43B1-8D0D-EDB3E6CEEDB2}"/>
                </c:ext>
              </c:extLst>
            </c:dLbl>
            <c:numFmt formatCode="0.0\x" sourceLinked="0"/>
            <c:spPr>
              <a:noFill/>
              <a:ln w="25937">
                <a:noFill/>
              </a:ln>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2011</c:v>
                </c:pt>
                <c:pt idx="1">
                  <c:v>2012</c:v>
                </c:pt>
                <c:pt idx="2">
                  <c:v>2013</c:v>
                </c:pt>
                <c:pt idx="3">
                  <c:v>2014</c:v>
                </c:pt>
                <c:pt idx="4">
                  <c:v>2015</c:v>
                </c:pt>
                <c:pt idx="5">
                  <c:v>2016</c:v>
                </c:pt>
                <c:pt idx="6">
                  <c:v>2017</c:v>
                </c:pt>
                <c:pt idx="7">
                  <c:v>2018</c:v>
                </c:pt>
                <c:pt idx="8">
                  <c:v>1H19</c:v>
                </c:pt>
              </c:strCache>
            </c:strRef>
          </c:cat>
          <c:val>
            <c:numRef>
              <c:f>Sheet1!$B$2:$B$10</c:f>
              <c:numCache>
                <c:formatCode>#,##0.00_);[Red]\(#,##0.00\)</c:formatCode>
                <c:ptCount val="9"/>
                <c:pt idx="0">
                  <c:v>8.8000000000000007</c:v>
                </c:pt>
                <c:pt idx="1">
                  <c:v>8.6999999999999993</c:v>
                </c:pt>
                <c:pt idx="2">
                  <c:v>8.8000000000000007</c:v>
                </c:pt>
                <c:pt idx="3" formatCode="General">
                  <c:v>9.74</c:v>
                </c:pt>
                <c:pt idx="4" formatCode="General">
                  <c:v>10.26</c:v>
                </c:pt>
                <c:pt idx="5" formatCode="General">
                  <c:v>10.02</c:v>
                </c:pt>
                <c:pt idx="6" formatCode="General">
                  <c:v>10.6</c:v>
                </c:pt>
                <c:pt idx="7" formatCode="General">
                  <c:v>10.6</c:v>
                </c:pt>
                <c:pt idx="8" formatCode="General">
                  <c:v>11.16</c:v>
                </c:pt>
              </c:numCache>
            </c:numRef>
          </c:val>
          <c:extLst>
            <c:ext xmlns:c16="http://schemas.microsoft.com/office/drawing/2014/chart" uri="{C3380CC4-5D6E-409C-BE32-E72D297353CC}">
              <c16:uniqueId val="{00000009-7ACE-43B1-8D0D-EDB3E6CEEDB2}"/>
            </c:ext>
          </c:extLst>
        </c:ser>
        <c:ser>
          <c:idx val="2"/>
          <c:order val="1"/>
          <c:tx>
            <c:strRef>
              <c:f>Sheet1!$C$1</c:f>
              <c:strCache>
                <c:ptCount val="1"/>
                <c:pt idx="0">
                  <c:v>U.S. Public</c:v>
                </c:pt>
              </c:strCache>
            </c:strRef>
          </c:tx>
          <c:spPr>
            <a:solidFill>
              <a:srgbClr val="B8B9B9"/>
            </a:solidFill>
            <a:ln w="12969">
              <a:noFill/>
              <a:prstDash val="solid"/>
            </a:ln>
          </c:spPr>
          <c:invertIfNegative val="0"/>
          <c:dLbls>
            <c:dLbl>
              <c:idx val="1"/>
              <c:layout>
                <c:manualLayout>
                  <c:x val="2.5134037689109046E-3"/>
                  <c:y val="-9.183997901568652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ACE-43B1-8D0D-EDB3E6CEEDB2}"/>
                </c:ext>
              </c:extLst>
            </c:dLbl>
            <c:dLbl>
              <c:idx val="2"/>
              <c:layout>
                <c:manualLayout>
                  <c:x val="-1.00722223848317E-3"/>
                  <c:y val="3.155778438358029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ACE-43B1-8D0D-EDB3E6CEEDB2}"/>
                </c:ext>
              </c:extLst>
            </c:dLbl>
            <c:dLbl>
              <c:idx val="3"/>
              <c:layout>
                <c:manualLayout>
                  <c:x val="8.8852005233128282E-3"/>
                  <c:y val="2.269577253851914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ACE-43B1-8D0D-EDB3E6CEEDB2}"/>
                </c:ext>
              </c:extLst>
            </c:dLbl>
            <c:dLbl>
              <c:idx val="4"/>
              <c:layout>
                <c:manualLayout>
                  <c:x val="5.6790078109532072E-3"/>
                  <c:y val="1.420799761047528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ACE-43B1-8D0D-EDB3E6CEEDB2}"/>
                </c:ext>
              </c:extLst>
            </c:dLbl>
            <c:dLbl>
              <c:idx val="5"/>
              <c:layout>
                <c:manualLayout>
                  <c:x val="-1.2809800776606469E-3"/>
                  <c:y val="4.4207946629149742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7ACE-43B1-8D0D-EDB3E6CEEDB2}"/>
                </c:ext>
              </c:extLst>
            </c:dLbl>
            <c:dLbl>
              <c:idx val="6"/>
              <c:layout>
                <c:manualLayout>
                  <c:x val="-3.1237417408391355E-3"/>
                  <c:y val="1.15273775216138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7ACE-43B1-8D0D-EDB3E6CEEDB2}"/>
                </c:ext>
              </c:extLst>
            </c:dLbl>
            <c:dLbl>
              <c:idx val="7"/>
              <c:layout>
                <c:manualLayout>
                  <c:x val="0"/>
                  <c:y val="1.15273775216138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7ACE-43B1-8D0D-EDB3E6CEEDB2}"/>
                </c:ext>
              </c:extLst>
            </c:dLbl>
            <c:numFmt formatCode="0.0\x" sourceLinked="0"/>
            <c:spPr>
              <a:noFill/>
              <a:ln w="25937">
                <a:noFill/>
              </a:ln>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2011</c:v>
                </c:pt>
                <c:pt idx="1">
                  <c:v>2012</c:v>
                </c:pt>
                <c:pt idx="2">
                  <c:v>2013</c:v>
                </c:pt>
                <c:pt idx="3">
                  <c:v>2014</c:v>
                </c:pt>
                <c:pt idx="4">
                  <c:v>2015</c:v>
                </c:pt>
                <c:pt idx="5">
                  <c:v>2016</c:v>
                </c:pt>
                <c:pt idx="6">
                  <c:v>2017</c:v>
                </c:pt>
                <c:pt idx="7">
                  <c:v>2018</c:v>
                </c:pt>
                <c:pt idx="8">
                  <c:v>1H19</c:v>
                </c:pt>
              </c:strCache>
            </c:strRef>
          </c:cat>
          <c:val>
            <c:numRef>
              <c:f>Sheet1!$C$2:$C$10</c:f>
              <c:numCache>
                <c:formatCode>#,##0.00_);[Red]\(#,##0.00\)</c:formatCode>
                <c:ptCount val="9"/>
                <c:pt idx="0">
                  <c:v>9.49</c:v>
                </c:pt>
                <c:pt idx="1">
                  <c:v>9.4600000000000009</c:v>
                </c:pt>
                <c:pt idx="2">
                  <c:v>10.89</c:v>
                </c:pt>
                <c:pt idx="3" formatCode="General">
                  <c:v>11.9</c:v>
                </c:pt>
                <c:pt idx="4" formatCode="General">
                  <c:v>11.75</c:v>
                </c:pt>
                <c:pt idx="5" formatCode="General">
                  <c:v>11.82</c:v>
                </c:pt>
                <c:pt idx="6" formatCode="General">
                  <c:v>13.58</c:v>
                </c:pt>
                <c:pt idx="7" formatCode="General">
                  <c:v>14.13</c:v>
                </c:pt>
                <c:pt idx="8" formatCode="General">
                  <c:v>13.4</c:v>
                </c:pt>
              </c:numCache>
            </c:numRef>
          </c:val>
          <c:extLst>
            <c:ext xmlns:c16="http://schemas.microsoft.com/office/drawing/2014/chart" uri="{C3380CC4-5D6E-409C-BE32-E72D297353CC}">
              <c16:uniqueId val="{00000011-7ACE-43B1-8D0D-EDB3E6CEEDB2}"/>
            </c:ext>
          </c:extLst>
        </c:ser>
        <c:ser>
          <c:idx val="3"/>
          <c:order val="2"/>
          <c:tx>
            <c:strRef>
              <c:f>Sheet1!$D$1</c:f>
              <c:strCache>
                <c:ptCount val="1"/>
                <c:pt idx="0">
                  <c:v>Europe Private</c:v>
                </c:pt>
              </c:strCache>
            </c:strRef>
          </c:tx>
          <c:spPr>
            <a:solidFill>
              <a:srgbClr val="687079"/>
            </a:solidFill>
            <a:ln w="12969">
              <a:noFill/>
              <a:prstDash val="solid"/>
            </a:ln>
          </c:spPr>
          <c:invertIfNegative val="0"/>
          <c:dLbls>
            <c:dLbl>
              <c:idx val="0"/>
              <c:layout>
                <c:manualLayout>
                  <c:x val="0"/>
                  <c:y val="2.305475504322766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7ACE-43B1-8D0D-EDB3E6CEEDB2}"/>
                </c:ext>
              </c:extLst>
            </c:dLbl>
            <c:dLbl>
              <c:idx val="1"/>
              <c:layout>
                <c:manualLayout>
                  <c:x val="-2.8633968508977759E-17"/>
                  <c:y val="2.305475504322761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7ACE-43B1-8D0D-EDB3E6CEEDB2}"/>
                </c:ext>
              </c:extLst>
            </c:dLbl>
            <c:dLbl>
              <c:idx val="2"/>
              <c:layout>
                <c:manualLayout>
                  <c:x val="-5.7267937017955518E-17"/>
                  <c:y val="1.729106628242075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7ACE-43B1-8D0D-EDB3E6CEEDB2}"/>
                </c:ext>
              </c:extLst>
            </c:dLbl>
            <c:dLbl>
              <c:idx val="3"/>
              <c:layout>
                <c:manualLayout>
                  <c:x val="0"/>
                  <c:y val="2.881844380403452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7ACE-43B1-8D0D-EDB3E6CEEDB2}"/>
                </c:ext>
              </c:extLst>
            </c:dLbl>
            <c:dLbl>
              <c:idx val="4"/>
              <c:layout>
                <c:manualLayout>
                  <c:x val="0"/>
                  <c:y val="2.305475504322766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7ACE-43B1-8D0D-EDB3E6CEEDB2}"/>
                </c:ext>
              </c:extLst>
            </c:dLbl>
            <c:dLbl>
              <c:idx val="5"/>
              <c:layout>
                <c:manualLayout>
                  <c:x val="-9.3712252225175204E-3"/>
                  <c:y val="1.152737752161383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7ACE-43B1-8D0D-EDB3E6CEEDB2}"/>
                </c:ext>
              </c:extLst>
            </c:dLbl>
            <c:dLbl>
              <c:idx val="6"/>
              <c:layout>
                <c:manualLayout>
                  <c:x val="0"/>
                  <c:y val="1.15273775216137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7ACE-43B1-8D0D-EDB3E6CEEDB2}"/>
                </c:ext>
              </c:extLst>
            </c:dLbl>
            <c:dLbl>
              <c:idx val="8"/>
              <c:layout>
                <c:manualLayout>
                  <c:x val="3.1237417408391355E-3"/>
                  <c:y val="-5.2833203307057033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7ACE-43B1-8D0D-EDB3E6CEEDB2}"/>
                </c:ext>
              </c:extLst>
            </c:dLbl>
            <c:numFmt formatCode="0.0\x"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Sheet1!$A$2:$A$10</c:f>
              <c:strCache>
                <c:ptCount val="9"/>
                <c:pt idx="0">
                  <c:v>2011</c:v>
                </c:pt>
                <c:pt idx="1">
                  <c:v>2012</c:v>
                </c:pt>
                <c:pt idx="2">
                  <c:v>2013</c:v>
                </c:pt>
                <c:pt idx="3">
                  <c:v>2014</c:v>
                </c:pt>
                <c:pt idx="4">
                  <c:v>2015</c:v>
                </c:pt>
                <c:pt idx="5">
                  <c:v>2016</c:v>
                </c:pt>
                <c:pt idx="6">
                  <c:v>2017</c:v>
                </c:pt>
                <c:pt idx="7">
                  <c:v>2018</c:v>
                </c:pt>
                <c:pt idx="8">
                  <c:v>1H19</c:v>
                </c:pt>
              </c:strCache>
            </c:strRef>
          </c:cat>
          <c:val>
            <c:numRef>
              <c:f>Sheet1!$D$2:$D$10</c:f>
              <c:numCache>
                <c:formatCode>#,##0.00_);[Red]\(#,##0.00\)</c:formatCode>
                <c:ptCount val="9"/>
                <c:pt idx="0">
                  <c:v>8.8000000000000007</c:v>
                </c:pt>
                <c:pt idx="1">
                  <c:v>9.3000000000000007</c:v>
                </c:pt>
                <c:pt idx="2">
                  <c:v>8.6999999999999993</c:v>
                </c:pt>
                <c:pt idx="3" formatCode="General">
                  <c:v>9.68</c:v>
                </c:pt>
                <c:pt idx="4" formatCode="General">
                  <c:v>9.15</c:v>
                </c:pt>
                <c:pt idx="5" formatCode="General">
                  <c:v>9.99</c:v>
                </c:pt>
                <c:pt idx="6" formatCode="General">
                  <c:v>10.25</c:v>
                </c:pt>
                <c:pt idx="7" formatCode="General">
                  <c:v>10.92</c:v>
                </c:pt>
                <c:pt idx="8" formatCode="General">
                  <c:v>9.66</c:v>
                </c:pt>
              </c:numCache>
            </c:numRef>
          </c:val>
          <c:extLst>
            <c:ext xmlns:c16="http://schemas.microsoft.com/office/drawing/2014/chart" uri="{C3380CC4-5D6E-409C-BE32-E72D297353CC}">
              <c16:uniqueId val="{0000001A-7ACE-43B1-8D0D-EDB3E6CEEDB2}"/>
            </c:ext>
          </c:extLst>
        </c:ser>
        <c:ser>
          <c:idx val="1"/>
          <c:order val="3"/>
          <c:tx>
            <c:strRef>
              <c:f>Sheet1!$E$1</c:f>
              <c:strCache>
                <c:ptCount val="1"/>
                <c:pt idx="0">
                  <c:v>Europe Public</c:v>
                </c:pt>
              </c:strCache>
            </c:strRef>
          </c:tx>
          <c:spPr>
            <a:solidFill>
              <a:srgbClr val="123A5F"/>
            </a:solidFill>
            <a:ln w="12969">
              <a:noFill/>
              <a:prstDash val="solid"/>
            </a:ln>
          </c:spPr>
          <c:invertIfNegative val="0"/>
          <c:dLbls>
            <c:dLbl>
              <c:idx val="0"/>
              <c:layout>
                <c:manualLayout>
                  <c:x val="0"/>
                  <c:y val="2.305475504322761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7ACE-43B1-8D0D-EDB3E6CEEDB2}"/>
                </c:ext>
              </c:extLst>
            </c:dLbl>
            <c:dLbl>
              <c:idx val="1"/>
              <c:layout>
                <c:manualLayout>
                  <c:x val="-2.8633968508977759E-17"/>
                  <c:y val="2.30547550432277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7ACE-43B1-8D0D-EDB3E6CEEDB2}"/>
                </c:ext>
              </c:extLst>
            </c:dLbl>
            <c:dLbl>
              <c:idx val="2"/>
              <c:layout>
                <c:manualLayout>
                  <c:x val="0"/>
                  <c:y val="2.881844380403458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7ACE-43B1-8D0D-EDB3E6CEEDB2}"/>
                </c:ext>
              </c:extLst>
            </c:dLbl>
            <c:dLbl>
              <c:idx val="3"/>
              <c:layout>
                <c:manualLayout>
                  <c:x val="-5.7267937017955518E-17"/>
                  <c:y val="2.305475504322766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7ACE-43B1-8D0D-EDB3E6CEEDB2}"/>
                </c:ext>
              </c:extLst>
            </c:dLbl>
            <c:dLbl>
              <c:idx val="4"/>
              <c:layout>
                <c:manualLayout>
                  <c:x val="0"/>
                  <c:y val="1.729106628242075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7ACE-43B1-8D0D-EDB3E6CEEDB2}"/>
                </c:ext>
              </c:extLst>
            </c:dLbl>
            <c:dLbl>
              <c:idx val="5"/>
              <c:layout>
                <c:manualLayout>
                  <c:x val="6.2474834816782709E-3"/>
                  <c:y val="1.152737752161383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7ACE-43B1-8D0D-EDB3E6CEEDB2}"/>
                </c:ext>
              </c:extLst>
            </c:dLbl>
            <c:dLbl>
              <c:idx val="6"/>
              <c:layout>
                <c:manualLayout>
                  <c:x val="0"/>
                  <c:y val="-1.1527377521613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1-7ACE-43B1-8D0D-EDB3E6CEEDB2}"/>
                </c:ext>
              </c:extLst>
            </c:dLbl>
            <c:dLbl>
              <c:idx val="8"/>
              <c:layout>
                <c:manualLayout>
                  <c:x val="0"/>
                  <c:y val="1.729106628242069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2-7ACE-43B1-8D0D-EDB3E6CEEDB2}"/>
                </c:ext>
              </c:extLst>
            </c:dLbl>
            <c:numFmt formatCode="0.0\x"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2011</c:v>
                </c:pt>
                <c:pt idx="1">
                  <c:v>2012</c:v>
                </c:pt>
                <c:pt idx="2">
                  <c:v>2013</c:v>
                </c:pt>
                <c:pt idx="3">
                  <c:v>2014</c:v>
                </c:pt>
                <c:pt idx="4">
                  <c:v>2015</c:v>
                </c:pt>
                <c:pt idx="5">
                  <c:v>2016</c:v>
                </c:pt>
                <c:pt idx="6">
                  <c:v>2017</c:v>
                </c:pt>
                <c:pt idx="7">
                  <c:v>2018</c:v>
                </c:pt>
                <c:pt idx="8">
                  <c:v>1H19</c:v>
                </c:pt>
              </c:strCache>
            </c:strRef>
          </c:cat>
          <c:val>
            <c:numRef>
              <c:f>Sheet1!$E$2:$E$10</c:f>
              <c:numCache>
                <c:formatCode>#,##0.00_);[Red]\(#,##0.00\)</c:formatCode>
                <c:ptCount val="9"/>
                <c:pt idx="0">
                  <c:v>6.89</c:v>
                </c:pt>
                <c:pt idx="1">
                  <c:v>6.9</c:v>
                </c:pt>
                <c:pt idx="2">
                  <c:v>8.0500000000000007</c:v>
                </c:pt>
                <c:pt idx="3" formatCode="General">
                  <c:v>8.7200000000000006</c:v>
                </c:pt>
                <c:pt idx="4" formatCode="General">
                  <c:v>9.4600000000000009</c:v>
                </c:pt>
                <c:pt idx="5" formatCode="General">
                  <c:v>9.99</c:v>
                </c:pt>
                <c:pt idx="6" formatCode="General">
                  <c:v>10.51</c:v>
                </c:pt>
                <c:pt idx="7" formatCode="General">
                  <c:v>9.4499999999999993</c:v>
                </c:pt>
                <c:pt idx="8" formatCode="0.00">
                  <c:v>9.4499999999999993</c:v>
                </c:pt>
              </c:numCache>
            </c:numRef>
          </c:val>
          <c:extLst>
            <c:ext xmlns:c16="http://schemas.microsoft.com/office/drawing/2014/chart" uri="{C3380CC4-5D6E-409C-BE32-E72D297353CC}">
              <c16:uniqueId val="{00000023-7ACE-43B1-8D0D-EDB3E6CEEDB2}"/>
            </c:ext>
          </c:extLst>
        </c:ser>
        <c:dLbls>
          <c:showLegendKey val="0"/>
          <c:showVal val="1"/>
          <c:showCatName val="0"/>
          <c:showSerName val="0"/>
          <c:showPercent val="0"/>
          <c:showBubbleSize val="0"/>
        </c:dLbls>
        <c:gapWidth val="60"/>
        <c:axId val="147199872"/>
        <c:axId val="147201408"/>
      </c:barChart>
      <c:catAx>
        <c:axId val="147199872"/>
        <c:scaling>
          <c:orientation val="minMax"/>
        </c:scaling>
        <c:delete val="0"/>
        <c:axPos val="b"/>
        <c:numFmt formatCode="General" sourceLinked="0"/>
        <c:majorTickMark val="out"/>
        <c:minorTickMark val="none"/>
        <c:tickLblPos val="nextTo"/>
        <c:spPr>
          <a:ln w="9726">
            <a:noFill/>
          </a:ln>
        </c:spPr>
        <c:txPr>
          <a:bodyPr rot="0" vert="horz"/>
          <a:lstStyle/>
          <a:p>
            <a:pPr>
              <a:defRPr/>
            </a:pPr>
            <a:endParaRPr lang="it-IT"/>
          </a:p>
        </c:txPr>
        <c:crossAx val="147201408"/>
        <c:crosses val="autoZero"/>
        <c:auto val="0"/>
        <c:lblAlgn val="ctr"/>
        <c:lblOffset val="100"/>
        <c:tickLblSkip val="1"/>
        <c:tickMarkSkip val="1"/>
        <c:noMultiLvlLbl val="0"/>
      </c:catAx>
      <c:valAx>
        <c:axId val="147201408"/>
        <c:scaling>
          <c:orientation val="minMax"/>
          <c:max val="16"/>
        </c:scaling>
        <c:delete val="0"/>
        <c:axPos val="l"/>
        <c:majorGridlines>
          <c:spPr>
            <a:ln w="12969">
              <a:solidFill>
                <a:srgbClr val="DCDCDC"/>
              </a:solidFill>
              <a:prstDash val="solid"/>
            </a:ln>
          </c:spPr>
        </c:majorGridlines>
        <c:numFmt formatCode="0\x" sourceLinked="0"/>
        <c:majorTickMark val="out"/>
        <c:minorTickMark val="none"/>
        <c:tickLblPos val="nextTo"/>
        <c:spPr>
          <a:ln w="9726">
            <a:noFill/>
          </a:ln>
        </c:spPr>
        <c:txPr>
          <a:bodyPr rot="0" vert="horz"/>
          <a:lstStyle/>
          <a:p>
            <a:pPr>
              <a:defRPr/>
            </a:pPr>
            <a:endParaRPr lang="it-IT"/>
          </a:p>
        </c:txPr>
        <c:crossAx val="147199872"/>
        <c:crosses val="autoZero"/>
        <c:crossBetween val="between"/>
      </c:valAx>
      <c:spPr>
        <a:noFill/>
        <a:ln w="25937">
          <a:noFill/>
        </a:ln>
      </c:spPr>
    </c:plotArea>
    <c:legend>
      <c:legendPos val="r"/>
      <c:layout>
        <c:manualLayout>
          <c:xMode val="edge"/>
          <c:yMode val="edge"/>
          <c:x val="7.3148649717145089E-2"/>
          <c:y val="0.92030135381970835"/>
          <c:w val="0.89526184538653364"/>
          <c:h val="7.9295196169643076E-2"/>
        </c:manualLayout>
      </c:layout>
      <c:overlay val="0"/>
      <c:spPr>
        <a:noFill/>
        <a:ln w="25937">
          <a:noFill/>
        </a:ln>
      </c:spPr>
    </c:legend>
    <c:plotVisOnly val="1"/>
    <c:dispBlanksAs val="gap"/>
    <c:showDLblsOverMax val="0"/>
  </c:chart>
  <c:spPr>
    <a:noFill/>
    <a:ln>
      <a:noFill/>
    </a:ln>
  </c:spPr>
  <c:txPr>
    <a:bodyPr/>
    <a:lstStyle/>
    <a:p>
      <a:pPr>
        <a:defRPr sz="1400" b="0" i="0" u="none" strike="noStrike" baseline="0">
          <a:solidFill>
            <a:srgbClr val="464646"/>
          </a:solidFill>
          <a:latin typeface="Arial Narrow"/>
          <a:ea typeface="Arial Narrow"/>
          <a:cs typeface="Arial Narrow"/>
        </a:defRPr>
      </a:pPr>
      <a:endParaRPr lang="it-IT"/>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Simulazione a commitment fisso</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"Anno "0</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25.281561270492954</c:v>
                </c:pt>
                <c:pt idx="1">
                  <c:v>55.312504177325152</c:v>
                </c:pt>
                <c:pt idx="2">
                  <c:v>76.361627735377397</c:v>
                </c:pt>
                <c:pt idx="3">
                  <c:v>92.503497169472212</c:v>
                </c:pt>
                <c:pt idx="4">
                  <c:v>100.33367654129984</c:v>
                </c:pt>
                <c:pt idx="5">
                  <c:v>89.334303192083496</c:v>
                </c:pt>
                <c:pt idx="6">
                  <c:v>71.041726888609247</c:v>
                </c:pt>
                <c:pt idx="7">
                  <c:v>51.513157482239464</c:v>
                </c:pt>
                <c:pt idx="8">
                  <c:v>38.784896142131586</c:v>
                </c:pt>
                <c:pt idx="9">
                  <c:v>26.183545885069858</c:v>
                </c:pt>
              </c:numCache>
            </c:numRef>
          </c:val>
          <c:extLst>
            <c:ext xmlns:c16="http://schemas.microsoft.com/office/drawing/2014/chart" uri="{C3380CC4-5D6E-409C-BE32-E72D297353CC}">
              <c16:uniqueId val="{00000000-CC1E-4D0A-84FC-92E6C4580587}"/>
            </c:ext>
          </c:extLst>
        </c:ser>
        <c:ser>
          <c:idx val="1"/>
          <c:order val="1"/>
          <c:tx>
            <c:strRef>
              <c:f>Sheet1!$C$1</c:f>
              <c:strCache>
                <c:ptCount val="1"/>
                <c:pt idx="0">
                  <c:v>Simolazione a NAV target</c:v>
                </c:pt>
              </c:strCache>
            </c:strRef>
          </c:tx>
          <c:spPr>
            <a:pattFill prst="wdUpDiag">
              <a:fgClr>
                <a:schemeClr val="bg1">
                  <a:lumMod val="75000"/>
                </a:schemeClr>
              </a:fgClr>
              <a:bgClr>
                <a:schemeClr val="bg1"/>
              </a:bgClr>
            </a:pattFill>
            <a:ln>
              <a:noFill/>
            </a:ln>
            <a:effectLst/>
          </c:spPr>
          <c:invertIfNegative val="0"/>
          <c:dLbls>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"Anno "0</c:formatCode>
                <c:ptCount val="10"/>
                <c:pt idx="0">
                  <c:v>1</c:v>
                </c:pt>
                <c:pt idx="1">
                  <c:v>2</c:v>
                </c:pt>
                <c:pt idx="2">
                  <c:v>3</c:v>
                </c:pt>
                <c:pt idx="3">
                  <c:v>4</c:v>
                </c:pt>
                <c:pt idx="4">
                  <c:v>5</c:v>
                </c:pt>
                <c:pt idx="5">
                  <c:v>6</c:v>
                </c:pt>
                <c:pt idx="6">
                  <c:v>7</c:v>
                </c:pt>
                <c:pt idx="7">
                  <c:v>8</c:v>
                </c:pt>
                <c:pt idx="8">
                  <c:v>9</c:v>
                </c:pt>
                <c:pt idx="9">
                  <c:v>10</c:v>
                </c:pt>
              </c:numCache>
            </c:numRef>
          </c:cat>
          <c:val>
            <c:numRef>
              <c:f>Sheet1!$C$2:$C$11</c:f>
              <c:numCache>
                <c:formatCode>General</c:formatCode>
                <c:ptCount val="10"/>
                <c:pt idx="0">
                  <c:v>25.281561270492954</c:v>
                </c:pt>
                <c:pt idx="1">
                  <c:v>55.312504177325152</c:v>
                </c:pt>
                <c:pt idx="2">
                  <c:v>76.453602531744878</c:v>
                </c:pt>
                <c:pt idx="3">
                  <c:v>95.288909123814591</c:v>
                </c:pt>
                <c:pt idx="4">
                  <c:v>108.03013669515774</c:v>
                </c:pt>
                <c:pt idx="5">
                  <c:v>105.95493731783638</c:v>
                </c:pt>
                <c:pt idx="6">
                  <c:v>103.08649360044686</c:v>
                </c:pt>
                <c:pt idx="7">
                  <c:v>100.55290892157146</c:v>
                </c:pt>
                <c:pt idx="8">
                  <c:v>104.01897829795294</c:v>
                </c:pt>
                <c:pt idx="9">
                  <c:v>104.81042746025341</c:v>
                </c:pt>
              </c:numCache>
            </c:numRef>
          </c:val>
          <c:extLst>
            <c:ext xmlns:c16="http://schemas.microsoft.com/office/drawing/2014/chart" uri="{C3380CC4-5D6E-409C-BE32-E72D297353CC}">
              <c16:uniqueId val="{00000001-CC1E-4D0A-84FC-92E6C4580587}"/>
            </c:ext>
          </c:extLst>
        </c:ser>
        <c:dLbls>
          <c:dLblPos val="outEnd"/>
          <c:showLegendKey val="0"/>
          <c:showVal val="1"/>
          <c:showCatName val="0"/>
          <c:showSerName val="0"/>
          <c:showPercent val="0"/>
          <c:showBubbleSize val="0"/>
        </c:dLbls>
        <c:gapWidth val="76"/>
        <c:overlap val="-19"/>
        <c:axId val="121313152"/>
        <c:axId val="121314688"/>
      </c:barChart>
      <c:catAx>
        <c:axId val="121313152"/>
        <c:scaling>
          <c:orientation val="minMax"/>
        </c:scaling>
        <c:delete val="0"/>
        <c:axPos val="b"/>
        <c:numFmt formatCode="&quot;Anno &quot;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it-IT"/>
          </a:p>
        </c:txPr>
        <c:crossAx val="121314688"/>
        <c:crosses val="autoZero"/>
        <c:auto val="1"/>
        <c:lblAlgn val="ctr"/>
        <c:lblOffset val="100"/>
        <c:noMultiLvlLbl val="0"/>
      </c:catAx>
      <c:valAx>
        <c:axId val="1213146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21313152"/>
        <c:crosses val="autoZero"/>
        <c:crossBetween val="between"/>
      </c:valAx>
      <c:spPr>
        <a:noFill/>
        <a:ln>
          <a:noFill/>
        </a:ln>
        <a:effectLst/>
      </c:spPr>
    </c:plotArea>
    <c:legend>
      <c:legendPos val="b"/>
      <c:layout>
        <c:manualLayout>
          <c:xMode val="edge"/>
          <c:yMode val="edge"/>
          <c:x val="0.24994852955830898"/>
          <c:y val="0.85845241846064357"/>
          <c:w val="0.46159505240290499"/>
          <c:h val="0.1359422764589754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it-IT"/>
        </a:p>
      </c:txPr>
    </c:legend>
    <c:plotVisOnly val="1"/>
    <c:dispBlanksAs val="gap"/>
    <c:showDLblsOverMax val="0"/>
  </c:chart>
  <c:spPr>
    <a:noFill/>
    <a:ln>
      <a:noFill/>
    </a:ln>
    <a:effectLst/>
  </c:spPr>
  <c:txPr>
    <a:bodyPr/>
    <a:lstStyle/>
    <a:p>
      <a:pPr>
        <a:defRPr sz="1200">
          <a:solidFill>
            <a:schemeClr val="tx2"/>
          </a:solidFill>
        </a:defRPr>
      </a:pPr>
      <a:endParaRPr lang="it-IT"/>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Sheet1!$A$2:$A$2</c:f>
              <c:numCache>
                <c:formatCode>General</c:formatCode>
                <c:ptCount val="1"/>
              </c:numCache>
            </c:numRef>
          </c:cat>
          <c:val>
            <c:numRef>
              <c:f>Sheet1!$B$2:$B$2</c:f>
              <c:numCache>
                <c:formatCode>0%</c:formatCode>
                <c:ptCount val="1"/>
                <c:pt idx="0">
                  <c:v>0.21099999999999999</c:v>
                </c:pt>
              </c:numCache>
            </c:numRef>
          </c:val>
          <c:extLst>
            <c:ext xmlns:c16="http://schemas.microsoft.com/office/drawing/2014/chart" uri="{C3380CC4-5D6E-409C-BE32-E72D297353CC}">
              <c16:uniqueId val="{00000000-17A0-4A4E-AC28-6D9513C6F499}"/>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0.35000000000000003"/>
          <c:min val="0"/>
        </c:scaling>
        <c:delete val="1"/>
        <c:axPos val="l"/>
        <c:majorGridlines>
          <c:spPr>
            <a:ln w="12662" cap="flat" cmpd="sng" algn="ctr">
              <a:noFill/>
              <a:prstDash val="solid"/>
              <a:round/>
            </a:ln>
            <a:effectLst/>
          </c:spPr>
        </c:majorGridlines>
        <c:numFmt formatCode="0%" sourceLinked="0"/>
        <c:majorTickMark val="out"/>
        <c:minorTickMark val="none"/>
        <c:tickLblPos val="nextTo"/>
        <c:crossAx val="800945664"/>
        <c:crosses val="autoZero"/>
        <c:crossBetween val="between"/>
        <c:majorUnit val="0.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1.69</c:v>
                </c:pt>
              </c:numCache>
            </c:numRef>
          </c:val>
          <c:extLst>
            <c:ext xmlns:c16="http://schemas.microsoft.com/office/drawing/2014/chart" uri="{C3380CC4-5D6E-409C-BE32-E72D297353CC}">
              <c16:uniqueId val="{00000000-6B42-4523-B80A-74EB747DD79D}"/>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291-49BF-BEBC-888497BA5EB2}"/>
                </c:ext>
              </c:extLst>
            </c:dLbl>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1.6</c:v>
                </c:pt>
              </c:numCache>
            </c:numRef>
          </c:val>
          <c:extLst>
            <c:ext xmlns:c16="http://schemas.microsoft.com/office/drawing/2014/chart" uri="{C3380CC4-5D6E-409C-BE32-E72D297353CC}">
              <c16:uniqueId val="{00000001-2291-49BF-BEBC-888497BA5EB2}"/>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extLst>
                <c:ext xmlns:c16="http://schemas.microsoft.com/office/drawing/2014/chart" uri="{C3380CC4-5D6E-409C-BE32-E72D297353CC}">
                  <c16:uniqueId val="{00000001-F220-4746-834E-E34CD2054689}"/>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Sheet1!$A$2:$A$2</c:f>
              <c:numCache>
                <c:formatCode>General</c:formatCode>
                <c:ptCount val="1"/>
              </c:numCache>
            </c:numRef>
          </c:cat>
          <c:val>
            <c:numRef>
              <c:f>Sheet1!$B$2:$B$2</c:f>
              <c:numCache>
                <c:formatCode>0%</c:formatCode>
                <c:ptCount val="1"/>
                <c:pt idx="0">
                  <c:v>0.18</c:v>
                </c:pt>
              </c:numCache>
            </c:numRef>
          </c:val>
          <c:extLst>
            <c:ext xmlns:c16="http://schemas.microsoft.com/office/drawing/2014/chart" uri="{C3380CC4-5D6E-409C-BE32-E72D297353CC}">
              <c16:uniqueId val="{00000000-F220-4746-834E-E34CD2054689}"/>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0.35000000000000003"/>
          <c:min val="0"/>
        </c:scaling>
        <c:delete val="1"/>
        <c:axPos val="l"/>
        <c:majorGridlines>
          <c:spPr>
            <a:ln w="12662" cap="flat" cmpd="sng" algn="ctr">
              <a:noFill/>
              <a:prstDash val="solid"/>
              <a:round/>
            </a:ln>
            <a:effectLst/>
          </c:spPr>
        </c:majorGridlines>
        <c:numFmt formatCode="0%" sourceLinked="0"/>
        <c:majorTickMark val="out"/>
        <c:minorTickMark val="none"/>
        <c:tickLblPos val="nextTo"/>
        <c:crossAx val="800945664"/>
        <c:crosses val="autoZero"/>
        <c:crossBetween val="between"/>
        <c:majorUnit val="0.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dLbl>
              <c:idx val="0"/>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extLst>
                <c:ext xmlns:c16="http://schemas.microsoft.com/office/drawing/2014/chart" uri="{C3380CC4-5D6E-409C-BE32-E72D297353CC}">
                  <c16:uniqueId val="{00000000-FC4A-440C-B7FF-2F121CE51D5A}"/>
                </c:ext>
              </c:extLst>
            </c:dLbl>
            <c:numFmt formatCode="0.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1.85</c:v>
                </c:pt>
              </c:numCache>
            </c:numRef>
          </c:val>
          <c:extLst>
            <c:ext xmlns:c16="http://schemas.microsoft.com/office/drawing/2014/chart" uri="{C3380CC4-5D6E-409C-BE32-E72D297353CC}">
              <c16:uniqueId val="{00000001-FC4A-440C-B7FF-2F121CE51D5A}"/>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1.5</c:v>
                </c:pt>
              </c:numCache>
            </c:numRef>
          </c:val>
          <c:extLst>
            <c:ext xmlns:c16="http://schemas.microsoft.com/office/drawing/2014/chart" uri="{C3380CC4-5D6E-409C-BE32-E72D297353CC}">
              <c16:uniqueId val="{00000000-CD84-434E-A8C4-990023C5418F}"/>
            </c:ext>
          </c:extLst>
        </c:ser>
        <c:dLbls>
          <c:dLblPos val="outEnd"/>
          <c:showLegendKey val="0"/>
          <c:showVal val="1"/>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extLst>
                <c:ext xmlns:c16="http://schemas.microsoft.com/office/drawing/2014/chart" uri="{C3380CC4-5D6E-409C-BE32-E72D297353CC}">
                  <c16:uniqueId val="{00000001-4AEA-4AF5-9AE9-45AA06F43829}"/>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Sheet1!$A$2:$A$2</c:f>
              <c:numCache>
                <c:formatCode>General</c:formatCode>
                <c:ptCount val="1"/>
              </c:numCache>
            </c:numRef>
          </c:cat>
          <c:val>
            <c:numRef>
              <c:f>Sheet1!$B$2:$B$2</c:f>
              <c:numCache>
                <c:formatCode>0%</c:formatCode>
                <c:ptCount val="1"/>
                <c:pt idx="0">
                  <c:v>0.17</c:v>
                </c:pt>
              </c:numCache>
            </c:numRef>
          </c:val>
          <c:extLst>
            <c:ext xmlns:c16="http://schemas.microsoft.com/office/drawing/2014/chart" uri="{C3380CC4-5D6E-409C-BE32-E72D297353CC}">
              <c16:uniqueId val="{00000000-4AEA-4AF5-9AE9-45AA06F43829}"/>
            </c:ext>
          </c:extLst>
        </c:ser>
        <c:dLbls>
          <c:dLblPos val="outEnd"/>
          <c:showLegendKey val="0"/>
          <c:showVal val="1"/>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0.35000000000000003"/>
          <c:min val="0"/>
        </c:scaling>
        <c:delete val="1"/>
        <c:axPos val="l"/>
        <c:majorGridlines>
          <c:spPr>
            <a:ln w="12662" cap="flat" cmpd="sng" algn="ctr">
              <a:noFill/>
              <a:prstDash val="solid"/>
              <a:round/>
            </a:ln>
            <a:effectLst/>
          </c:spPr>
        </c:majorGridlines>
        <c:numFmt formatCode="0%" sourceLinked="0"/>
        <c:majorTickMark val="out"/>
        <c:minorTickMark val="none"/>
        <c:tickLblPos val="nextTo"/>
        <c:crossAx val="800945664"/>
        <c:crosses val="autoZero"/>
        <c:crossBetween val="between"/>
        <c:majorUnit val="0.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1.5</c:v>
                </c:pt>
              </c:numCache>
            </c:numRef>
          </c:val>
          <c:extLst>
            <c:ext xmlns:c16="http://schemas.microsoft.com/office/drawing/2014/chart" uri="{C3380CC4-5D6E-409C-BE32-E72D297353CC}">
              <c16:uniqueId val="{00000000-5B07-4A6F-930A-DA403B12F54A}"/>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481892354746558E-2"/>
          <c:y val="0.14668517990505889"/>
          <c:w val="0.90103621529050693"/>
          <c:h val="0.71835947222323504"/>
        </c:manualLayout>
      </c:layout>
      <c:barChart>
        <c:barDir val="col"/>
        <c:grouping val="stacked"/>
        <c:varyColors val="0"/>
        <c:ser>
          <c:idx val="0"/>
          <c:order val="0"/>
          <c:tx>
            <c:strRef>
              <c:f>Sheet1!$B$1</c:f>
              <c:strCache>
                <c:ptCount val="1"/>
                <c:pt idx="0">
                  <c:v>Column1</c:v>
                </c:pt>
              </c:strCache>
            </c:strRef>
          </c:tx>
          <c:spPr>
            <a:solidFill>
              <a:schemeClr val="accent1"/>
            </a:solidFill>
          </c:spPr>
          <c:invertIfNegative val="0"/>
          <c:dPt>
            <c:idx val="0"/>
            <c:invertIfNegative val="0"/>
            <c:bubble3D val="0"/>
            <c:spPr>
              <a:solidFill>
                <a:schemeClr val="accent2"/>
              </a:solidFill>
            </c:spPr>
            <c:extLst>
              <c:ext xmlns:c16="http://schemas.microsoft.com/office/drawing/2014/chart" uri="{C3380CC4-5D6E-409C-BE32-E72D297353CC}">
                <c16:uniqueId val="{00000001-042A-4179-85CD-4BF28693A88F}"/>
              </c:ext>
            </c:extLst>
          </c:dPt>
          <c:dPt>
            <c:idx val="1"/>
            <c:invertIfNegative val="0"/>
            <c:bubble3D val="0"/>
            <c:extLst>
              <c:ext xmlns:c16="http://schemas.microsoft.com/office/drawing/2014/chart" uri="{C3380CC4-5D6E-409C-BE32-E72D297353CC}">
                <c16:uniqueId val="{00000003-042A-4179-85CD-4BF28693A88F}"/>
              </c:ext>
            </c:extLst>
          </c:dPt>
          <c:dPt>
            <c:idx val="2"/>
            <c:invertIfNegative val="0"/>
            <c:bubble3D val="0"/>
            <c:extLst>
              <c:ext xmlns:c16="http://schemas.microsoft.com/office/drawing/2014/chart" uri="{C3380CC4-5D6E-409C-BE32-E72D297353CC}">
                <c16:uniqueId val="{00000005-042A-4179-85CD-4BF28693A88F}"/>
              </c:ext>
            </c:extLst>
          </c:dPt>
          <c:dPt>
            <c:idx val="3"/>
            <c:invertIfNegative val="0"/>
            <c:bubble3D val="0"/>
            <c:extLst>
              <c:ext xmlns:c16="http://schemas.microsoft.com/office/drawing/2014/chart" uri="{C3380CC4-5D6E-409C-BE32-E72D297353CC}">
                <c16:uniqueId val="{00000007-042A-4179-85CD-4BF28693A88F}"/>
              </c:ext>
            </c:extLst>
          </c:dPt>
          <c:dLbls>
            <c:delete val="1"/>
          </c:dLbls>
          <c:cat>
            <c:strRef>
              <c:f>Sheet1!$A$2:$A$4</c:f>
              <c:strCache>
                <c:ptCount val="3"/>
                <c:pt idx="0">
                  <c:v>MSCI World</c:v>
                </c:pt>
                <c:pt idx="1">
                  <c:v>Global PE Index - Pooled</c:v>
                </c:pt>
                <c:pt idx="2">
                  <c:v>Global PE Index - First Quartile</c:v>
                </c:pt>
              </c:strCache>
            </c:strRef>
          </c:cat>
          <c:val>
            <c:numRef>
              <c:f>Sheet1!$B$2:$B$4</c:f>
              <c:numCache>
                <c:formatCode>0.0%</c:formatCode>
                <c:ptCount val="3"/>
                <c:pt idx="0">
                  <c:v>0.1133</c:v>
                </c:pt>
                <c:pt idx="1">
                  <c:v>0.1454659459</c:v>
                </c:pt>
                <c:pt idx="2">
                  <c:v>0.24464399019999999</c:v>
                </c:pt>
              </c:numCache>
            </c:numRef>
          </c:val>
          <c:extLst>
            <c:ext xmlns:c16="http://schemas.microsoft.com/office/drawing/2014/chart" uri="{C3380CC4-5D6E-409C-BE32-E72D297353CC}">
              <c16:uniqueId val="{00000008-042A-4179-85CD-4BF28693A88F}"/>
            </c:ext>
          </c:extLst>
        </c:ser>
        <c:dLbls>
          <c:showLegendKey val="0"/>
          <c:showVal val="1"/>
          <c:showCatName val="0"/>
          <c:showSerName val="0"/>
          <c:showPercent val="0"/>
          <c:showBubbleSize val="0"/>
        </c:dLbls>
        <c:gapWidth val="75"/>
        <c:overlap val="100"/>
        <c:axId val="523430912"/>
        <c:axId val="523768576"/>
      </c:barChart>
      <c:lineChart>
        <c:grouping val="standard"/>
        <c:varyColors val="0"/>
        <c:ser>
          <c:idx val="1"/>
          <c:order val="1"/>
          <c:tx>
            <c:strRef>
              <c:f>Sheet1!$C$1</c:f>
              <c:strCache>
                <c:ptCount val="1"/>
                <c:pt idx="0">
                  <c:v>Column2</c:v>
                </c:pt>
              </c:strCache>
            </c:strRef>
          </c:tx>
          <c:spPr>
            <a:ln>
              <a:noFill/>
            </a:ln>
          </c:spPr>
          <c:marker>
            <c:symbol val="none"/>
          </c:marker>
          <c:dLbls>
            <c:dLbl>
              <c:idx val="2"/>
              <c:spPr>
                <a:noFill/>
                <a:ln>
                  <a:noFill/>
                </a:ln>
                <a:effectLst/>
              </c:spPr>
              <c:txPr>
                <a:bodyPr wrap="square" lIns="0" tIns="0" rIns="0" bIns="0" anchor="ctr">
                  <a:spAutoFit/>
                </a:bodyPr>
                <a:lstStyle/>
                <a:p>
                  <a:pPr>
                    <a:defRPr sz="1400" b="1">
                      <a:solidFill>
                        <a:schemeClr val="tx1"/>
                      </a:solidFill>
                      <a:latin typeface="+mj-lt"/>
                    </a:defRPr>
                  </a:pPr>
                  <a:endParaRPr lang="it-IT"/>
                </a:p>
              </c:tx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97BC-401F-A63F-4411B9B2786B}"/>
                </c:ext>
              </c:extLst>
            </c:dLbl>
            <c:spPr>
              <a:noFill/>
              <a:ln>
                <a:noFill/>
              </a:ln>
              <a:effectLst/>
            </c:spPr>
            <c:txPr>
              <a:bodyPr wrap="square" lIns="0" tIns="0" rIns="0" bIns="0" anchor="ctr">
                <a:spAutoFit/>
              </a:bodyPr>
              <a:lstStyle/>
              <a:p>
                <a:pPr>
                  <a:defRPr sz="1400">
                    <a:solidFill>
                      <a:schemeClr val="tx1"/>
                    </a:solidFill>
                    <a:latin typeface="+mj-lt"/>
                  </a:defRPr>
                </a:pPr>
                <a:endParaRPr lang="it-IT"/>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Sheet1!$A$2:$A$4</c:f>
              <c:strCache>
                <c:ptCount val="3"/>
                <c:pt idx="0">
                  <c:v>MSCI World</c:v>
                </c:pt>
                <c:pt idx="1">
                  <c:v>Global PE Index - Pooled</c:v>
                </c:pt>
                <c:pt idx="2">
                  <c:v>Global PE Index - First Quartile</c:v>
                </c:pt>
              </c:strCache>
            </c:strRef>
          </c:cat>
          <c:val>
            <c:numRef>
              <c:f>Sheet1!$C$2:$C$4</c:f>
              <c:numCache>
                <c:formatCode>0.0%</c:formatCode>
                <c:ptCount val="3"/>
                <c:pt idx="0">
                  <c:v>0.1133</c:v>
                </c:pt>
                <c:pt idx="1">
                  <c:v>0.1454659459</c:v>
                </c:pt>
                <c:pt idx="2">
                  <c:v>0.24464399019999999</c:v>
                </c:pt>
              </c:numCache>
            </c:numRef>
          </c:val>
          <c:smooth val="0"/>
          <c:extLst>
            <c:ext xmlns:c16="http://schemas.microsoft.com/office/drawing/2014/chart" uri="{C3380CC4-5D6E-409C-BE32-E72D297353CC}">
              <c16:uniqueId val="{00000008-97BC-401F-A63F-4411B9B2786B}"/>
            </c:ext>
          </c:extLst>
        </c:ser>
        <c:dLbls>
          <c:showLegendKey val="0"/>
          <c:showVal val="0"/>
          <c:showCatName val="0"/>
          <c:showSerName val="0"/>
          <c:showPercent val="0"/>
          <c:showBubbleSize val="0"/>
        </c:dLbls>
        <c:marker val="1"/>
        <c:smooth val="0"/>
        <c:axId val="523430912"/>
        <c:axId val="523768576"/>
      </c:lineChart>
      <c:catAx>
        <c:axId val="523430912"/>
        <c:scaling>
          <c:orientation val="minMax"/>
        </c:scaling>
        <c:delete val="0"/>
        <c:axPos val="b"/>
        <c:numFmt formatCode="General" sourceLinked="0"/>
        <c:majorTickMark val="none"/>
        <c:minorTickMark val="none"/>
        <c:tickLblPos val="nextTo"/>
        <c:spPr>
          <a:ln>
            <a:solidFill>
              <a:srgbClr val="464646"/>
            </a:solidFill>
          </a:ln>
        </c:spPr>
        <c:txPr>
          <a:bodyPr/>
          <a:lstStyle/>
          <a:p>
            <a:pPr>
              <a:defRPr sz="1100">
                <a:solidFill>
                  <a:schemeClr val="tx2"/>
                </a:solidFill>
                <a:latin typeface="Arial Narrow" pitchFamily="34" charset="0"/>
              </a:defRPr>
            </a:pPr>
            <a:endParaRPr lang="it-IT"/>
          </a:p>
        </c:txPr>
        <c:crossAx val="523768576"/>
        <c:crosses val="autoZero"/>
        <c:auto val="1"/>
        <c:lblAlgn val="ctr"/>
        <c:lblOffset val="100"/>
        <c:noMultiLvlLbl val="0"/>
      </c:catAx>
      <c:valAx>
        <c:axId val="523768576"/>
        <c:scaling>
          <c:orientation val="minMax"/>
          <c:max val="0.38000000000000006"/>
          <c:min val="0"/>
        </c:scaling>
        <c:delete val="1"/>
        <c:axPos val="l"/>
        <c:numFmt formatCode="0.0%" sourceLinked="1"/>
        <c:majorTickMark val="out"/>
        <c:minorTickMark val="none"/>
        <c:tickLblPos val="nextTo"/>
        <c:crossAx val="523430912"/>
        <c:crosses val="autoZero"/>
        <c:crossBetween val="between"/>
        <c:majorUnit val="5.000000000000001E-2"/>
      </c:valAx>
    </c:plotArea>
    <c:plotVisOnly val="1"/>
    <c:dispBlanksAs val="gap"/>
    <c:showDLblsOverMax val="0"/>
  </c:chart>
  <c:txPr>
    <a:bodyPr/>
    <a:lstStyle/>
    <a:p>
      <a:pPr>
        <a:defRPr sz="1800"/>
      </a:pPr>
      <a:endParaRPr lang="it-IT"/>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0.4</c:v>
                </c:pt>
              </c:numCache>
            </c:numRef>
          </c:val>
          <c:extLst>
            <c:ext xmlns:c16="http://schemas.microsoft.com/office/drawing/2014/chart" uri="{C3380CC4-5D6E-409C-BE32-E72D297353CC}">
              <c16:uniqueId val="{00000000-EEC3-4838-8BCC-B4EAE6848987}"/>
            </c:ext>
          </c:extLst>
        </c:ser>
        <c:dLbls>
          <c:dLblPos val="outEnd"/>
          <c:showLegendKey val="0"/>
          <c:showVal val="1"/>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dLbl>
              <c:idx val="0"/>
              <c:layout>
                <c:manualLayout>
                  <c:x val="5.7357318026004999E-3"/>
                  <c:y val="0"/>
                </c:manualLayout>
              </c:layout>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57F-4E6E-823A-3CCCAF2ABE6C}"/>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Sheet1!$A$2:$A$2</c:f>
              <c:numCache>
                <c:formatCode>General</c:formatCode>
                <c:ptCount val="1"/>
              </c:numCache>
            </c:numRef>
          </c:cat>
          <c:val>
            <c:numRef>
              <c:f>Sheet1!$B$2:$B$2</c:f>
              <c:numCache>
                <c:formatCode>0%</c:formatCode>
                <c:ptCount val="1"/>
                <c:pt idx="0">
                  <c:v>0.24</c:v>
                </c:pt>
              </c:numCache>
            </c:numRef>
          </c:val>
          <c:extLst>
            <c:ext xmlns:c16="http://schemas.microsoft.com/office/drawing/2014/chart" uri="{C3380CC4-5D6E-409C-BE32-E72D297353CC}">
              <c16:uniqueId val="{00000001-B57F-4E6E-823A-3CCCAF2ABE6C}"/>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0.35000000000000003"/>
          <c:min val="0"/>
        </c:scaling>
        <c:delete val="1"/>
        <c:axPos val="l"/>
        <c:majorGridlines>
          <c:spPr>
            <a:ln w="12662" cap="flat" cmpd="sng" algn="ctr">
              <a:noFill/>
              <a:prstDash val="solid"/>
              <a:round/>
            </a:ln>
            <a:effectLst/>
          </c:spPr>
        </c:majorGridlines>
        <c:numFmt formatCode="0%" sourceLinked="0"/>
        <c:majorTickMark val="out"/>
        <c:minorTickMark val="none"/>
        <c:tickLblPos val="nextTo"/>
        <c:crossAx val="800945664"/>
        <c:crosses val="autoZero"/>
        <c:crossBetween val="between"/>
        <c:majorUnit val="0.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1.1599999999999999</c:v>
                </c:pt>
              </c:numCache>
            </c:numRef>
          </c:val>
          <c:extLst>
            <c:ext xmlns:c16="http://schemas.microsoft.com/office/drawing/2014/chart" uri="{C3380CC4-5D6E-409C-BE32-E72D297353CC}">
              <c16:uniqueId val="{00000000-803C-4E18-AEFA-3385734CEF2E}"/>
            </c:ext>
          </c:extLst>
        </c:ser>
        <c:dLbls>
          <c:showLegendKey val="0"/>
          <c:showVal val="0"/>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671049430967798E-2"/>
          <c:y val="6.0778695450354768E-2"/>
          <c:w val="0.92996108949416301"/>
          <c:h val="0.72985478740585297"/>
        </c:manualLayout>
      </c:layout>
      <c:barChart>
        <c:barDir val="col"/>
        <c:grouping val="clustered"/>
        <c:varyColors val="0"/>
        <c:ser>
          <c:idx val="0"/>
          <c:order val="0"/>
          <c:tx>
            <c:strRef>
              <c:f>Sheet1!$B$1</c:f>
              <c:strCache>
                <c:ptCount val="1"/>
                <c:pt idx="0">
                  <c:v>Category A</c:v>
                </c:pt>
              </c:strCache>
            </c:strRef>
          </c:tx>
          <c:spPr>
            <a:solidFill>
              <a:schemeClr val="accent1"/>
            </a:solidFill>
            <a:ln>
              <a:noFill/>
            </a:ln>
            <a:effectLst/>
          </c:spPr>
          <c:invertIfNegative val="0"/>
          <c:dLbls>
            <c:numFmt formatCode="0.0\x"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Arial Narrow"/>
                    <a:ea typeface="Arial Narrow"/>
                    <a:cs typeface="Arial Narrow"/>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numRef>
              <c:f>Sheet1!$A$2</c:f>
              <c:numCache>
                <c:formatCode>General</c:formatCode>
                <c:ptCount val="1"/>
              </c:numCache>
            </c:numRef>
          </c:cat>
          <c:val>
            <c:numRef>
              <c:f>Sheet1!$B$2</c:f>
              <c:numCache>
                <c:formatCode>0.00</c:formatCode>
                <c:ptCount val="1"/>
                <c:pt idx="0">
                  <c:v>0.1</c:v>
                </c:pt>
              </c:numCache>
            </c:numRef>
          </c:val>
          <c:extLst>
            <c:ext xmlns:c16="http://schemas.microsoft.com/office/drawing/2014/chart" uri="{C3380CC4-5D6E-409C-BE32-E72D297353CC}">
              <c16:uniqueId val="{00000000-EF8B-4B7B-901E-FE5503E70C62}"/>
            </c:ext>
          </c:extLst>
        </c:ser>
        <c:dLbls>
          <c:dLblPos val="outEnd"/>
          <c:showLegendKey val="0"/>
          <c:showVal val="1"/>
          <c:showCatName val="0"/>
          <c:showSerName val="0"/>
          <c:showPercent val="0"/>
          <c:showBubbleSize val="0"/>
        </c:dLbls>
        <c:gapWidth val="400"/>
        <c:axId val="800945664"/>
        <c:axId val="800947200"/>
      </c:barChart>
      <c:catAx>
        <c:axId val="800945664"/>
        <c:scaling>
          <c:orientation val="minMax"/>
        </c:scaling>
        <c:delete val="0"/>
        <c:axPos val="b"/>
        <c:numFmt formatCode="General" sourceLinked="0"/>
        <c:majorTickMark val="none"/>
        <c:minorTickMark val="none"/>
        <c:tickLblPos val="nextTo"/>
        <c:spPr>
          <a:noFill/>
          <a:ln w="9525" cap="flat" cmpd="sng" algn="ctr">
            <a:solidFill>
              <a:schemeClr val="bg1">
                <a:lumMod val="8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Arial Narrow"/>
                <a:ea typeface="Arial Narrow"/>
                <a:cs typeface="Arial Narrow"/>
              </a:defRPr>
            </a:pPr>
            <a:endParaRPr lang="it-IT"/>
          </a:p>
        </c:txPr>
        <c:crossAx val="800947200"/>
        <c:crosses val="autoZero"/>
        <c:auto val="0"/>
        <c:lblAlgn val="ctr"/>
        <c:lblOffset val="100"/>
        <c:tickLblSkip val="1"/>
        <c:tickMarkSkip val="1"/>
        <c:noMultiLvlLbl val="0"/>
      </c:catAx>
      <c:valAx>
        <c:axId val="800947200"/>
        <c:scaling>
          <c:orientation val="minMax"/>
          <c:max val="2.25"/>
          <c:min val="0"/>
        </c:scaling>
        <c:delete val="1"/>
        <c:axPos val="l"/>
        <c:majorGridlines>
          <c:spPr>
            <a:ln w="12662" cap="flat" cmpd="sng" algn="ctr">
              <a:noFill/>
              <a:prstDash val="solid"/>
              <a:round/>
            </a:ln>
            <a:effectLst/>
          </c:spPr>
        </c:majorGridlines>
        <c:numFmt formatCode="#,##0.00" sourceLinked="0"/>
        <c:majorTickMark val="out"/>
        <c:minorTickMark val="none"/>
        <c:tickLblPos val="nextTo"/>
        <c:crossAx val="800945664"/>
        <c:crosses val="autoZero"/>
        <c:crossBetween val="between"/>
        <c:majorUnit val="1"/>
      </c:valAx>
      <c:spPr>
        <a:noFill/>
        <a:ln w="25323">
          <a:noFill/>
        </a:ln>
        <a:effectLst/>
      </c:spPr>
    </c:plotArea>
    <c:plotVisOnly val="1"/>
    <c:dispBlanksAs val="gap"/>
    <c:showDLblsOverMax val="0"/>
  </c:chart>
  <c:spPr>
    <a:noFill/>
    <a:ln w="9525" cap="flat" cmpd="sng" algn="ctr">
      <a:noFill/>
      <a:prstDash val="solid"/>
    </a:ln>
    <a:effectLst/>
  </c:spPr>
  <c:txPr>
    <a:bodyPr/>
    <a:lstStyle/>
    <a:p>
      <a:pPr>
        <a:defRPr sz="1000" b="0" i="0" u="none" strike="noStrike" baseline="0">
          <a:solidFill>
            <a:schemeClr val="tx1"/>
          </a:solidFill>
          <a:latin typeface="Arial Narrow"/>
          <a:ea typeface="Arial Narrow"/>
          <a:cs typeface="Arial Narrow"/>
        </a:defRPr>
      </a:pPr>
      <a:endParaRPr lang="it-IT"/>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dPt>
            <c:idx val="0"/>
            <c:bubble3D val="0"/>
            <c:spPr>
              <a:solidFill>
                <a:schemeClr val="accent3"/>
              </a:solidFill>
              <a:ln>
                <a:noFill/>
              </a:ln>
              <a:effectLst/>
            </c:spPr>
            <c:extLst>
              <c:ext xmlns:c16="http://schemas.microsoft.com/office/drawing/2014/chart" uri="{C3380CC4-5D6E-409C-BE32-E72D297353CC}">
                <c16:uniqueId val="{00000001-4AAC-4B9E-A885-0A02FB0F63F6}"/>
              </c:ext>
            </c:extLst>
          </c:dPt>
          <c:dPt>
            <c:idx val="1"/>
            <c:bubble3D val="0"/>
            <c:spPr>
              <a:solidFill>
                <a:schemeClr val="accent4"/>
              </a:solidFill>
              <a:effectLst/>
            </c:spPr>
            <c:extLst>
              <c:ext xmlns:c16="http://schemas.microsoft.com/office/drawing/2014/chart" uri="{C3380CC4-5D6E-409C-BE32-E72D297353CC}">
                <c16:uniqueId val="{00000003-4AAC-4B9E-A885-0A02FB0F63F6}"/>
              </c:ext>
            </c:extLst>
          </c:dPt>
          <c:dPt>
            <c:idx val="2"/>
            <c:bubble3D val="0"/>
            <c:spPr>
              <a:solidFill>
                <a:schemeClr val="accent5"/>
              </a:solidFill>
              <a:effectLst/>
            </c:spPr>
            <c:extLst>
              <c:ext xmlns:c16="http://schemas.microsoft.com/office/drawing/2014/chart" uri="{C3380CC4-5D6E-409C-BE32-E72D297353CC}">
                <c16:uniqueId val="{00000005-4AAC-4B9E-A885-0A02FB0F63F6}"/>
              </c:ext>
            </c:extLst>
          </c:dPt>
          <c:dPt>
            <c:idx val="3"/>
            <c:bubble3D val="0"/>
            <c:spPr>
              <a:solidFill>
                <a:schemeClr val="accent6"/>
              </a:solidFill>
              <a:effectLst/>
            </c:spPr>
            <c:extLst>
              <c:ext xmlns:c16="http://schemas.microsoft.com/office/drawing/2014/chart" uri="{C3380CC4-5D6E-409C-BE32-E72D297353CC}">
                <c16:uniqueId val="{00000007-4AAC-4B9E-A885-0A02FB0F63F6}"/>
              </c:ext>
            </c:extLst>
          </c:dPt>
          <c:dPt>
            <c:idx val="4"/>
            <c:bubble3D val="0"/>
            <c:spPr>
              <a:solidFill>
                <a:srgbClr val="67707A"/>
              </a:solidFill>
              <a:ln>
                <a:noFill/>
              </a:ln>
              <a:effectLst/>
              <a:scene3d>
                <a:camera prst="orthographicFront"/>
                <a:lightRig rig="threePt" dir="t"/>
              </a:scene3d>
            </c:spPr>
            <c:extLst>
              <c:ext xmlns:c16="http://schemas.microsoft.com/office/drawing/2014/chart" uri="{C3380CC4-5D6E-409C-BE32-E72D297353CC}">
                <c16:uniqueId val="{00000009-4AAC-4B9E-A885-0A02FB0F63F6}"/>
              </c:ext>
            </c:extLst>
          </c:dPt>
          <c:dPt>
            <c:idx val="5"/>
            <c:bubble3D val="0"/>
            <c:spPr>
              <a:solidFill>
                <a:schemeClr val="accent1"/>
              </a:solidFill>
              <a:ln>
                <a:noFill/>
              </a:ln>
              <a:effectLst/>
              <a:scene3d>
                <a:camera prst="orthographicFront"/>
                <a:lightRig rig="threePt" dir="t"/>
              </a:scene3d>
            </c:spPr>
            <c:extLst>
              <c:ext xmlns:c16="http://schemas.microsoft.com/office/drawing/2014/chart" uri="{C3380CC4-5D6E-409C-BE32-E72D297353CC}">
                <c16:uniqueId val="{0000000B-4AAC-4B9E-A885-0A02FB0F63F6}"/>
              </c:ext>
            </c:extLst>
          </c:dPt>
          <c:dLbls>
            <c:delete val="1"/>
          </c:dLbls>
          <c:cat>
            <c:strRef>
              <c:f>Sheet1!$A$2:$A$7</c:f>
              <c:strCache>
                <c:ptCount val="6"/>
                <c:pt idx="0">
                  <c:v>Co-Investment</c:v>
                </c:pt>
                <c:pt idx="1">
                  <c:v>Private Equity Credit</c:v>
                </c:pt>
                <c:pt idx="2">
                  <c:v>GP Manager Stakes </c:v>
                </c:pt>
                <c:pt idx="3">
                  <c:v>Specialty Strategies</c:v>
                </c:pt>
                <c:pt idx="4">
                  <c:v>Primary</c:v>
                </c:pt>
                <c:pt idx="5">
                  <c:v>Secondary</c:v>
                </c:pt>
              </c:strCache>
            </c:strRef>
          </c:cat>
          <c:val>
            <c:numRef>
              <c:f>Sheet1!$B$2:$B$7</c:f>
              <c:numCache>
                <c:formatCode>General</c:formatCode>
                <c:ptCount val="6"/>
                <c:pt idx="0">
                  <c:v>15</c:v>
                </c:pt>
                <c:pt idx="1">
                  <c:v>4</c:v>
                </c:pt>
                <c:pt idx="2">
                  <c:v>18</c:v>
                </c:pt>
                <c:pt idx="3">
                  <c:v>5</c:v>
                </c:pt>
                <c:pt idx="4">
                  <c:v>20</c:v>
                </c:pt>
                <c:pt idx="5">
                  <c:v>9</c:v>
                </c:pt>
              </c:numCache>
            </c:numRef>
          </c:val>
          <c:extLst>
            <c:ext xmlns:c16="http://schemas.microsoft.com/office/drawing/2014/chart" uri="{C3380CC4-5D6E-409C-BE32-E72D297353CC}">
              <c16:uniqueId val="{0000000C-4AAC-4B9E-A885-0A02FB0F63F6}"/>
            </c:ext>
          </c:extLst>
        </c:ser>
        <c:dLbls>
          <c:showLegendKey val="0"/>
          <c:showVal val="1"/>
          <c:showCatName val="0"/>
          <c:showSerName val="0"/>
          <c:showPercent val="0"/>
          <c:showBubbleSize val="0"/>
          <c:showLeaderLines val="1"/>
        </c:dLbls>
        <c:firstSliceAng val="63"/>
        <c:holeSize val="67"/>
      </c:doughnutChart>
      <c:spPr>
        <a:effectLst/>
      </c:spPr>
    </c:plotArea>
    <c:plotVisOnly val="1"/>
    <c:dispBlanksAs val="gap"/>
    <c:showDLblsOverMax val="0"/>
  </c:chart>
  <c:spPr>
    <a:effectLst/>
  </c:spPr>
  <c:txPr>
    <a:bodyPr/>
    <a:lstStyle/>
    <a:p>
      <a:pPr>
        <a:defRPr sz="1800"/>
      </a:pPr>
      <a:endParaRPr lang="it-IT"/>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481892354746558E-2"/>
          <c:y val="0.1811993398827198"/>
          <c:w val="0.90103621529050693"/>
          <c:h val="0.6838453122455741"/>
        </c:manualLayout>
      </c:layout>
      <c:barChart>
        <c:barDir val="col"/>
        <c:grouping val="stacked"/>
        <c:varyColors val="0"/>
        <c:ser>
          <c:idx val="0"/>
          <c:order val="0"/>
          <c:tx>
            <c:strRef>
              <c:f>Sheet1!$B$1</c:f>
              <c:strCache>
                <c:ptCount val="1"/>
                <c:pt idx="0">
                  <c:v>Column1</c:v>
                </c:pt>
              </c:strCache>
            </c:strRef>
          </c:tx>
          <c:spPr>
            <a:solidFill>
              <a:schemeClr val="accent1"/>
            </a:solidFill>
          </c:spPr>
          <c:invertIfNegative val="0"/>
          <c:dPt>
            <c:idx val="0"/>
            <c:invertIfNegative val="0"/>
            <c:bubble3D val="0"/>
            <c:spPr>
              <a:solidFill>
                <a:schemeClr val="accent2"/>
              </a:solidFill>
            </c:spPr>
            <c:extLst>
              <c:ext xmlns:c16="http://schemas.microsoft.com/office/drawing/2014/chart" uri="{C3380CC4-5D6E-409C-BE32-E72D297353CC}">
                <c16:uniqueId val="{00000001-7E9E-43FE-A980-ADE9FEE44715}"/>
              </c:ext>
            </c:extLst>
          </c:dPt>
          <c:dPt>
            <c:idx val="1"/>
            <c:invertIfNegative val="0"/>
            <c:bubble3D val="0"/>
            <c:extLst>
              <c:ext xmlns:c16="http://schemas.microsoft.com/office/drawing/2014/chart" uri="{C3380CC4-5D6E-409C-BE32-E72D297353CC}">
                <c16:uniqueId val="{00000003-7E9E-43FE-A980-ADE9FEE44715}"/>
              </c:ext>
            </c:extLst>
          </c:dPt>
          <c:dPt>
            <c:idx val="2"/>
            <c:invertIfNegative val="0"/>
            <c:bubble3D val="0"/>
            <c:extLst>
              <c:ext xmlns:c16="http://schemas.microsoft.com/office/drawing/2014/chart" uri="{C3380CC4-5D6E-409C-BE32-E72D297353CC}">
                <c16:uniqueId val="{00000005-7E9E-43FE-A980-ADE9FEE44715}"/>
              </c:ext>
            </c:extLst>
          </c:dPt>
          <c:dPt>
            <c:idx val="3"/>
            <c:invertIfNegative val="0"/>
            <c:bubble3D val="0"/>
            <c:extLst>
              <c:ext xmlns:c16="http://schemas.microsoft.com/office/drawing/2014/chart" uri="{C3380CC4-5D6E-409C-BE32-E72D297353CC}">
                <c16:uniqueId val="{00000007-7E9E-43FE-A980-ADE9FEE44715}"/>
              </c:ext>
            </c:extLst>
          </c:dPt>
          <c:dLbls>
            <c:delete val="1"/>
          </c:dLbls>
          <c:cat>
            <c:strRef>
              <c:f>Sheet1!$A$2:$A$4</c:f>
              <c:strCache>
                <c:ptCount val="3"/>
                <c:pt idx="0">
                  <c:v>MSCI World</c:v>
                </c:pt>
                <c:pt idx="1">
                  <c:v>Global PE Index - Pooled</c:v>
                </c:pt>
                <c:pt idx="2">
                  <c:v>Global PE Index - First Quartile</c:v>
                </c:pt>
              </c:strCache>
            </c:strRef>
          </c:cat>
          <c:val>
            <c:numRef>
              <c:f>Sheet1!$B$2:$B$4</c:f>
              <c:numCache>
                <c:formatCode>0.0%</c:formatCode>
                <c:ptCount val="3"/>
                <c:pt idx="0">
                  <c:v>5.3100000000000001E-2</c:v>
                </c:pt>
                <c:pt idx="1">
                  <c:v>0.12166225159999999</c:v>
                </c:pt>
                <c:pt idx="2">
                  <c:v>0.32994026230000001</c:v>
                </c:pt>
              </c:numCache>
            </c:numRef>
          </c:val>
          <c:extLst>
            <c:ext xmlns:c16="http://schemas.microsoft.com/office/drawing/2014/chart" uri="{C3380CC4-5D6E-409C-BE32-E72D297353CC}">
              <c16:uniqueId val="{00000008-7E9E-43FE-A980-ADE9FEE44715}"/>
            </c:ext>
          </c:extLst>
        </c:ser>
        <c:dLbls>
          <c:showLegendKey val="0"/>
          <c:showVal val="1"/>
          <c:showCatName val="0"/>
          <c:showSerName val="0"/>
          <c:showPercent val="0"/>
          <c:showBubbleSize val="0"/>
        </c:dLbls>
        <c:gapWidth val="75"/>
        <c:overlap val="100"/>
        <c:axId val="523830016"/>
        <c:axId val="523831552"/>
      </c:barChart>
      <c:lineChart>
        <c:grouping val="standard"/>
        <c:varyColors val="0"/>
        <c:ser>
          <c:idx val="1"/>
          <c:order val="1"/>
          <c:tx>
            <c:strRef>
              <c:f>Sheet1!$C$1</c:f>
              <c:strCache>
                <c:ptCount val="1"/>
                <c:pt idx="0">
                  <c:v>Column2</c:v>
                </c:pt>
              </c:strCache>
            </c:strRef>
          </c:tx>
          <c:spPr>
            <a:ln>
              <a:noFill/>
            </a:ln>
          </c:spPr>
          <c:marker>
            <c:symbol val="none"/>
          </c:marker>
          <c:dLbls>
            <c:dLbl>
              <c:idx val="2"/>
              <c:spPr>
                <a:noFill/>
                <a:ln>
                  <a:noFill/>
                </a:ln>
                <a:effectLst/>
              </c:spPr>
              <c:txPr>
                <a:bodyPr vertOverflow="overflow" horzOverflow="overflow" wrap="square" lIns="0" tIns="0" rIns="0" bIns="0" anchor="ctr">
                  <a:spAutoFit/>
                </a:bodyPr>
                <a:lstStyle/>
                <a:p>
                  <a:pPr>
                    <a:defRPr sz="1400" b="1">
                      <a:solidFill>
                        <a:schemeClr val="tx1"/>
                      </a:solidFill>
                      <a:latin typeface="+mj-lt"/>
                    </a:defRPr>
                  </a:pPr>
                  <a:endParaRPr lang="it-IT"/>
                </a:p>
              </c:tx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8B26-4B2B-BAC4-3AA35019113A}"/>
                </c:ext>
              </c:extLst>
            </c:dLbl>
            <c:spPr>
              <a:noFill/>
              <a:ln>
                <a:noFill/>
              </a:ln>
              <a:effectLst/>
            </c:spPr>
            <c:txPr>
              <a:bodyPr wrap="square" lIns="0" tIns="0" rIns="0" bIns="0" anchor="ctr">
                <a:spAutoFit/>
              </a:bodyPr>
              <a:lstStyle/>
              <a:p>
                <a:pPr>
                  <a:defRPr sz="1400">
                    <a:solidFill>
                      <a:schemeClr val="tx1"/>
                    </a:solidFill>
                    <a:latin typeface="+mj-lt"/>
                  </a:defRPr>
                </a:pPr>
                <a:endParaRPr lang="it-IT"/>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Sheet1!$A$2:$A$4</c:f>
              <c:strCache>
                <c:ptCount val="3"/>
                <c:pt idx="0">
                  <c:v>MSCI World</c:v>
                </c:pt>
                <c:pt idx="1">
                  <c:v>Global PE Index - Pooled</c:v>
                </c:pt>
                <c:pt idx="2">
                  <c:v>Global PE Index - First Quartile</c:v>
                </c:pt>
              </c:strCache>
            </c:strRef>
          </c:cat>
          <c:val>
            <c:numRef>
              <c:f>Sheet1!$C$2:$C$4</c:f>
              <c:numCache>
                <c:formatCode>0.0%</c:formatCode>
                <c:ptCount val="3"/>
                <c:pt idx="0">
                  <c:v>5.3100000000000001E-2</c:v>
                </c:pt>
                <c:pt idx="1">
                  <c:v>0.12166225159999999</c:v>
                </c:pt>
                <c:pt idx="2">
                  <c:v>0.32994026230000001</c:v>
                </c:pt>
              </c:numCache>
            </c:numRef>
          </c:val>
          <c:smooth val="0"/>
          <c:extLst>
            <c:ext xmlns:c16="http://schemas.microsoft.com/office/drawing/2014/chart" uri="{C3380CC4-5D6E-409C-BE32-E72D297353CC}">
              <c16:uniqueId val="{00000008-8B26-4B2B-BAC4-3AA35019113A}"/>
            </c:ext>
          </c:extLst>
        </c:ser>
        <c:dLbls>
          <c:showLegendKey val="0"/>
          <c:showVal val="0"/>
          <c:showCatName val="0"/>
          <c:showSerName val="0"/>
          <c:showPercent val="0"/>
          <c:showBubbleSize val="0"/>
        </c:dLbls>
        <c:marker val="1"/>
        <c:smooth val="0"/>
        <c:axId val="523830016"/>
        <c:axId val="523831552"/>
      </c:lineChart>
      <c:catAx>
        <c:axId val="523830016"/>
        <c:scaling>
          <c:orientation val="minMax"/>
        </c:scaling>
        <c:delete val="0"/>
        <c:axPos val="b"/>
        <c:numFmt formatCode="General" sourceLinked="0"/>
        <c:majorTickMark val="none"/>
        <c:minorTickMark val="none"/>
        <c:tickLblPos val="nextTo"/>
        <c:spPr>
          <a:ln>
            <a:solidFill>
              <a:srgbClr val="464646"/>
            </a:solidFill>
          </a:ln>
        </c:spPr>
        <c:txPr>
          <a:bodyPr/>
          <a:lstStyle/>
          <a:p>
            <a:pPr>
              <a:defRPr sz="1100" b="0">
                <a:solidFill>
                  <a:schemeClr val="tx2"/>
                </a:solidFill>
                <a:latin typeface="Arial Narrow" pitchFamily="34" charset="0"/>
              </a:defRPr>
            </a:pPr>
            <a:endParaRPr lang="it-IT"/>
          </a:p>
        </c:txPr>
        <c:crossAx val="523831552"/>
        <c:crosses val="autoZero"/>
        <c:auto val="1"/>
        <c:lblAlgn val="ctr"/>
        <c:lblOffset val="100"/>
        <c:noMultiLvlLbl val="0"/>
      </c:catAx>
      <c:valAx>
        <c:axId val="523831552"/>
        <c:scaling>
          <c:orientation val="minMax"/>
          <c:max val="0.38000000000000006"/>
          <c:min val="0"/>
        </c:scaling>
        <c:delete val="1"/>
        <c:axPos val="l"/>
        <c:numFmt formatCode="0.0%" sourceLinked="1"/>
        <c:majorTickMark val="out"/>
        <c:minorTickMark val="none"/>
        <c:tickLblPos val="nextTo"/>
        <c:crossAx val="523830016"/>
        <c:crosses val="autoZero"/>
        <c:crossBetween val="between"/>
        <c:majorUnit val="5.000000000000001E-2"/>
      </c:valAx>
    </c:plotArea>
    <c:plotVisOnly val="1"/>
    <c:dispBlanksAs val="gap"/>
    <c:showDLblsOverMax val="0"/>
  </c:chart>
  <c:txPr>
    <a:bodyPr/>
    <a:lstStyle/>
    <a:p>
      <a:pPr>
        <a:defRPr sz="1800"/>
      </a:pPr>
      <a:endParaRPr lang="it-IT"/>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481892354746558E-2"/>
          <c:y val="0.17832315988458139"/>
          <c:w val="0.90103621529050693"/>
          <c:h val="0.68672149224371259"/>
        </c:manualLayout>
      </c:layout>
      <c:barChart>
        <c:barDir val="col"/>
        <c:grouping val="stacked"/>
        <c:varyColors val="0"/>
        <c:ser>
          <c:idx val="0"/>
          <c:order val="0"/>
          <c:tx>
            <c:strRef>
              <c:f>Sheet1!$B$1</c:f>
              <c:strCache>
                <c:ptCount val="1"/>
                <c:pt idx="0">
                  <c:v>Column1</c:v>
                </c:pt>
              </c:strCache>
            </c:strRef>
          </c:tx>
          <c:spPr>
            <a:solidFill>
              <a:schemeClr val="accent1"/>
            </a:solidFill>
          </c:spPr>
          <c:invertIfNegative val="0"/>
          <c:dPt>
            <c:idx val="0"/>
            <c:invertIfNegative val="0"/>
            <c:bubble3D val="0"/>
            <c:spPr>
              <a:solidFill>
                <a:schemeClr val="accent2"/>
              </a:solidFill>
            </c:spPr>
            <c:extLst>
              <c:ext xmlns:c16="http://schemas.microsoft.com/office/drawing/2014/chart" uri="{C3380CC4-5D6E-409C-BE32-E72D297353CC}">
                <c16:uniqueId val="{00000001-BAEE-4BB6-A4ED-02947AE565DC}"/>
              </c:ext>
            </c:extLst>
          </c:dPt>
          <c:dPt>
            <c:idx val="1"/>
            <c:invertIfNegative val="0"/>
            <c:bubble3D val="0"/>
            <c:extLst>
              <c:ext xmlns:c16="http://schemas.microsoft.com/office/drawing/2014/chart" uri="{C3380CC4-5D6E-409C-BE32-E72D297353CC}">
                <c16:uniqueId val="{00000003-BAEE-4BB6-A4ED-02947AE565DC}"/>
              </c:ext>
            </c:extLst>
          </c:dPt>
          <c:dPt>
            <c:idx val="2"/>
            <c:invertIfNegative val="0"/>
            <c:bubble3D val="0"/>
            <c:extLst>
              <c:ext xmlns:c16="http://schemas.microsoft.com/office/drawing/2014/chart" uri="{C3380CC4-5D6E-409C-BE32-E72D297353CC}">
                <c16:uniqueId val="{00000005-BAEE-4BB6-A4ED-02947AE565DC}"/>
              </c:ext>
            </c:extLst>
          </c:dPt>
          <c:dPt>
            <c:idx val="3"/>
            <c:invertIfNegative val="0"/>
            <c:bubble3D val="0"/>
            <c:extLst>
              <c:ext xmlns:c16="http://schemas.microsoft.com/office/drawing/2014/chart" uri="{C3380CC4-5D6E-409C-BE32-E72D297353CC}">
                <c16:uniqueId val="{00000007-BAEE-4BB6-A4ED-02947AE565DC}"/>
              </c:ext>
            </c:extLst>
          </c:dPt>
          <c:dLbls>
            <c:delete val="1"/>
          </c:dLbls>
          <c:cat>
            <c:strRef>
              <c:f>Sheet1!$A$2:$A$4</c:f>
              <c:strCache>
                <c:ptCount val="3"/>
                <c:pt idx="0">
                  <c:v>MSCI World</c:v>
                </c:pt>
                <c:pt idx="1">
                  <c:v>Global PE Index - Pooled</c:v>
                </c:pt>
                <c:pt idx="2">
                  <c:v>Global PE Index - First Quartile</c:v>
                </c:pt>
              </c:strCache>
            </c:strRef>
          </c:cat>
          <c:val>
            <c:numRef>
              <c:f>Sheet1!$B$2:$B$4</c:f>
              <c:numCache>
                <c:formatCode>0.0%</c:formatCode>
                <c:ptCount val="3"/>
                <c:pt idx="0">
                  <c:v>7.6200000000000004E-2</c:v>
                </c:pt>
                <c:pt idx="1">
                  <c:v>0.13285056710000001</c:v>
                </c:pt>
                <c:pt idx="2">
                  <c:v>0.33795105869999997</c:v>
                </c:pt>
              </c:numCache>
            </c:numRef>
          </c:val>
          <c:extLst>
            <c:ext xmlns:c16="http://schemas.microsoft.com/office/drawing/2014/chart" uri="{C3380CC4-5D6E-409C-BE32-E72D297353CC}">
              <c16:uniqueId val="{00000008-BAEE-4BB6-A4ED-02947AE565DC}"/>
            </c:ext>
          </c:extLst>
        </c:ser>
        <c:dLbls>
          <c:showLegendKey val="0"/>
          <c:showVal val="1"/>
          <c:showCatName val="0"/>
          <c:showSerName val="0"/>
          <c:showPercent val="0"/>
          <c:showBubbleSize val="0"/>
        </c:dLbls>
        <c:gapWidth val="75"/>
        <c:overlap val="100"/>
        <c:axId val="523961088"/>
        <c:axId val="523962624"/>
      </c:barChart>
      <c:lineChart>
        <c:grouping val="standard"/>
        <c:varyColors val="0"/>
        <c:ser>
          <c:idx val="1"/>
          <c:order val="1"/>
          <c:tx>
            <c:strRef>
              <c:f>Sheet1!$C$1</c:f>
              <c:strCache>
                <c:ptCount val="1"/>
                <c:pt idx="0">
                  <c:v>Column2</c:v>
                </c:pt>
              </c:strCache>
            </c:strRef>
          </c:tx>
          <c:spPr>
            <a:ln>
              <a:noFill/>
            </a:ln>
          </c:spPr>
          <c:marker>
            <c:symbol val="none"/>
          </c:marker>
          <c:dLbls>
            <c:dLbl>
              <c:idx val="2"/>
              <c:spPr>
                <a:noFill/>
                <a:ln>
                  <a:noFill/>
                </a:ln>
                <a:effectLst/>
              </c:spPr>
              <c:txPr>
                <a:bodyPr wrap="square" lIns="0" tIns="0" rIns="0" bIns="0" anchor="ctr">
                  <a:spAutoFit/>
                </a:bodyPr>
                <a:lstStyle/>
                <a:p>
                  <a:pPr>
                    <a:defRPr sz="1400" b="1">
                      <a:solidFill>
                        <a:schemeClr val="tx1"/>
                      </a:solidFill>
                      <a:latin typeface="+mj-lt"/>
                    </a:defRPr>
                  </a:pPr>
                  <a:endParaRPr lang="it-IT"/>
                </a:p>
              </c:tx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2116-4CFB-BB94-916C5E0ED433}"/>
                </c:ext>
              </c:extLst>
            </c:dLbl>
            <c:spPr>
              <a:noFill/>
              <a:ln>
                <a:noFill/>
              </a:ln>
              <a:effectLst/>
            </c:spPr>
            <c:txPr>
              <a:bodyPr wrap="square" lIns="0" tIns="0" rIns="0" bIns="0" anchor="ctr">
                <a:spAutoFit/>
              </a:bodyPr>
              <a:lstStyle/>
              <a:p>
                <a:pPr>
                  <a:defRPr sz="1400">
                    <a:solidFill>
                      <a:schemeClr val="tx1"/>
                    </a:solidFill>
                    <a:latin typeface="+mj-lt"/>
                  </a:defRPr>
                </a:pPr>
                <a:endParaRPr lang="it-IT"/>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Sheet1!$A$2:$A$4</c:f>
              <c:strCache>
                <c:ptCount val="3"/>
                <c:pt idx="0">
                  <c:v>MSCI World</c:v>
                </c:pt>
                <c:pt idx="1">
                  <c:v>Global PE Index - Pooled</c:v>
                </c:pt>
                <c:pt idx="2">
                  <c:v>Global PE Index - First Quartile</c:v>
                </c:pt>
              </c:strCache>
            </c:strRef>
          </c:cat>
          <c:val>
            <c:numRef>
              <c:f>Sheet1!$C$2:$C$4</c:f>
              <c:numCache>
                <c:formatCode>0.0%</c:formatCode>
                <c:ptCount val="3"/>
                <c:pt idx="0">
                  <c:v>7.6200000000000004E-2</c:v>
                </c:pt>
                <c:pt idx="1">
                  <c:v>0.13285056710000001</c:v>
                </c:pt>
                <c:pt idx="2">
                  <c:v>0.33795105869999997</c:v>
                </c:pt>
              </c:numCache>
            </c:numRef>
          </c:val>
          <c:smooth val="0"/>
          <c:extLst>
            <c:ext xmlns:c16="http://schemas.microsoft.com/office/drawing/2014/chart" uri="{C3380CC4-5D6E-409C-BE32-E72D297353CC}">
              <c16:uniqueId val="{00000008-2116-4CFB-BB94-916C5E0ED433}"/>
            </c:ext>
          </c:extLst>
        </c:ser>
        <c:dLbls>
          <c:showLegendKey val="0"/>
          <c:showVal val="0"/>
          <c:showCatName val="0"/>
          <c:showSerName val="0"/>
          <c:showPercent val="0"/>
          <c:showBubbleSize val="0"/>
        </c:dLbls>
        <c:marker val="1"/>
        <c:smooth val="0"/>
        <c:axId val="523961088"/>
        <c:axId val="523962624"/>
      </c:lineChart>
      <c:catAx>
        <c:axId val="523961088"/>
        <c:scaling>
          <c:orientation val="minMax"/>
        </c:scaling>
        <c:delete val="0"/>
        <c:axPos val="b"/>
        <c:numFmt formatCode="General" sourceLinked="0"/>
        <c:majorTickMark val="none"/>
        <c:minorTickMark val="none"/>
        <c:tickLblPos val="nextTo"/>
        <c:spPr>
          <a:ln>
            <a:solidFill>
              <a:srgbClr val="464646"/>
            </a:solidFill>
          </a:ln>
        </c:spPr>
        <c:txPr>
          <a:bodyPr/>
          <a:lstStyle/>
          <a:p>
            <a:pPr>
              <a:defRPr sz="1100">
                <a:solidFill>
                  <a:schemeClr val="tx2"/>
                </a:solidFill>
                <a:latin typeface="Arial Narrow" pitchFamily="34" charset="0"/>
              </a:defRPr>
            </a:pPr>
            <a:endParaRPr lang="it-IT"/>
          </a:p>
        </c:txPr>
        <c:crossAx val="523962624"/>
        <c:crosses val="autoZero"/>
        <c:auto val="1"/>
        <c:lblAlgn val="ctr"/>
        <c:lblOffset val="100"/>
        <c:tickMarkSkip val="5"/>
        <c:noMultiLvlLbl val="0"/>
      </c:catAx>
      <c:valAx>
        <c:axId val="523962624"/>
        <c:scaling>
          <c:orientation val="minMax"/>
          <c:max val="0.38000000000000006"/>
          <c:min val="0"/>
        </c:scaling>
        <c:delete val="1"/>
        <c:axPos val="l"/>
        <c:numFmt formatCode="0.0%" sourceLinked="1"/>
        <c:majorTickMark val="out"/>
        <c:minorTickMark val="none"/>
        <c:tickLblPos val="nextTo"/>
        <c:crossAx val="523961088"/>
        <c:crosses val="autoZero"/>
        <c:crossBetween val="between"/>
        <c:majorUnit val="5.000000000000001E-2"/>
      </c:valAx>
      <c:spPr>
        <a:ln>
          <a:noFill/>
        </a:ln>
      </c:spPr>
    </c:plotArea>
    <c:plotVisOnly val="1"/>
    <c:dispBlanksAs val="gap"/>
    <c:showDLblsOverMax val="0"/>
  </c:chart>
  <c:txPr>
    <a:bodyPr/>
    <a:lstStyle/>
    <a:p>
      <a:pPr>
        <a:defRPr sz="1800"/>
      </a:pPr>
      <a:endParaRPr lang="it-IT"/>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481892354746558E-2"/>
          <c:y val="0.14668517990505889"/>
          <c:w val="0.90103621529050693"/>
          <c:h val="0.71835947222323504"/>
        </c:manualLayout>
      </c:layout>
      <c:barChart>
        <c:barDir val="col"/>
        <c:grouping val="stacked"/>
        <c:varyColors val="0"/>
        <c:ser>
          <c:idx val="0"/>
          <c:order val="0"/>
          <c:tx>
            <c:strRef>
              <c:f>Sheet1!$B$1</c:f>
              <c:strCache>
                <c:ptCount val="1"/>
                <c:pt idx="0">
                  <c:v>Column1</c:v>
                </c:pt>
              </c:strCache>
            </c:strRef>
          </c:tx>
          <c:spPr>
            <a:solidFill>
              <a:schemeClr val="accent1"/>
            </a:solidFill>
          </c:spPr>
          <c:invertIfNegative val="0"/>
          <c:dPt>
            <c:idx val="0"/>
            <c:invertIfNegative val="0"/>
            <c:bubble3D val="0"/>
            <c:spPr>
              <a:solidFill>
                <a:schemeClr val="accent2"/>
              </a:solidFill>
            </c:spPr>
            <c:extLst>
              <c:ext xmlns:c16="http://schemas.microsoft.com/office/drawing/2014/chart" uri="{C3380CC4-5D6E-409C-BE32-E72D297353CC}">
                <c16:uniqueId val="{00000001-042A-4179-85CD-4BF28693A88F}"/>
              </c:ext>
            </c:extLst>
          </c:dPt>
          <c:dPt>
            <c:idx val="1"/>
            <c:invertIfNegative val="0"/>
            <c:bubble3D val="0"/>
            <c:extLst>
              <c:ext xmlns:c16="http://schemas.microsoft.com/office/drawing/2014/chart" uri="{C3380CC4-5D6E-409C-BE32-E72D297353CC}">
                <c16:uniqueId val="{00000003-042A-4179-85CD-4BF28693A88F}"/>
              </c:ext>
            </c:extLst>
          </c:dPt>
          <c:dPt>
            <c:idx val="2"/>
            <c:invertIfNegative val="0"/>
            <c:bubble3D val="0"/>
            <c:extLst>
              <c:ext xmlns:c16="http://schemas.microsoft.com/office/drawing/2014/chart" uri="{C3380CC4-5D6E-409C-BE32-E72D297353CC}">
                <c16:uniqueId val="{00000005-042A-4179-85CD-4BF28693A88F}"/>
              </c:ext>
            </c:extLst>
          </c:dPt>
          <c:dPt>
            <c:idx val="3"/>
            <c:invertIfNegative val="0"/>
            <c:bubble3D val="0"/>
            <c:extLst>
              <c:ext xmlns:c16="http://schemas.microsoft.com/office/drawing/2014/chart" uri="{C3380CC4-5D6E-409C-BE32-E72D297353CC}">
                <c16:uniqueId val="{00000007-042A-4179-85CD-4BF28693A88F}"/>
              </c:ext>
            </c:extLst>
          </c:dPt>
          <c:dLbls>
            <c:delete val="1"/>
          </c:dLbls>
          <c:cat>
            <c:strRef>
              <c:f>Sheet1!$A$2:$A$4</c:f>
              <c:strCache>
                <c:ptCount val="3"/>
                <c:pt idx="0">
                  <c:v>MSCI World</c:v>
                </c:pt>
                <c:pt idx="1">
                  <c:v>Global PE Index - Pooled</c:v>
                </c:pt>
                <c:pt idx="2">
                  <c:v>Global PE Index - First Quartile</c:v>
                </c:pt>
              </c:strCache>
            </c:strRef>
          </c:cat>
          <c:val>
            <c:numRef>
              <c:f>Sheet1!$B$2:$B$4</c:f>
              <c:numCache>
                <c:formatCode>0.0%</c:formatCode>
                <c:ptCount val="3"/>
                <c:pt idx="0">
                  <c:v>7.1999999999999995E-2</c:v>
                </c:pt>
                <c:pt idx="1">
                  <c:v>0.11095302999999999</c:v>
                </c:pt>
                <c:pt idx="2">
                  <c:v>0.2318563696</c:v>
                </c:pt>
              </c:numCache>
            </c:numRef>
          </c:val>
          <c:extLst>
            <c:ext xmlns:c16="http://schemas.microsoft.com/office/drawing/2014/chart" uri="{C3380CC4-5D6E-409C-BE32-E72D297353CC}">
              <c16:uniqueId val="{00000008-042A-4179-85CD-4BF28693A88F}"/>
            </c:ext>
          </c:extLst>
        </c:ser>
        <c:dLbls>
          <c:showLegendKey val="0"/>
          <c:showVal val="1"/>
          <c:showCatName val="0"/>
          <c:showSerName val="0"/>
          <c:showPercent val="0"/>
          <c:showBubbleSize val="0"/>
        </c:dLbls>
        <c:gapWidth val="75"/>
        <c:overlap val="100"/>
        <c:axId val="524025856"/>
        <c:axId val="524027392"/>
      </c:barChart>
      <c:lineChart>
        <c:grouping val="standard"/>
        <c:varyColors val="0"/>
        <c:ser>
          <c:idx val="1"/>
          <c:order val="1"/>
          <c:tx>
            <c:strRef>
              <c:f>Sheet1!$C$1</c:f>
              <c:strCache>
                <c:ptCount val="1"/>
                <c:pt idx="0">
                  <c:v>Column2</c:v>
                </c:pt>
              </c:strCache>
            </c:strRef>
          </c:tx>
          <c:spPr>
            <a:ln>
              <a:noFill/>
            </a:ln>
          </c:spPr>
          <c:marker>
            <c:symbol val="none"/>
          </c:marker>
          <c:dLbls>
            <c:dLbl>
              <c:idx val="2"/>
              <c:spPr>
                <a:noFill/>
                <a:ln>
                  <a:noFill/>
                </a:ln>
                <a:effectLst/>
              </c:spPr>
              <c:txPr>
                <a:bodyPr wrap="square" lIns="0" tIns="0" rIns="0" bIns="0" anchor="ctr">
                  <a:spAutoFit/>
                </a:bodyPr>
                <a:lstStyle/>
                <a:p>
                  <a:pPr>
                    <a:defRPr sz="1400" b="1">
                      <a:solidFill>
                        <a:schemeClr val="tx1"/>
                      </a:solidFill>
                      <a:latin typeface="+mj-lt"/>
                    </a:defRPr>
                  </a:pPr>
                  <a:endParaRPr lang="it-IT"/>
                </a:p>
              </c:tx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4E91-4570-842D-B83DD83A185B}"/>
                </c:ext>
              </c:extLst>
            </c:dLbl>
            <c:spPr>
              <a:noFill/>
              <a:ln>
                <a:noFill/>
              </a:ln>
              <a:effectLst/>
            </c:spPr>
            <c:txPr>
              <a:bodyPr wrap="square" lIns="0" tIns="0" rIns="0" bIns="0" anchor="ctr">
                <a:spAutoFit/>
              </a:bodyPr>
              <a:lstStyle/>
              <a:p>
                <a:pPr>
                  <a:defRPr sz="1400">
                    <a:solidFill>
                      <a:schemeClr val="tx1"/>
                    </a:solidFill>
                    <a:latin typeface="+mj-lt"/>
                  </a:defRPr>
                </a:pPr>
                <a:endParaRPr lang="it-IT"/>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Sheet1!$A$2:$A$4</c:f>
              <c:strCache>
                <c:ptCount val="3"/>
                <c:pt idx="0">
                  <c:v>MSCI World</c:v>
                </c:pt>
                <c:pt idx="1">
                  <c:v>Global PE Index - Pooled</c:v>
                </c:pt>
                <c:pt idx="2">
                  <c:v>Global PE Index - First Quartile</c:v>
                </c:pt>
              </c:strCache>
            </c:strRef>
          </c:cat>
          <c:val>
            <c:numRef>
              <c:f>Sheet1!$C$2:$C$4</c:f>
              <c:numCache>
                <c:formatCode>0.0%</c:formatCode>
                <c:ptCount val="3"/>
                <c:pt idx="0">
                  <c:v>7.1999999999999995E-2</c:v>
                </c:pt>
                <c:pt idx="1">
                  <c:v>0.11095302999999999</c:v>
                </c:pt>
                <c:pt idx="2">
                  <c:v>0.2318563696</c:v>
                </c:pt>
              </c:numCache>
            </c:numRef>
          </c:val>
          <c:smooth val="0"/>
          <c:extLst>
            <c:ext xmlns:c16="http://schemas.microsoft.com/office/drawing/2014/chart" uri="{C3380CC4-5D6E-409C-BE32-E72D297353CC}">
              <c16:uniqueId val="{00000008-4E91-4570-842D-B83DD83A185B}"/>
            </c:ext>
          </c:extLst>
        </c:ser>
        <c:dLbls>
          <c:showLegendKey val="0"/>
          <c:showVal val="0"/>
          <c:showCatName val="0"/>
          <c:showSerName val="0"/>
          <c:showPercent val="0"/>
          <c:showBubbleSize val="0"/>
        </c:dLbls>
        <c:marker val="1"/>
        <c:smooth val="0"/>
        <c:axId val="524025856"/>
        <c:axId val="524027392"/>
      </c:lineChart>
      <c:catAx>
        <c:axId val="524025856"/>
        <c:scaling>
          <c:orientation val="minMax"/>
        </c:scaling>
        <c:delete val="0"/>
        <c:axPos val="b"/>
        <c:numFmt formatCode="General" sourceLinked="0"/>
        <c:majorTickMark val="none"/>
        <c:minorTickMark val="none"/>
        <c:tickLblPos val="nextTo"/>
        <c:spPr>
          <a:ln>
            <a:solidFill>
              <a:srgbClr val="464646"/>
            </a:solidFill>
          </a:ln>
        </c:spPr>
        <c:txPr>
          <a:bodyPr/>
          <a:lstStyle/>
          <a:p>
            <a:pPr>
              <a:defRPr sz="1100">
                <a:solidFill>
                  <a:schemeClr val="tx2"/>
                </a:solidFill>
                <a:latin typeface="Arial Narrow" pitchFamily="34" charset="0"/>
              </a:defRPr>
            </a:pPr>
            <a:endParaRPr lang="it-IT"/>
          </a:p>
        </c:txPr>
        <c:crossAx val="524027392"/>
        <c:crosses val="autoZero"/>
        <c:auto val="1"/>
        <c:lblAlgn val="ctr"/>
        <c:lblOffset val="100"/>
        <c:noMultiLvlLbl val="0"/>
      </c:catAx>
      <c:valAx>
        <c:axId val="524027392"/>
        <c:scaling>
          <c:orientation val="minMax"/>
          <c:max val="0.38000000000000006"/>
          <c:min val="0"/>
        </c:scaling>
        <c:delete val="1"/>
        <c:axPos val="l"/>
        <c:numFmt formatCode="0.0%" sourceLinked="1"/>
        <c:majorTickMark val="out"/>
        <c:minorTickMark val="none"/>
        <c:tickLblPos val="nextTo"/>
        <c:crossAx val="524025856"/>
        <c:crosses val="autoZero"/>
        <c:crossBetween val="between"/>
        <c:majorUnit val="5.000000000000001E-2"/>
      </c:valAx>
    </c:plotArea>
    <c:plotVisOnly val="1"/>
    <c:dispBlanksAs val="gap"/>
    <c:showDLblsOverMax val="0"/>
  </c:chart>
  <c:txPr>
    <a:bodyPr/>
    <a:lstStyle/>
    <a:p>
      <a:pPr>
        <a:defRPr sz="1800"/>
      </a:pPr>
      <a:endParaRPr lang="it-IT"/>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253458001563079E-2"/>
          <c:y val="3.148148440269348E-2"/>
          <c:w val="0.97749308399687385"/>
          <c:h val="0.7909471690213179"/>
        </c:manualLayout>
      </c:layout>
      <c:lineChart>
        <c:grouping val="standard"/>
        <c:varyColors val="0"/>
        <c:ser>
          <c:idx val="0"/>
          <c:order val="0"/>
          <c:tx>
            <c:strRef>
              <c:f>Sheet1!$B$1</c:f>
              <c:strCache>
                <c:ptCount val="1"/>
                <c:pt idx="0">
                  <c:v>Upper Quartile</c:v>
                </c:pt>
              </c:strCache>
            </c:strRef>
          </c:tx>
          <c:spPr>
            <a:ln w="28575" cap="rnd">
              <a:noFill/>
              <a:round/>
            </a:ln>
            <a:effectLst/>
          </c:spPr>
          <c:marker>
            <c:symbol val="square"/>
            <c:size val="8"/>
            <c:spPr>
              <a:solidFill>
                <a:schemeClr val="accent1"/>
              </a:solidFill>
              <a:ln w="9525">
                <a:noFill/>
              </a:ln>
              <a:effectLst/>
            </c:spPr>
          </c:marker>
          <c:dLbls>
            <c:numFmt formatCode="0%" sourceLinked="0"/>
            <c:spPr>
              <a:noFill/>
              <a:ln>
                <a:noFill/>
              </a:ln>
              <a:effectLst/>
            </c:spPr>
            <c:txPr>
              <a:bodyPr rot="0" spcFirstLastPara="1" vertOverflow="ellipsis" vert="horz" wrap="square" anchor="ctr" anchorCtr="1"/>
              <a:lstStyle/>
              <a:p>
                <a:pPr>
                  <a:defRPr sz="1400" b="0" i="0" u="none" strike="noStrike" kern="1200" baseline="0">
                    <a:solidFill>
                      <a:srgbClr val="464646"/>
                    </a:solidFill>
                    <a:latin typeface="+mj-lt"/>
                    <a:ea typeface="+mn-ea"/>
                    <a:cs typeface="+mn-cs"/>
                  </a:defRPr>
                </a:pPr>
                <a:endParaRPr lang="it-IT"/>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Sheet1!$A$2:$A$17</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Sheet1!$B$2:$B$17</c:f>
              <c:numCache>
                <c:formatCode>0.0%</c:formatCode>
                <c:ptCount val="16"/>
                <c:pt idx="0">
                  <c:v>0.2803828465</c:v>
                </c:pt>
                <c:pt idx="1">
                  <c:v>0.32204301229999999</c:v>
                </c:pt>
                <c:pt idx="2">
                  <c:v>0.2694643108</c:v>
                </c:pt>
                <c:pt idx="3">
                  <c:v>0.2652767077</c:v>
                </c:pt>
                <c:pt idx="4">
                  <c:v>0.14474957290000001</c:v>
                </c:pt>
                <c:pt idx="5">
                  <c:v>0.13059900129999999</c:v>
                </c:pt>
                <c:pt idx="6">
                  <c:v>0.14422264930000001</c:v>
                </c:pt>
                <c:pt idx="7">
                  <c:v>0.15713371740000001</c:v>
                </c:pt>
                <c:pt idx="8">
                  <c:v>0.18229500160000001</c:v>
                </c:pt>
                <c:pt idx="9">
                  <c:v>0.2366846567</c:v>
                </c:pt>
                <c:pt idx="10">
                  <c:v>0.22200258319999999</c:v>
                </c:pt>
                <c:pt idx="11">
                  <c:v>0.19241080960000001</c:v>
                </c:pt>
                <c:pt idx="12">
                  <c:v>0.19890726780000001</c:v>
                </c:pt>
                <c:pt idx="13">
                  <c:v>0.2096792173</c:v>
                </c:pt>
                <c:pt idx="14">
                  <c:v>0.23069224099999999</c:v>
                </c:pt>
                <c:pt idx="15">
                  <c:v>0.19561966010000001</c:v>
                </c:pt>
              </c:numCache>
            </c:numRef>
          </c:val>
          <c:smooth val="0"/>
          <c:extLst>
            <c:ext xmlns:c16="http://schemas.microsoft.com/office/drawing/2014/chart" uri="{C3380CC4-5D6E-409C-BE32-E72D297353CC}">
              <c16:uniqueId val="{00000000-74EA-4FD1-AC7F-553132610230}"/>
            </c:ext>
          </c:extLst>
        </c:ser>
        <c:ser>
          <c:idx val="1"/>
          <c:order val="1"/>
          <c:tx>
            <c:strRef>
              <c:f>Sheet1!$C$1</c:f>
              <c:strCache>
                <c:ptCount val="1"/>
                <c:pt idx="0">
                  <c:v>Median</c:v>
                </c:pt>
              </c:strCache>
            </c:strRef>
          </c:tx>
          <c:spPr>
            <a:ln w="28575" cap="rnd">
              <a:noFill/>
              <a:round/>
            </a:ln>
            <a:effectLst/>
          </c:spPr>
          <c:marker>
            <c:symbol val="dash"/>
            <c:size val="7"/>
            <c:spPr>
              <a:solidFill>
                <a:schemeClr val="tx1"/>
              </a:solidFill>
              <a:ln w="9525">
                <a:noFill/>
              </a:ln>
              <a:effectLst/>
            </c:spPr>
          </c:marker>
          <c:dLbls>
            <c:numFmt formatCode="0%" sourceLinked="0"/>
            <c:spPr>
              <a:noFill/>
              <a:ln>
                <a:noFill/>
              </a:ln>
              <a:effectLst/>
            </c:spPr>
            <c:txPr>
              <a:bodyPr rot="0" spcFirstLastPara="1" vertOverflow="ellipsis" vert="horz" wrap="square" anchor="ctr" anchorCtr="1"/>
              <a:lstStyle/>
              <a:p>
                <a:pPr>
                  <a:defRPr sz="1400" b="0" i="0" u="none" strike="noStrike" kern="1200" baseline="0">
                    <a:solidFill>
                      <a:srgbClr val="464646"/>
                    </a:solidFill>
                    <a:latin typeface="+mj-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Sheet1!$A$2:$A$17</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Sheet1!$C$2:$C$17</c:f>
              <c:numCache>
                <c:formatCode>0.0%</c:formatCode>
                <c:ptCount val="16"/>
                <c:pt idx="0">
                  <c:v>0.1863117071</c:v>
                </c:pt>
                <c:pt idx="1">
                  <c:v>0.20835546960000001</c:v>
                </c:pt>
                <c:pt idx="2">
                  <c:v>0.1839918052</c:v>
                </c:pt>
                <c:pt idx="3">
                  <c:v>0.14245067650000001</c:v>
                </c:pt>
                <c:pt idx="4">
                  <c:v>9.6540984699999999E-2</c:v>
                </c:pt>
                <c:pt idx="5">
                  <c:v>7.48528106E-2</c:v>
                </c:pt>
                <c:pt idx="6">
                  <c:v>9.4500755500000005E-2</c:v>
                </c:pt>
                <c:pt idx="7">
                  <c:v>0.1021926965</c:v>
                </c:pt>
                <c:pt idx="8">
                  <c:v>0.12764189170000001</c:v>
                </c:pt>
                <c:pt idx="9">
                  <c:v>0.17110131649999999</c:v>
                </c:pt>
                <c:pt idx="10">
                  <c:v>0.1394175305</c:v>
                </c:pt>
                <c:pt idx="11">
                  <c:v>0.140987111</c:v>
                </c:pt>
                <c:pt idx="12">
                  <c:v>0.15839751499999999</c:v>
                </c:pt>
                <c:pt idx="13">
                  <c:v>0.16275720220000001</c:v>
                </c:pt>
                <c:pt idx="14">
                  <c:v>0.16577888569999999</c:v>
                </c:pt>
                <c:pt idx="15">
                  <c:v>8.2703911599999999E-2</c:v>
                </c:pt>
              </c:numCache>
            </c:numRef>
          </c:val>
          <c:smooth val="0"/>
          <c:extLst>
            <c:ext xmlns:c16="http://schemas.microsoft.com/office/drawing/2014/chart" uri="{C3380CC4-5D6E-409C-BE32-E72D297353CC}">
              <c16:uniqueId val="{00000001-74EA-4FD1-AC7F-553132610230}"/>
            </c:ext>
          </c:extLst>
        </c:ser>
        <c:ser>
          <c:idx val="2"/>
          <c:order val="2"/>
          <c:tx>
            <c:strRef>
              <c:f>Sheet1!$D$1</c:f>
              <c:strCache>
                <c:ptCount val="1"/>
                <c:pt idx="0">
                  <c:v>Lower Quartile</c:v>
                </c:pt>
              </c:strCache>
            </c:strRef>
          </c:tx>
          <c:spPr>
            <a:ln w="28575" cap="rnd">
              <a:noFill/>
              <a:round/>
            </a:ln>
            <a:effectLst/>
          </c:spPr>
          <c:marker>
            <c:symbol val="square"/>
            <c:size val="8"/>
            <c:spPr>
              <a:solidFill>
                <a:schemeClr val="accent5"/>
              </a:solidFill>
              <a:ln w="9525">
                <a:noFill/>
              </a:ln>
              <a:effectLst/>
            </c:spPr>
          </c:marker>
          <c:dLbls>
            <c:numFmt formatCode="0%" sourceLinked="0"/>
            <c:spPr>
              <a:noFill/>
              <a:ln>
                <a:noFill/>
              </a:ln>
              <a:effectLst/>
            </c:spPr>
            <c:txPr>
              <a:bodyPr rot="0" spcFirstLastPara="1" vertOverflow="ellipsis" vert="horz" wrap="square" anchor="ctr" anchorCtr="1"/>
              <a:lstStyle/>
              <a:p>
                <a:pPr>
                  <a:defRPr sz="1400" b="0" i="0" u="none" strike="noStrike" kern="1200" baseline="0">
                    <a:solidFill>
                      <a:srgbClr val="464646"/>
                    </a:solidFill>
                    <a:latin typeface="+mj-lt"/>
                    <a:ea typeface="+mn-ea"/>
                    <a:cs typeface="+mn-cs"/>
                  </a:defRPr>
                </a:pPr>
                <a:endParaRPr lang="it-IT"/>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Sheet1!$A$2:$A$17</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Sheet1!$D$2:$D$17</c:f>
              <c:numCache>
                <c:formatCode>0.0%</c:formatCode>
                <c:ptCount val="16"/>
                <c:pt idx="0">
                  <c:v>0.10704109069999999</c:v>
                </c:pt>
                <c:pt idx="1">
                  <c:v>0.11812187809999999</c:v>
                </c:pt>
                <c:pt idx="2">
                  <c:v>8.4220777699999999E-2</c:v>
                </c:pt>
                <c:pt idx="3">
                  <c:v>4.2903635199999998E-2</c:v>
                </c:pt>
                <c:pt idx="4">
                  <c:v>7.3623545600000007E-2</c:v>
                </c:pt>
                <c:pt idx="5">
                  <c:v>2.1285533700000001E-2</c:v>
                </c:pt>
                <c:pt idx="6">
                  <c:v>4.0653797700000001E-2</c:v>
                </c:pt>
                <c:pt idx="7">
                  <c:v>4.8486600400000003E-2</c:v>
                </c:pt>
                <c:pt idx="8">
                  <c:v>8.0938352599999999E-2</c:v>
                </c:pt>
                <c:pt idx="9">
                  <c:v>8.6320212499999993E-2</c:v>
                </c:pt>
                <c:pt idx="10">
                  <c:v>-5.1638151999999996E-3</c:v>
                </c:pt>
                <c:pt idx="11">
                  <c:v>6.5185465799999995E-2</c:v>
                </c:pt>
                <c:pt idx="12">
                  <c:v>9.7032948600000002E-2</c:v>
                </c:pt>
                <c:pt idx="13">
                  <c:v>9.1028843999999998E-2</c:v>
                </c:pt>
                <c:pt idx="14">
                  <c:v>0.10699335929999999</c:v>
                </c:pt>
                <c:pt idx="15">
                  <c:v>6.4841487999999997E-3</c:v>
                </c:pt>
              </c:numCache>
            </c:numRef>
          </c:val>
          <c:smooth val="0"/>
          <c:extLst>
            <c:ext xmlns:c16="http://schemas.microsoft.com/office/drawing/2014/chart" uri="{C3380CC4-5D6E-409C-BE32-E72D297353CC}">
              <c16:uniqueId val="{00000002-74EA-4FD1-AC7F-553132610230}"/>
            </c:ext>
          </c:extLst>
        </c:ser>
        <c:dLbls>
          <c:showLegendKey val="0"/>
          <c:showVal val="0"/>
          <c:showCatName val="0"/>
          <c:showSerName val="0"/>
          <c:showPercent val="0"/>
          <c:showBubbleSize val="0"/>
        </c:dLbls>
        <c:hiLowLines>
          <c:spPr>
            <a:ln w="15875" cap="flat" cmpd="sng" algn="ctr">
              <a:solidFill>
                <a:schemeClr val="tx1"/>
              </a:solidFill>
              <a:round/>
            </a:ln>
            <a:effectLst/>
          </c:spPr>
        </c:hiLowLines>
        <c:marker val="1"/>
        <c:smooth val="0"/>
        <c:axId val="490111583"/>
        <c:axId val="490112415"/>
      </c:lineChart>
      <c:catAx>
        <c:axId val="490111583"/>
        <c:scaling>
          <c:orientation val="minMax"/>
        </c:scaling>
        <c:delete val="0"/>
        <c:axPos val="b"/>
        <c:numFmt formatCode="0" sourceLinked="1"/>
        <c:majorTickMark val="none"/>
        <c:minorTickMark val="none"/>
        <c:tickLblPos val="low"/>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rgbClr val="464646"/>
                </a:solidFill>
                <a:latin typeface="+mj-lt"/>
                <a:ea typeface="+mn-ea"/>
                <a:cs typeface="+mn-cs"/>
              </a:defRPr>
            </a:pPr>
            <a:endParaRPr lang="it-IT"/>
          </a:p>
        </c:txPr>
        <c:crossAx val="490112415"/>
        <c:crosses val="autoZero"/>
        <c:auto val="1"/>
        <c:lblAlgn val="ctr"/>
        <c:lblOffset val="0"/>
        <c:noMultiLvlLbl val="0"/>
      </c:catAx>
      <c:valAx>
        <c:axId val="490112415"/>
        <c:scaling>
          <c:orientation val="minMax"/>
        </c:scaling>
        <c:delete val="1"/>
        <c:axPos val="l"/>
        <c:numFmt formatCode="0.0%" sourceLinked="1"/>
        <c:majorTickMark val="none"/>
        <c:minorTickMark val="none"/>
        <c:tickLblPos val="nextTo"/>
        <c:crossAx val="490111583"/>
        <c:crosses val="autoZero"/>
        <c:crossBetween val="between"/>
      </c:valAx>
      <c:spPr>
        <a:noFill/>
        <a:ln>
          <a:noFill/>
        </a:ln>
        <a:effectLst/>
      </c:spPr>
    </c:plotArea>
    <c:legend>
      <c:legendPos val="b"/>
      <c:layout>
        <c:manualLayout>
          <c:xMode val="edge"/>
          <c:yMode val="edge"/>
          <c:x val="0.30940154319789281"/>
          <c:y val="0.90747170328351645"/>
          <c:w val="0.37915083033120289"/>
          <c:h val="5.2460952931237183E-2"/>
        </c:manualLayout>
      </c:layout>
      <c:overlay val="0"/>
      <c:spPr>
        <a:noFill/>
        <a:ln>
          <a:noFill/>
        </a:ln>
        <a:effectLst/>
      </c:spPr>
      <c:txPr>
        <a:bodyPr rot="0" spcFirstLastPara="1" vertOverflow="ellipsis" vert="horz" wrap="square" anchor="ctr" anchorCtr="1"/>
        <a:lstStyle/>
        <a:p>
          <a:pPr>
            <a:defRPr sz="1400" b="0" i="0" u="none" strike="noStrike" kern="1200" baseline="0">
              <a:solidFill>
                <a:srgbClr val="464646"/>
              </a:solidFill>
              <a:latin typeface="+mj-lt"/>
              <a:ea typeface="+mn-ea"/>
              <a:cs typeface="+mn-cs"/>
            </a:defRPr>
          </a:pPr>
          <a:endParaRPr lang="it-IT"/>
        </a:p>
      </c:txPr>
    </c:legend>
    <c:plotVisOnly val="1"/>
    <c:dispBlanksAs val="gap"/>
    <c:showDLblsOverMax val="0"/>
  </c:chart>
  <c:spPr>
    <a:noFill/>
    <a:ln>
      <a:noFill/>
    </a:ln>
    <a:effectLst/>
  </c:spPr>
  <c:txPr>
    <a:bodyPr/>
    <a:lstStyle/>
    <a:p>
      <a:pPr>
        <a:defRPr sz="1100">
          <a:solidFill>
            <a:srgbClr val="464646"/>
          </a:solidFill>
          <a:latin typeface="+mj-lt"/>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253461627629158E-2"/>
          <c:y val="3.0376868873255178E-2"/>
          <c:w val="0.97749307674474173"/>
          <c:h val="0.76343159898880031"/>
        </c:manualLayout>
      </c:layout>
      <c:stockChart>
        <c:ser>
          <c:idx val="0"/>
          <c:order val="0"/>
          <c:tx>
            <c:strRef>
              <c:f>Sheet1!$B$1</c:f>
              <c:strCache>
                <c:ptCount val="1"/>
                <c:pt idx="0">
                  <c:v>Top 5%</c:v>
                </c:pt>
              </c:strCache>
            </c:strRef>
          </c:tx>
          <c:spPr>
            <a:ln w="28575" cap="rnd">
              <a:noFill/>
              <a:round/>
            </a:ln>
            <a:effectLst/>
          </c:spPr>
          <c:marker>
            <c:symbol val="circle"/>
            <c:size val="8"/>
            <c:spPr>
              <a:solidFill>
                <a:srgbClr val="92D050"/>
              </a:solidFill>
              <a:ln w="9525">
                <a:noFill/>
              </a:ln>
              <a:effectLst/>
            </c:spPr>
          </c:marker>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Buyout
&lt;$500mm</c:v>
                </c:pt>
                <c:pt idx="1">
                  <c:v>Buyout
$500mm - $1.5bn</c:v>
                </c:pt>
                <c:pt idx="2">
                  <c:v>Buyout
$1.5bn - $5bn</c:v>
                </c:pt>
                <c:pt idx="3">
                  <c:v>Buyout
&gt;$5bn</c:v>
                </c:pt>
                <c:pt idx="4">
                  <c:v>Growth Equity</c:v>
                </c:pt>
                <c:pt idx="5">
                  <c:v>Venture Capital</c:v>
                </c:pt>
              </c:strCache>
            </c:strRef>
          </c:cat>
          <c:val>
            <c:numRef>
              <c:f>Sheet1!$B$2:$B$7</c:f>
              <c:numCache>
                <c:formatCode>0%</c:formatCode>
                <c:ptCount val="6"/>
                <c:pt idx="0">
                  <c:v>0.43673102699999999</c:v>
                </c:pt>
                <c:pt idx="1">
                  <c:v>0.3487958183</c:v>
                </c:pt>
                <c:pt idx="2">
                  <c:v>0.3383680664</c:v>
                </c:pt>
                <c:pt idx="3">
                  <c:v>0.25923312300000001</c:v>
                </c:pt>
                <c:pt idx="4">
                  <c:v>0.34145274679999998</c:v>
                </c:pt>
                <c:pt idx="5">
                  <c:v>0.37156314930000001</c:v>
                </c:pt>
              </c:numCache>
            </c:numRef>
          </c:val>
          <c:smooth val="0"/>
          <c:extLst>
            <c:ext xmlns:c16="http://schemas.microsoft.com/office/drawing/2014/chart" uri="{C3380CC4-5D6E-409C-BE32-E72D297353CC}">
              <c16:uniqueId val="{00000000-4E16-4C83-A91F-F0B5202F5386}"/>
            </c:ext>
          </c:extLst>
        </c:ser>
        <c:ser>
          <c:idx val="1"/>
          <c:order val="1"/>
          <c:tx>
            <c:strRef>
              <c:f>Sheet1!$C$1</c:f>
              <c:strCache>
                <c:ptCount val="1"/>
                <c:pt idx="0">
                  <c:v>Upper Quartile</c:v>
                </c:pt>
              </c:strCache>
            </c:strRef>
          </c:tx>
          <c:spPr>
            <a:ln w="28575" cap="rnd">
              <a:noFill/>
              <a:round/>
            </a:ln>
            <a:effectLst/>
          </c:spPr>
          <c:marker>
            <c:symbol val="square"/>
            <c:size val="8"/>
            <c:spPr>
              <a:solidFill>
                <a:schemeClr val="accent1"/>
              </a:solidFill>
              <a:ln w="9525">
                <a:noFill/>
              </a:ln>
              <a:effectLst/>
            </c:spPr>
          </c:marker>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Buyout
&lt;$500mm</c:v>
                </c:pt>
                <c:pt idx="1">
                  <c:v>Buyout
$500mm - $1.5bn</c:v>
                </c:pt>
                <c:pt idx="2">
                  <c:v>Buyout
$1.5bn - $5bn</c:v>
                </c:pt>
                <c:pt idx="3">
                  <c:v>Buyout
&gt;$5bn</c:v>
                </c:pt>
                <c:pt idx="4">
                  <c:v>Growth Equity</c:v>
                </c:pt>
                <c:pt idx="5">
                  <c:v>Venture Capital</c:v>
                </c:pt>
              </c:strCache>
            </c:strRef>
          </c:cat>
          <c:val>
            <c:numRef>
              <c:f>Sheet1!$C$2:$C$7</c:f>
              <c:numCache>
                <c:formatCode>0%</c:formatCode>
                <c:ptCount val="6"/>
                <c:pt idx="0">
                  <c:v>0.2205707851</c:v>
                </c:pt>
                <c:pt idx="1">
                  <c:v>0.17941683459999999</c:v>
                </c:pt>
                <c:pt idx="2">
                  <c:v>0.20164829870000001</c:v>
                </c:pt>
                <c:pt idx="3">
                  <c:v>0.17341060250000001</c:v>
                </c:pt>
                <c:pt idx="4">
                  <c:v>0.17536913979999999</c:v>
                </c:pt>
                <c:pt idx="5">
                  <c:v>0.17169395130000001</c:v>
                </c:pt>
              </c:numCache>
            </c:numRef>
          </c:val>
          <c:smooth val="0"/>
          <c:extLst>
            <c:ext xmlns:c16="http://schemas.microsoft.com/office/drawing/2014/chart" uri="{C3380CC4-5D6E-409C-BE32-E72D297353CC}">
              <c16:uniqueId val="{00000001-4E16-4C83-A91F-F0B5202F5386}"/>
            </c:ext>
          </c:extLst>
        </c:ser>
        <c:ser>
          <c:idx val="2"/>
          <c:order val="2"/>
          <c:tx>
            <c:strRef>
              <c:f>Sheet1!$D$1</c:f>
              <c:strCache>
                <c:ptCount val="1"/>
                <c:pt idx="0">
                  <c:v>Median</c:v>
                </c:pt>
              </c:strCache>
            </c:strRef>
          </c:tx>
          <c:spPr>
            <a:ln w="28575" cap="rnd">
              <a:noFill/>
              <a:round/>
            </a:ln>
            <a:effectLst/>
          </c:spPr>
          <c:marker>
            <c:symbol val="dash"/>
            <c:size val="8"/>
            <c:spPr>
              <a:solidFill>
                <a:schemeClr val="tx1"/>
              </a:solidFill>
              <a:ln w="9525">
                <a:noFill/>
              </a:ln>
              <a:effectLst/>
            </c:spPr>
          </c:marker>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Buyout
&lt;$500mm</c:v>
                </c:pt>
                <c:pt idx="1">
                  <c:v>Buyout
$500mm - $1.5bn</c:v>
                </c:pt>
                <c:pt idx="2">
                  <c:v>Buyout
$1.5bn - $5bn</c:v>
                </c:pt>
                <c:pt idx="3">
                  <c:v>Buyout
&gt;$5bn</c:v>
                </c:pt>
                <c:pt idx="4">
                  <c:v>Growth Equity</c:v>
                </c:pt>
                <c:pt idx="5">
                  <c:v>Venture Capital</c:v>
                </c:pt>
              </c:strCache>
            </c:strRef>
          </c:cat>
          <c:val>
            <c:numRef>
              <c:f>Sheet1!$D$2:$D$7</c:f>
              <c:numCache>
                <c:formatCode>0%</c:formatCode>
                <c:ptCount val="6"/>
                <c:pt idx="0">
                  <c:v>0.1275159538</c:v>
                </c:pt>
                <c:pt idx="1">
                  <c:v>0.11360430220000001</c:v>
                </c:pt>
                <c:pt idx="2">
                  <c:v>0.13509387310000001</c:v>
                </c:pt>
                <c:pt idx="3">
                  <c:v>0.13129891399999999</c:v>
                </c:pt>
                <c:pt idx="4">
                  <c:v>0.1067148056</c:v>
                </c:pt>
                <c:pt idx="5">
                  <c:v>8.1731616399999998E-2</c:v>
                </c:pt>
              </c:numCache>
            </c:numRef>
          </c:val>
          <c:smooth val="0"/>
          <c:extLst>
            <c:ext xmlns:c16="http://schemas.microsoft.com/office/drawing/2014/chart" uri="{C3380CC4-5D6E-409C-BE32-E72D297353CC}">
              <c16:uniqueId val="{00000002-4E16-4C83-A91F-F0B5202F5386}"/>
            </c:ext>
          </c:extLst>
        </c:ser>
        <c:ser>
          <c:idx val="3"/>
          <c:order val="3"/>
          <c:tx>
            <c:strRef>
              <c:f>Sheet1!$E$1</c:f>
              <c:strCache>
                <c:ptCount val="1"/>
                <c:pt idx="0">
                  <c:v>Lower Quartile</c:v>
                </c:pt>
              </c:strCache>
            </c:strRef>
          </c:tx>
          <c:spPr>
            <a:ln w="25400" cap="rnd">
              <a:noFill/>
              <a:round/>
            </a:ln>
            <a:effectLst/>
          </c:spPr>
          <c:marker>
            <c:symbol val="square"/>
            <c:size val="8"/>
            <c:spPr>
              <a:solidFill>
                <a:schemeClr val="accent5"/>
              </a:solidFill>
              <a:ln w="9525">
                <a:noFill/>
              </a:ln>
              <a:effectLst/>
            </c:spPr>
          </c:marker>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Buyout
&lt;$500mm</c:v>
                </c:pt>
                <c:pt idx="1">
                  <c:v>Buyout
$500mm - $1.5bn</c:v>
                </c:pt>
                <c:pt idx="2">
                  <c:v>Buyout
$1.5bn - $5bn</c:v>
                </c:pt>
                <c:pt idx="3">
                  <c:v>Buyout
&gt;$5bn</c:v>
                </c:pt>
                <c:pt idx="4">
                  <c:v>Growth Equity</c:v>
                </c:pt>
                <c:pt idx="5">
                  <c:v>Venture Capital</c:v>
                </c:pt>
              </c:strCache>
            </c:strRef>
          </c:cat>
          <c:val>
            <c:numRef>
              <c:f>Sheet1!$E$2:$E$7</c:f>
              <c:numCache>
                <c:formatCode>0%</c:formatCode>
                <c:ptCount val="6"/>
                <c:pt idx="0">
                  <c:v>4.8957958699999998E-2</c:v>
                </c:pt>
                <c:pt idx="1">
                  <c:v>5.2809289500000002E-2</c:v>
                </c:pt>
                <c:pt idx="2">
                  <c:v>7.9465399500000006E-2</c:v>
                </c:pt>
                <c:pt idx="3">
                  <c:v>8.4500729600000005E-2</c:v>
                </c:pt>
                <c:pt idx="4">
                  <c:v>3.97021496E-2</c:v>
                </c:pt>
                <c:pt idx="5">
                  <c:v>1.4433496E-3</c:v>
                </c:pt>
              </c:numCache>
            </c:numRef>
          </c:val>
          <c:smooth val="0"/>
          <c:extLst>
            <c:ext xmlns:c16="http://schemas.microsoft.com/office/drawing/2014/chart" uri="{C3380CC4-5D6E-409C-BE32-E72D297353CC}">
              <c16:uniqueId val="{00000003-4E16-4C83-A91F-F0B5202F5386}"/>
            </c:ext>
          </c:extLst>
        </c:ser>
        <c:ser>
          <c:idx val="4"/>
          <c:order val="4"/>
          <c:tx>
            <c:strRef>
              <c:f>Sheet1!$F$1</c:f>
              <c:strCache>
                <c:ptCount val="1"/>
                <c:pt idx="0">
                  <c:v>Bottom 5 %</c:v>
                </c:pt>
              </c:strCache>
            </c:strRef>
          </c:tx>
          <c:spPr>
            <a:ln w="25400" cap="rnd">
              <a:noFill/>
              <a:round/>
            </a:ln>
            <a:effectLst/>
          </c:spPr>
          <c:marker>
            <c:symbol val="circle"/>
            <c:size val="8"/>
            <c:spPr>
              <a:solidFill>
                <a:srgbClr val="C06D59"/>
              </a:solidFill>
              <a:ln w="9525">
                <a:noFill/>
              </a:ln>
              <a:effectLst/>
            </c:spPr>
          </c:marker>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Buyout
&lt;$500mm</c:v>
                </c:pt>
                <c:pt idx="1">
                  <c:v>Buyout
$500mm - $1.5bn</c:v>
                </c:pt>
                <c:pt idx="2">
                  <c:v>Buyout
$1.5bn - $5bn</c:v>
                </c:pt>
                <c:pt idx="3">
                  <c:v>Buyout
&gt;$5bn</c:v>
                </c:pt>
                <c:pt idx="4">
                  <c:v>Growth Equity</c:v>
                </c:pt>
                <c:pt idx="5">
                  <c:v>Venture Capital</c:v>
                </c:pt>
              </c:strCache>
            </c:strRef>
          </c:cat>
          <c:val>
            <c:numRef>
              <c:f>Sheet1!$F$2:$F$7</c:f>
              <c:numCache>
                <c:formatCode>0%</c:formatCode>
                <c:ptCount val="6"/>
                <c:pt idx="0">
                  <c:v>-9.0668487500000006E-2</c:v>
                </c:pt>
                <c:pt idx="1">
                  <c:v>-7.5137107800000005E-2</c:v>
                </c:pt>
                <c:pt idx="2">
                  <c:v>5.5259204999999999E-3</c:v>
                </c:pt>
                <c:pt idx="3">
                  <c:v>4.3355783799999999E-2</c:v>
                </c:pt>
                <c:pt idx="4">
                  <c:v>-6.5638481799999995E-2</c:v>
                </c:pt>
                <c:pt idx="5">
                  <c:v>-0.13774642940000001</c:v>
                </c:pt>
              </c:numCache>
            </c:numRef>
          </c:val>
          <c:smooth val="0"/>
          <c:extLst>
            <c:ext xmlns:c16="http://schemas.microsoft.com/office/drawing/2014/chart" uri="{C3380CC4-5D6E-409C-BE32-E72D297353CC}">
              <c16:uniqueId val="{00000004-4E16-4C83-A91F-F0B5202F5386}"/>
            </c:ext>
          </c:extLst>
        </c:ser>
        <c:dLbls>
          <c:showLegendKey val="0"/>
          <c:showVal val="0"/>
          <c:showCatName val="0"/>
          <c:showSerName val="0"/>
          <c:showPercent val="0"/>
          <c:showBubbleSize val="0"/>
        </c:dLbls>
        <c:hiLowLines>
          <c:spPr>
            <a:ln w="15875" cap="flat" cmpd="sng" algn="ctr">
              <a:solidFill>
                <a:schemeClr val="tx2"/>
              </a:solidFill>
              <a:round/>
            </a:ln>
            <a:effectLst/>
          </c:spPr>
        </c:hiLowLines>
        <c:axId val="564824159"/>
        <c:axId val="564828319"/>
      </c:stockChart>
      <c:catAx>
        <c:axId val="564824159"/>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crossAx val="564828319"/>
        <c:crosses val="autoZero"/>
        <c:auto val="1"/>
        <c:lblAlgn val="ctr"/>
        <c:lblOffset val="0"/>
        <c:noMultiLvlLbl val="0"/>
      </c:catAx>
      <c:valAx>
        <c:axId val="564828319"/>
        <c:scaling>
          <c:orientation val="minMax"/>
        </c:scaling>
        <c:delete val="1"/>
        <c:axPos val="l"/>
        <c:numFmt formatCode="0.0%" sourceLinked="0"/>
        <c:majorTickMark val="none"/>
        <c:minorTickMark val="none"/>
        <c:tickLblPos val="nextTo"/>
        <c:crossAx val="564824159"/>
        <c:crosses val="autoZero"/>
        <c:crossBetween val="between"/>
      </c:valAx>
      <c:spPr>
        <a:noFill/>
        <a:ln>
          <a:noFill/>
        </a:ln>
        <a:effectLst/>
      </c:spPr>
    </c:plotArea>
    <c:legend>
      <c:legendPos val="b"/>
      <c:layout>
        <c:manualLayout>
          <c:xMode val="edge"/>
          <c:yMode val="edge"/>
          <c:x val="0.21725213165605553"/>
          <c:y val="0.93811751260194298"/>
          <c:w val="0.5297611427447233"/>
          <c:h val="5.3597872634341757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j-lt"/>
              <a:ea typeface="+mn-ea"/>
              <a:cs typeface="+mn-cs"/>
            </a:defRPr>
          </a:pPr>
          <a:endParaRPr lang="it-IT"/>
        </a:p>
      </c:txPr>
    </c:legend>
    <c:plotVisOnly val="1"/>
    <c:dispBlanksAs val="gap"/>
    <c:showDLblsOverMax val="0"/>
  </c:chart>
  <c:spPr>
    <a:noFill/>
    <a:ln>
      <a:noFill/>
    </a:ln>
    <a:effectLst/>
  </c:spPr>
  <c:txPr>
    <a:bodyPr/>
    <a:lstStyle/>
    <a:p>
      <a:pPr>
        <a:defRPr sz="1100">
          <a:solidFill>
            <a:schemeClr val="tx1"/>
          </a:solidFill>
          <a:latin typeface="+mj-lt"/>
        </a:defRPr>
      </a:pPr>
      <a:endParaRPr lang="it-IT"/>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8799906912838E-2"/>
          <c:y val="6.5134079966790395E-2"/>
          <c:w val="0.93806035834456603"/>
          <c:h val="0.72903821050945505"/>
        </c:manualLayout>
      </c:layout>
      <c:lineChart>
        <c:grouping val="standard"/>
        <c:varyColors val="0"/>
        <c:ser>
          <c:idx val="0"/>
          <c:order val="0"/>
          <c:tx>
            <c:strRef>
              <c:f>Sheet1!$B$1</c:f>
              <c:strCache>
                <c:ptCount val="1"/>
                <c:pt idx="0">
                  <c:v>U.S. Listed Companies</c:v>
                </c:pt>
              </c:strCache>
            </c:strRef>
          </c:tx>
          <c:spPr>
            <a:ln>
              <a:solidFill>
                <a:srgbClr val="537BA4"/>
              </a:solidFill>
            </a:ln>
          </c:spPr>
          <c:marker>
            <c:symbol val="none"/>
          </c:marker>
          <c:dLbls>
            <c:dLbl>
              <c:idx val="0"/>
              <c:layout>
                <c:manualLayout>
                  <c:x val="-1.6864087641218769E-2"/>
                  <c:y val="-4.45763961638519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D2-4D39-85B4-30A022520136}"/>
                </c:ext>
              </c:extLst>
            </c:dLbl>
            <c:dLbl>
              <c:idx val="16"/>
              <c:layout>
                <c:manualLayout>
                  <c:x val="7.8398695048029488E-2"/>
                  <c:y val="-4.8584964715022952E-2"/>
                </c:manualLayout>
              </c:layout>
              <c:tx>
                <c:rich>
                  <a:bodyPr/>
                  <a:lstStyle/>
                  <a:p>
                    <a:r>
                      <a:rPr lang="en-US" dirty="0" smtClean="0"/>
                      <a:t>3,580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D2-4D39-85B4-30A022520136}"/>
                </c:ext>
              </c:extLst>
            </c:dLbl>
            <c:spPr>
              <a:noFill/>
              <a:ln>
                <a:noFill/>
              </a:ln>
              <a:effectLst/>
            </c:spPr>
            <c:txPr>
              <a:bodyPr/>
              <a:lstStyle/>
              <a:p>
                <a:pPr>
                  <a:defRPr b="1"/>
                </a:pPr>
                <a:endParaRPr lang="it-IT"/>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Sheet1!$A$2:$A$20</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Sheet1!$B$2:$B$20</c:f>
              <c:numCache>
                <c:formatCode>#,##0</c:formatCode>
                <c:ptCount val="19"/>
                <c:pt idx="0">
                  <c:v>6917</c:v>
                </c:pt>
                <c:pt idx="1">
                  <c:v>6177</c:v>
                </c:pt>
                <c:pt idx="2">
                  <c:v>5685</c:v>
                </c:pt>
                <c:pt idx="3">
                  <c:v>5295</c:v>
                </c:pt>
                <c:pt idx="4">
                  <c:v>5226</c:v>
                </c:pt>
                <c:pt idx="5">
                  <c:v>5145</c:v>
                </c:pt>
                <c:pt idx="6">
                  <c:v>5133</c:v>
                </c:pt>
                <c:pt idx="7">
                  <c:v>5109</c:v>
                </c:pt>
                <c:pt idx="8">
                  <c:v>4666</c:v>
                </c:pt>
                <c:pt idx="9">
                  <c:v>4401</c:v>
                </c:pt>
                <c:pt idx="10">
                  <c:v>4279</c:v>
                </c:pt>
                <c:pt idx="11">
                  <c:v>4171</c:v>
                </c:pt>
                <c:pt idx="12">
                  <c:v>4102</c:v>
                </c:pt>
                <c:pt idx="13">
                  <c:v>4180</c:v>
                </c:pt>
                <c:pt idx="14">
                  <c:v>4369</c:v>
                </c:pt>
                <c:pt idx="15">
                  <c:v>4381</c:v>
                </c:pt>
                <c:pt idx="16">
                  <c:v>4331</c:v>
                </c:pt>
                <c:pt idx="17">
                  <c:v>4336</c:v>
                </c:pt>
                <c:pt idx="18">
                  <c:v>4397</c:v>
                </c:pt>
              </c:numCache>
            </c:numRef>
          </c:val>
          <c:smooth val="0"/>
          <c:extLst>
            <c:ext xmlns:c16="http://schemas.microsoft.com/office/drawing/2014/chart" uri="{C3380CC4-5D6E-409C-BE32-E72D297353CC}">
              <c16:uniqueId val="{00000002-95D2-4D39-85B4-30A022520136}"/>
            </c:ext>
          </c:extLst>
        </c:ser>
        <c:ser>
          <c:idx val="1"/>
          <c:order val="1"/>
          <c:tx>
            <c:strRef>
              <c:f>Sheet1!$C$1</c:f>
              <c:strCache>
                <c:ptCount val="1"/>
                <c:pt idx="0">
                  <c:v>Private Equity-Owned Companies</c:v>
                </c:pt>
              </c:strCache>
            </c:strRef>
          </c:tx>
          <c:spPr>
            <a:ln>
              <a:solidFill>
                <a:schemeClr val="bg1">
                  <a:lumMod val="65000"/>
                </a:schemeClr>
              </a:solidFill>
            </a:ln>
          </c:spPr>
          <c:marker>
            <c:symbol val="none"/>
          </c:marker>
          <c:dLbls>
            <c:dLbl>
              <c:idx val="0"/>
              <c:layout>
                <c:manualLayout>
                  <c:x val="-1.6832672130817409E-2"/>
                  <c:y val="3.4897882533153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5D2-4D39-85B4-30A022520136}"/>
                </c:ext>
              </c:extLst>
            </c:dLbl>
            <c:dLbl>
              <c:idx val="16"/>
              <c:layout>
                <c:manualLayout>
                  <c:x val="7.5856938598787685E-2"/>
                  <c:y val="-0.11625608258507335"/>
                </c:manualLayout>
              </c:layout>
              <c:tx>
                <c:rich>
                  <a:bodyPr/>
                  <a:lstStyle/>
                  <a:p>
                    <a:r>
                      <a:rPr lang="en-US" dirty="0" smtClean="0"/>
                      <a:t>7,948</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5D2-4D39-85B4-30A022520136}"/>
                </c:ext>
              </c:extLst>
            </c:dLbl>
            <c:spPr>
              <a:solidFill>
                <a:schemeClr val="bg1"/>
              </a:solidFill>
            </c:spPr>
            <c:txPr>
              <a:bodyPr/>
              <a:lstStyle/>
              <a:p>
                <a:pPr>
                  <a:defRPr b="1"/>
                </a:pPr>
                <a:endParaRPr lang="it-IT"/>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Sheet1!$A$2:$A$20</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Sheet1!$C$2:$C$20</c:f>
              <c:numCache>
                <c:formatCode>#,##0</c:formatCode>
                <c:ptCount val="19"/>
                <c:pt idx="0">
                  <c:v>1766</c:v>
                </c:pt>
                <c:pt idx="1">
                  <c:v>1979</c:v>
                </c:pt>
                <c:pt idx="2">
                  <c:v>2245</c:v>
                </c:pt>
                <c:pt idx="3">
                  <c:v>2598</c:v>
                </c:pt>
                <c:pt idx="4">
                  <c:v>2988</c:v>
                </c:pt>
                <c:pt idx="5">
                  <c:v>3473</c:v>
                </c:pt>
                <c:pt idx="6">
                  <c:v>4031</c:v>
                </c:pt>
                <c:pt idx="7">
                  <c:v>4715</c:v>
                </c:pt>
                <c:pt idx="8">
                  <c:v>5202</c:v>
                </c:pt>
                <c:pt idx="9">
                  <c:v>5390</c:v>
                </c:pt>
                <c:pt idx="10">
                  <c:v>5696</c:v>
                </c:pt>
                <c:pt idx="11">
                  <c:v>6056</c:v>
                </c:pt>
                <c:pt idx="12">
                  <c:v>6491</c:v>
                </c:pt>
                <c:pt idx="13">
                  <c:v>6881</c:v>
                </c:pt>
                <c:pt idx="14">
                  <c:v>7374</c:v>
                </c:pt>
                <c:pt idx="15">
                  <c:v>7943</c:v>
                </c:pt>
                <c:pt idx="16">
                  <c:v>8416</c:v>
                </c:pt>
                <c:pt idx="17">
                  <c:v>8963</c:v>
                </c:pt>
                <c:pt idx="18">
                  <c:v>9470</c:v>
                </c:pt>
              </c:numCache>
            </c:numRef>
          </c:val>
          <c:smooth val="0"/>
          <c:extLst>
            <c:ext xmlns:c16="http://schemas.microsoft.com/office/drawing/2014/chart" uri="{C3380CC4-5D6E-409C-BE32-E72D297353CC}">
              <c16:uniqueId val="{00000005-95D2-4D39-85B4-30A022520136}"/>
            </c:ext>
          </c:extLst>
        </c:ser>
        <c:dLbls>
          <c:showLegendKey val="0"/>
          <c:showVal val="0"/>
          <c:showCatName val="0"/>
          <c:showSerName val="0"/>
          <c:showPercent val="0"/>
          <c:showBubbleSize val="0"/>
        </c:dLbls>
        <c:smooth val="0"/>
        <c:axId val="525224960"/>
        <c:axId val="525251328"/>
      </c:lineChart>
      <c:catAx>
        <c:axId val="525224960"/>
        <c:scaling>
          <c:orientation val="minMax"/>
        </c:scaling>
        <c:delete val="0"/>
        <c:axPos val="b"/>
        <c:numFmt formatCode="General" sourceLinked="1"/>
        <c:majorTickMark val="none"/>
        <c:minorTickMark val="none"/>
        <c:tickLblPos val="nextTo"/>
        <c:spPr>
          <a:ln>
            <a:solidFill>
              <a:schemeClr val="accent2"/>
            </a:solidFill>
          </a:ln>
        </c:spPr>
        <c:crossAx val="525251328"/>
        <c:crosses val="autoZero"/>
        <c:auto val="1"/>
        <c:lblAlgn val="ctr"/>
        <c:lblOffset val="100"/>
        <c:noMultiLvlLbl val="0"/>
      </c:catAx>
      <c:valAx>
        <c:axId val="525251328"/>
        <c:scaling>
          <c:orientation val="minMax"/>
        </c:scaling>
        <c:delete val="0"/>
        <c:axPos val="l"/>
        <c:majorGridlines>
          <c:spPr>
            <a:ln w="3175">
              <a:solidFill>
                <a:srgbClr val="DCDCDC"/>
              </a:solidFill>
            </a:ln>
          </c:spPr>
        </c:majorGridlines>
        <c:numFmt formatCode="#,##0" sourceLinked="1"/>
        <c:majorTickMark val="none"/>
        <c:minorTickMark val="none"/>
        <c:tickLblPos val="nextTo"/>
        <c:spPr>
          <a:ln w="9525">
            <a:noFill/>
          </a:ln>
        </c:spPr>
        <c:crossAx val="525224960"/>
        <c:crosses val="autoZero"/>
        <c:crossBetween val="between"/>
        <c:majorUnit val="2000"/>
      </c:valAx>
      <c:spPr>
        <a:noFill/>
        <a:ln w="25400">
          <a:noFill/>
        </a:ln>
      </c:spPr>
    </c:plotArea>
    <c:legend>
      <c:legendPos val="b"/>
      <c:layout>
        <c:manualLayout>
          <c:xMode val="edge"/>
          <c:yMode val="edge"/>
          <c:x val="0.29177106953702397"/>
          <c:y val="0.9098394271185255"/>
          <c:w val="0.41409185220341999"/>
          <c:h val="6.5945314524598106E-2"/>
        </c:manualLayout>
      </c:layout>
      <c:overlay val="0"/>
    </c:legend>
    <c:plotVisOnly val="1"/>
    <c:dispBlanksAs val="gap"/>
    <c:showDLblsOverMax val="0"/>
  </c:chart>
  <c:txPr>
    <a:bodyPr/>
    <a:lstStyle/>
    <a:p>
      <a:pPr>
        <a:defRPr sz="1400">
          <a:solidFill>
            <a:schemeClr val="tx1"/>
          </a:solidFill>
          <a:latin typeface="Arial Narrow" panose="020B0606020202030204" pitchFamily="34" charset="0"/>
        </a:defRPr>
      </a:pPr>
      <a:endParaRPr lang="it-IT"/>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054350429025051E-2"/>
          <c:y val="6.2880324543610547E-2"/>
          <c:w val="0.93194564957097481"/>
          <c:h val="0.80426121669036932"/>
        </c:manualLayout>
      </c:layout>
      <c:barChart>
        <c:barDir val="col"/>
        <c:grouping val="clustered"/>
        <c:varyColors val="0"/>
        <c:ser>
          <c:idx val="0"/>
          <c:order val="0"/>
          <c:tx>
            <c:strRef>
              <c:f>Sheet1!$B$1</c:f>
              <c:strCache>
                <c:ptCount val="1"/>
                <c:pt idx="0">
                  <c:v>PE Net Asset Value</c:v>
                </c:pt>
              </c:strCache>
            </c:strRef>
          </c:tx>
          <c:spPr>
            <a:solidFill>
              <a:schemeClr val="accent2"/>
            </a:solidFill>
            <a:ln w="22345">
              <a:noFill/>
            </a:ln>
          </c:spPr>
          <c:invertIfNegative val="0"/>
          <c:dLbls>
            <c:dLbl>
              <c:idx val="0"/>
              <c:tx>
                <c:rich>
                  <a:bodyPr/>
                  <a:lstStyle/>
                  <a:p>
                    <a:r>
                      <a:rPr lang="en-US"/>
                      <a:t>$</a:t>
                    </a:r>
                    <a:r>
                      <a:rPr lang="en-US" smtClean="0"/>
                      <a:t>0.03</a:t>
                    </a:r>
                    <a:endParaRPr lang="en-US"/>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138-4397-AAE1-CF17299F66CA}"/>
                </c:ext>
              </c:extLst>
            </c:dLbl>
            <c:numFmt formatCode="&quot;$&quot;#,##0.0" sourceLinked="0"/>
            <c:spPr>
              <a:noFill/>
              <a:ln w="22345">
                <a:noFill/>
              </a:ln>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1990</c:v>
                </c:pt>
                <c:pt idx="1">
                  <c:v>2007</c:v>
                </c:pt>
                <c:pt idx="2">
                  <c:v>Current</c:v>
                </c:pt>
              </c:strCache>
            </c:strRef>
          </c:cat>
          <c:val>
            <c:numRef>
              <c:f>Sheet1!$B$2:$B$4</c:f>
              <c:numCache>
                <c:formatCode>General</c:formatCode>
                <c:ptCount val="3"/>
                <c:pt idx="0">
                  <c:v>0.28000000000000003</c:v>
                </c:pt>
                <c:pt idx="1">
                  <c:v>0.9</c:v>
                </c:pt>
                <c:pt idx="2">
                  <c:v>4.3</c:v>
                </c:pt>
              </c:numCache>
            </c:numRef>
          </c:val>
          <c:extLst>
            <c:ext xmlns:c16="http://schemas.microsoft.com/office/drawing/2014/chart" uri="{C3380CC4-5D6E-409C-BE32-E72D297353CC}">
              <c16:uniqueId val="{00000001-C138-4397-AAE1-CF17299F66CA}"/>
            </c:ext>
          </c:extLst>
        </c:ser>
        <c:ser>
          <c:idx val="1"/>
          <c:order val="1"/>
          <c:tx>
            <c:strRef>
              <c:f>Sheet1!$C$1</c:f>
              <c:strCache>
                <c:ptCount val="1"/>
                <c:pt idx="0">
                  <c:v>Global Stock Market Value</c:v>
                </c:pt>
              </c:strCache>
            </c:strRef>
          </c:tx>
          <c:spPr>
            <a:solidFill>
              <a:schemeClr val="accent1"/>
            </a:solidFill>
            <a:ln w="22345">
              <a:noFill/>
            </a:ln>
          </c:spPr>
          <c:invertIfNegative val="0"/>
          <c:dLbls>
            <c:numFmt formatCode="&quot;$&quot;#,##0" sourceLinked="0"/>
            <c:spPr>
              <a:solidFill>
                <a:schemeClr val="bg1"/>
              </a:solidFill>
              <a:ln w="22345">
                <a:noFill/>
              </a:ln>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1990</c:v>
                </c:pt>
                <c:pt idx="1">
                  <c:v>2007</c:v>
                </c:pt>
                <c:pt idx="2">
                  <c:v>Current</c:v>
                </c:pt>
              </c:strCache>
            </c:strRef>
          </c:cat>
          <c:val>
            <c:numRef>
              <c:f>Sheet1!$C$2:$C$4</c:f>
              <c:numCache>
                <c:formatCode>General</c:formatCode>
                <c:ptCount val="3"/>
                <c:pt idx="0">
                  <c:v>9.3000000000000007</c:v>
                </c:pt>
                <c:pt idx="1">
                  <c:v>60</c:v>
                </c:pt>
                <c:pt idx="2">
                  <c:v>70</c:v>
                </c:pt>
              </c:numCache>
            </c:numRef>
          </c:val>
          <c:extLst>
            <c:ext xmlns:c16="http://schemas.microsoft.com/office/drawing/2014/chart" uri="{C3380CC4-5D6E-409C-BE32-E72D297353CC}">
              <c16:uniqueId val="{00000002-C138-4397-AAE1-CF17299F66CA}"/>
            </c:ext>
          </c:extLst>
        </c:ser>
        <c:dLbls>
          <c:showLegendKey val="0"/>
          <c:showVal val="1"/>
          <c:showCatName val="0"/>
          <c:showSerName val="0"/>
          <c:showPercent val="0"/>
          <c:showBubbleSize val="0"/>
        </c:dLbls>
        <c:gapWidth val="100"/>
        <c:axId val="108612224"/>
        <c:axId val="108630400"/>
      </c:barChart>
      <c:catAx>
        <c:axId val="108612224"/>
        <c:scaling>
          <c:orientation val="minMax"/>
        </c:scaling>
        <c:delete val="0"/>
        <c:axPos val="b"/>
        <c:numFmt formatCode="General" sourceLinked="0"/>
        <c:majorTickMark val="out"/>
        <c:minorTickMark val="none"/>
        <c:tickLblPos val="low"/>
        <c:spPr>
          <a:ln w="8379">
            <a:noFill/>
          </a:ln>
        </c:spPr>
        <c:txPr>
          <a:bodyPr rot="0" vert="horz"/>
          <a:lstStyle/>
          <a:p>
            <a:pPr>
              <a:defRPr/>
            </a:pPr>
            <a:endParaRPr lang="it-IT"/>
          </a:p>
        </c:txPr>
        <c:crossAx val="108630400"/>
        <c:crosses val="autoZero"/>
        <c:auto val="0"/>
        <c:lblAlgn val="ctr"/>
        <c:lblOffset val="0"/>
        <c:tickLblSkip val="1"/>
        <c:tickMarkSkip val="1"/>
        <c:noMultiLvlLbl val="0"/>
      </c:catAx>
      <c:valAx>
        <c:axId val="108630400"/>
        <c:scaling>
          <c:orientation val="minMax"/>
          <c:max val="80"/>
          <c:min val="0"/>
        </c:scaling>
        <c:delete val="0"/>
        <c:axPos val="l"/>
        <c:majorGridlines>
          <c:spPr>
            <a:ln w="12700">
              <a:solidFill>
                <a:srgbClr val="DCDCDC"/>
              </a:solidFill>
              <a:prstDash val="solid"/>
            </a:ln>
          </c:spPr>
        </c:majorGridlines>
        <c:numFmt formatCode="&quot;$&quot;#,##0" sourceLinked="0"/>
        <c:majorTickMark val="out"/>
        <c:minorTickMark val="none"/>
        <c:tickLblPos val="nextTo"/>
        <c:spPr>
          <a:ln w="8379">
            <a:noFill/>
          </a:ln>
        </c:spPr>
        <c:txPr>
          <a:bodyPr rot="0" vert="horz"/>
          <a:lstStyle/>
          <a:p>
            <a:pPr>
              <a:defRPr/>
            </a:pPr>
            <a:endParaRPr lang="it-IT"/>
          </a:p>
        </c:txPr>
        <c:crossAx val="108612224"/>
        <c:crosses val="autoZero"/>
        <c:crossBetween val="between"/>
        <c:majorUnit val="20"/>
        <c:minorUnit val="20"/>
      </c:valAx>
      <c:spPr>
        <a:noFill/>
        <a:ln w="22345">
          <a:noFill/>
        </a:ln>
      </c:spPr>
    </c:plotArea>
    <c:legend>
      <c:legendPos val="b"/>
      <c:layout>
        <c:manualLayout>
          <c:xMode val="edge"/>
          <c:yMode val="edge"/>
          <c:x val="0.17126617969399519"/>
          <c:y val="0.94041544721250647"/>
          <c:w val="0.41891891891891891"/>
          <c:h val="5.6795131845841784E-2"/>
        </c:manualLayout>
      </c:layout>
      <c:overlay val="0"/>
      <c:spPr>
        <a:solidFill>
          <a:srgbClr val="FFFFFF"/>
        </a:solidFill>
        <a:ln w="22345">
          <a:noFill/>
        </a:ln>
      </c:spPr>
    </c:legend>
    <c:plotVisOnly val="1"/>
    <c:dispBlanksAs val="gap"/>
    <c:showDLblsOverMax val="0"/>
  </c:chart>
  <c:spPr>
    <a:noFill/>
    <a:ln>
      <a:noFill/>
    </a:ln>
  </c:spPr>
  <c:txPr>
    <a:bodyPr/>
    <a:lstStyle/>
    <a:p>
      <a:pPr>
        <a:defRPr sz="1400" b="0" i="0" u="none" strike="noStrike" baseline="0">
          <a:solidFill>
            <a:schemeClr val="tx1"/>
          </a:solidFill>
          <a:latin typeface="Arial Narrow"/>
          <a:ea typeface="Arial Narrow"/>
          <a:cs typeface="Arial Narrow"/>
        </a:defRPr>
      </a:pPr>
      <a:endParaRPr lang="it-IT"/>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8475"/>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sz="quarter" idx="1"/>
          </p:nvPr>
        </p:nvSpPr>
        <p:spPr>
          <a:xfrm>
            <a:off x="3849688" y="1"/>
            <a:ext cx="2946400" cy="498475"/>
          </a:xfrm>
          <a:prstGeom prst="rect">
            <a:avLst/>
          </a:prstGeom>
        </p:spPr>
        <p:txBody>
          <a:bodyPr vert="horz" lIns="91440" tIns="45720" rIns="91440" bIns="45720" rtlCol="0"/>
          <a:lstStyle>
            <a:lvl1pPr algn="r">
              <a:defRPr sz="1200"/>
            </a:lvl1pPr>
          </a:lstStyle>
          <a:p>
            <a:fld id="{C0B8C30F-7529-42D5-B5AA-67E1BB56AB69}" type="datetimeFigureOut">
              <a:rPr lang="it-IT" smtClean="0"/>
              <a:t>25/11/2019</a:t>
            </a:fld>
            <a:endParaRPr lang="it-IT"/>
          </a:p>
        </p:txBody>
      </p:sp>
      <p:sp>
        <p:nvSpPr>
          <p:cNvPr id="4" name="Footer Placeholder 3"/>
          <p:cNvSpPr>
            <a:spLocks noGrp="1"/>
          </p:cNvSpPr>
          <p:nvPr>
            <p:ph type="ftr" sz="quarter" idx="2"/>
          </p:nvPr>
        </p:nvSpPr>
        <p:spPr>
          <a:xfrm>
            <a:off x="0" y="9429751"/>
            <a:ext cx="2946400" cy="498475"/>
          </a:xfrm>
          <a:prstGeom prst="rect">
            <a:avLst/>
          </a:prstGeom>
        </p:spPr>
        <p:txBody>
          <a:bodyPr vert="horz" lIns="91440" tIns="45720" rIns="91440" bIns="45720" rtlCol="0" anchor="b"/>
          <a:lstStyle>
            <a:lvl1pPr algn="l">
              <a:defRPr sz="1200"/>
            </a:lvl1pPr>
          </a:lstStyle>
          <a:p>
            <a:endParaRPr lang="it-IT"/>
          </a:p>
        </p:txBody>
      </p:sp>
      <p:sp>
        <p:nvSpPr>
          <p:cNvPr id="5" name="Slide Number Placeholder 4"/>
          <p:cNvSpPr>
            <a:spLocks noGrp="1"/>
          </p:cNvSpPr>
          <p:nvPr>
            <p:ph type="sldNum" sz="quarter" idx="3"/>
          </p:nvPr>
        </p:nvSpPr>
        <p:spPr>
          <a:xfrm>
            <a:off x="3849688" y="9429751"/>
            <a:ext cx="2946400" cy="498475"/>
          </a:xfrm>
          <a:prstGeom prst="rect">
            <a:avLst/>
          </a:prstGeom>
        </p:spPr>
        <p:txBody>
          <a:bodyPr vert="horz" lIns="91440" tIns="45720" rIns="91440" bIns="45720" rtlCol="0" anchor="b"/>
          <a:lstStyle>
            <a:lvl1pPr algn="r">
              <a:defRPr sz="1200"/>
            </a:lvl1pPr>
          </a:lstStyle>
          <a:p>
            <a:fld id="{C752CAC1-2E25-4EBF-9DEF-C14D52C1D574}" type="slidenum">
              <a:rPr lang="it-IT" smtClean="0"/>
              <a:t>‹#›</a:t>
            </a:fld>
            <a:endParaRPr lang="it-IT"/>
          </a:p>
        </p:txBody>
      </p:sp>
    </p:spTree>
    <p:extLst>
      <p:ext uri="{BB962C8B-B14F-4D97-AF65-F5344CB8AC3E}">
        <p14:creationId xmlns:p14="http://schemas.microsoft.com/office/powerpoint/2010/main" val="3570300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ags" Target="../tags/tag53.xml"/><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6062" cy="497079"/>
          </a:xfrm>
          <a:prstGeom prst="rect">
            <a:avLst/>
          </a:prstGeom>
        </p:spPr>
        <p:txBody>
          <a:bodyPr vert="horz" lIns="88989" tIns="44495" rIns="88989" bIns="44495" rtlCol="0"/>
          <a:lstStyle>
            <a:lvl1pPr algn="l">
              <a:defRPr sz="1200">
                <a:latin typeface="Arial" charset="0"/>
                <a:cs typeface="+mn-cs"/>
              </a:defRPr>
            </a:lvl1pPr>
          </a:lstStyle>
          <a:p>
            <a:pPr>
              <a:defRPr/>
            </a:pPr>
            <a:endParaRPr lang="en-US"/>
          </a:p>
        </p:txBody>
      </p:sp>
      <p:sp>
        <p:nvSpPr>
          <p:cNvPr id="3" name="Date Placeholder 2"/>
          <p:cNvSpPr>
            <a:spLocks noGrp="1"/>
          </p:cNvSpPr>
          <p:nvPr>
            <p:ph type="dt" idx="1"/>
          </p:nvPr>
        </p:nvSpPr>
        <p:spPr>
          <a:xfrm>
            <a:off x="3850105" y="2"/>
            <a:ext cx="2946062" cy="497079"/>
          </a:xfrm>
          <a:prstGeom prst="rect">
            <a:avLst/>
          </a:prstGeom>
        </p:spPr>
        <p:txBody>
          <a:bodyPr vert="horz" lIns="88989" tIns="44495" rIns="88989" bIns="44495" rtlCol="0"/>
          <a:lstStyle>
            <a:lvl1pPr algn="r">
              <a:defRPr sz="1200">
                <a:latin typeface="Arial" charset="0"/>
                <a:cs typeface="+mn-cs"/>
              </a:defRPr>
            </a:lvl1pPr>
          </a:lstStyle>
          <a:p>
            <a:pPr>
              <a:defRPr/>
            </a:pPr>
            <a:fld id="{4F9FBE1A-1FA4-4886-9834-FBAE9563E1DC}" type="datetimeFigureOut">
              <a:rPr lang="en-US"/>
              <a:pPr>
                <a:defRPr/>
              </a:pPr>
              <a:t>11/25/2019</a:t>
            </a:fld>
            <a:endParaRPr lang="en-US"/>
          </a:p>
        </p:txBody>
      </p:sp>
      <p:sp>
        <p:nvSpPr>
          <p:cNvPr id="4" name="Slide Image Placeholder 3"/>
          <p:cNvSpPr>
            <a:spLocks noGrp="1" noRot="1" noChangeAspect="1"/>
          </p:cNvSpPr>
          <p:nvPr>
            <p:ph type="sldImg" idx="2"/>
          </p:nvPr>
        </p:nvSpPr>
        <p:spPr>
          <a:xfrm>
            <a:off x="419100" y="1239838"/>
            <a:ext cx="5959475" cy="3352800"/>
          </a:xfrm>
          <a:prstGeom prst="rect">
            <a:avLst/>
          </a:prstGeom>
          <a:noFill/>
          <a:ln w="12700">
            <a:solidFill>
              <a:prstClr val="black"/>
            </a:solidFill>
          </a:ln>
        </p:spPr>
        <p:txBody>
          <a:bodyPr vert="horz" lIns="88989" tIns="44495" rIns="88989" bIns="44495" rtlCol="0" anchor="ctr"/>
          <a:lstStyle/>
          <a:p>
            <a:pPr lvl="0"/>
            <a:endParaRPr lang="en-US" noProof="0"/>
          </a:p>
        </p:txBody>
      </p:sp>
      <p:sp>
        <p:nvSpPr>
          <p:cNvPr id="5" name="Notes Placeholder 4"/>
          <p:cNvSpPr>
            <a:spLocks noGrp="1"/>
          </p:cNvSpPr>
          <p:nvPr>
            <p:ph type="body" sz="quarter" idx="3"/>
            <p:custDataLst>
              <p:tags r:id="rId2"/>
            </p:custDataLst>
          </p:nvPr>
        </p:nvSpPr>
        <p:spPr>
          <a:xfrm>
            <a:off x="679164" y="5521244"/>
            <a:ext cx="5439347" cy="3909905"/>
          </a:xfrm>
          <a:prstGeom prst="rect">
            <a:avLst/>
          </a:prstGeom>
        </p:spPr>
        <p:txBody>
          <a:bodyPr vert="horz" lIns="88989" tIns="44495" rIns="88989" bIns="44495"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31150"/>
            <a:ext cx="2946062" cy="497079"/>
          </a:xfrm>
          <a:prstGeom prst="rect">
            <a:avLst/>
          </a:prstGeom>
        </p:spPr>
        <p:txBody>
          <a:bodyPr vert="horz" lIns="88989" tIns="44495" rIns="88989" bIns="44495" rtlCol="0" anchor="b"/>
          <a:lstStyle>
            <a:lvl1pPr algn="l">
              <a:defRPr sz="1200">
                <a:latin typeface="Arial" charset="0"/>
                <a:cs typeface="+mn-cs"/>
              </a:defRPr>
            </a:lvl1pPr>
          </a:lstStyle>
          <a:p>
            <a:pPr>
              <a:defRPr/>
            </a:pPr>
            <a:endParaRPr lang="en-US"/>
          </a:p>
        </p:txBody>
      </p:sp>
      <p:sp>
        <p:nvSpPr>
          <p:cNvPr id="7" name="Slide Number Placeholder 6"/>
          <p:cNvSpPr>
            <a:spLocks noGrp="1"/>
          </p:cNvSpPr>
          <p:nvPr>
            <p:ph type="sldNum" sz="quarter" idx="5"/>
          </p:nvPr>
        </p:nvSpPr>
        <p:spPr>
          <a:xfrm>
            <a:off x="3850105" y="9431150"/>
            <a:ext cx="2946062" cy="497079"/>
          </a:xfrm>
          <a:prstGeom prst="rect">
            <a:avLst/>
          </a:prstGeom>
        </p:spPr>
        <p:txBody>
          <a:bodyPr vert="horz" wrap="square" lIns="88989" tIns="44495" rIns="88989" bIns="44495" numCol="1" anchor="b" anchorCtr="0" compatLnSpc="1">
            <a:prstTxWarp prst="textNoShape">
              <a:avLst/>
            </a:prstTxWarp>
          </a:bodyPr>
          <a:lstStyle>
            <a:lvl1pPr algn="r">
              <a:defRPr/>
            </a:lvl1pPr>
          </a:lstStyle>
          <a:p>
            <a:fld id="{E19BDBC9-2CC9-48C5-94CF-D7A517B9923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38" kern="1200">
        <a:solidFill>
          <a:schemeClr val="tx1"/>
        </a:solidFill>
        <a:latin typeface="+mn-lt"/>
        <a:ea typeface="+mn-ea"/>
        <a:cs typeface="+mn-cs"/>
      </a:defRPr>
    </a:lvl1pPr>
    <a:lvl2pPr marL="586130" algn="l" rtl="0" eaLnBrk="0" fontAlgn="base" hangingPunct="0">
      <a:spcBef>
        <a:spcPct val="30000"/>
      </a:spcBef>
      <a:spcAft>
        <a:spcPct val="0"/>
      </a:spcAft>
      <a:defRPr sz="1538" kern="1200">
        <a:solidFill>
          <a:schemeClr val="tx1"/>
        </a:solidFill>
        <a:latin typeface="+mn-lt"/>
        <a:ea typeface="+mn-ea"/>
        <a:cs typeface="+mn-cs"/>
      </a:defRPr>
    </a:lvl2pPr>
    <a:lvl3pPr marL="1172261" algn="l" rtl="0" eaLnBrk="0" fontAlgn="base" hangingPunct="0">
      <a:spcBef>
        <a:spcPct val="30000"/>
      </a:spcBef>
      <a:spcAft>
        <a:spcPct val="0"/>
      </a:spcAft>
      <a:defRPr sz="1538" kern="1200">
        <a:solidFill>
          <a:schemeClr val="tx1"/>
        </a:solidFill>
        <a:latin typeface="+mn-lt"/>
        <a:ea typeface="+mn-ea"/>
        <a:cs typeface="+mn-cs"/>
      </a:defRPr>
    </a:lvl3pPr>
    <a:lvl4pPr marL="1758391" algn="l" rtl="0" eaLnBrk="0" fontAlgn="base" hangingPunct="0">
      <a:spcBef>
        <a:spcPct val="30000"/>
      </a:spcBef>
      <a:spcAft>
        <a:spcPct val="0"/>
      </a:spcAft>
      <a:defRPr sz="1538" kern="1200">
        <a:solidFill>
          <a:schemeClr val="tx1"/>
        </a:solidFill>
        <a:latin typeface="+mn-lt"/>
        <a:ea typeface="+mn-ea"/>
        <a:cs typeface="+mn-cs"/>
      </a:defRPr>
    </a:lvl4pPr>
    <a:lvl5pPr marL="2344522" algn="l" rtl="0" eaLnBrk="0" fontAlgn="base" hangingPunct="0">
      <a:spcBef>
        <a:spcPct val="30000"/>
      </a:spcBef>
      <a:spcAft>
        <a:spcPct val="0"/>
      </a:spcAft>
      <a:defRPr sz="1538" kern="1200">
        <a:solidFill>
          <a:schemeClr val="tx1"/>
        </a:solidFill>
        <a:latin typeface="+mn-lt"/>
        <a:ea typeface="+mn-ea"/>
        <a:cs typeface="+mn-cs"/>
      </a:defRPr>
    </a:lvl5pPr>
    <a:lvl6pPr marL="2930652" algn="l" defTabSz="1172261" rtl="0" eaLnBrk="1" latinLnBrk="0" hangingPunct="1">
      <a:defRPr sz="1538" kern="1200">
        <a:solidFill>
          <a:schemeClr val="tx1"/>
        </a:solidFill>
        <a:latin typeface="+mn-lt"/>
        <a:ea typeface="+mn-ea"/>
        <a:cs typeface="+mn-cs"/>
      </a:defRPr>
    </a:lvl6pPr>
    <a:lvl7pPr marL="3516782" algn="l" defTabSz="1172261" rtl="0" eaLnBrk="1" latinLnBrk="0" hangingPunct="1">
      <a:defRPr sz="1538" kern="1200">
        <a:solidFill>
          <a:schemeClr val="tx1"/>
        </a:solidFill>
        <a:latin typeface="+mn-lt"/>
        <a:ea typeface="+mn-ea"/>
        <a:cs typeface="+mn-cs"/>
      </a:defRPr>
    </a:lvl7pPr>
    <a:lvl8pPr marL="4102913" algn="l" defTabSz="1172261" rtl="0" eaLnBrk="1" latinLnBrk="0" hangingPunct="1">
      <a:defRPr sz="1538" kern="1200">
        <a:solidFill>
          <a:schemeClr val="tx1"/>
        </a:solidFill>
        <a:latin typeface="+mn-lt"/>
        <a:ea typeface="+mn-ea"/>
        <a:cs typeface="+mn-cs"/>
      </a:defRPr>
    </a:lvl8pPr>
    <a:lvl9pPr marL="4689043" algn="l" defTabSz="1172261" rtl="0" eaLnBrk="1" latinLnBrk="0" hangingPunct="1">
      <a:defRPr sz="153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62.xml"/><Relationship Id="rId1" Type="http://schemas.openxmlformats.org/officeDocument/2006/relationships/tags" Target="../tags/tag161.xml"/><Relationship Id="rId4"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18.xml"/><Relationship Id="rId1" Type="http://schemas.openxmlformats.org/officeDocument/2006/relationships/tags" Target="../tags/tag217.xml"/><Relationship Id="rId4"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21.xml"/><Relationship Id="rId1" Type="http://schemas.openxmlformats.org/officeDocument/2006/relationships/tags" Target="../tags/tag220.xml"/><Relationship Id="rId4"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9BDBC9-2CC9-48C5-94CF-D7A517B9923A}" type="slidenum">
              <a:rPr lang="en-US" altLang="en-US" smtClean="0"/>
              <a:pPr/>
              <a:t>1</a:t>
            </a:fld>
            <a:endParaRPr lang="en-US" altLang="en-US" dirty="0"/>
          </a:p>
        </p:txBody>
      </p:sp>
    </p:spTree>
    <p:extLst>
      <p:ext uri="{BB962C8B-B14F-4D97-AF65-F5344CB8AC3E}">
        <p14:creationId xmlns:p14="http://schemas.microsoft.com/office/powerpoint/2010/main" val="278357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9BDBC9-2CC9-48C5-94CF-D7A517B9923A}" type="slidenum">
              <a:rPr lang="en-US" altLang="en-US" smtClean="0"/>
              <a:pPr/>
              <a:t>10</a:t>
            </a:fld>
            <a:endParaRPr lang="en-US" altLang="en-US" dirty="0"/>
          </a:p>
        </p:txBody>
      </p:sp>
    </p:spTree>
    <p:extLst>
      <p:ext uri="{BB962C8B-B14F-4D97-AF65-F5344CB8AC3E}">
        <p14:creationId xmlns:p14="http://schemas.microsoft.com/office/powerpoint/2010/main" val="260778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628" eaLnBrk="0" hangingPunct="0">
              <a:defRPr sz="1200">
                <a:solidFill>
                  <a:srgbClr val="000000"/>
                </a:solidFill>
                <a:latin typeface="Arial" charset="0"/>
              </a:defRPr>
            </a:lvl1pPr>
            <a:lvl2pPr marL="768539" indent="-295589" defTabSz="896628" eaLnBrk="0" hangingPunct="0">
              <a:defRPr sz="1200">
                <a:solidFill>
                  <a:srgbClr val="000000"/>
                </a:solidFill>
                <a:latin typeface="Arial" charset="0"/>
              </a:defRPr>
            </a:lvl2pPr>
            <a:lvl3pPr marL="1182365" indent="-236472" defTabSz="896628" eaLnBrk="0" hangingPunct="0">
              <a:defRPr sz="1200">
                <a:solidFill>
                  <a:srgbClr val="000000"/>
                </a:solidFill>
                <a:latin typeface="Arial" charset="0"/>
              </a:defRPr>
            </a:lvl3pPr>
            <a:lvl4pPr marL="1655308" indent="-236472" defTabSz="896628" eaLnBrk="0" hangingPunct="0">
              <a:defRPr sz="1200">
                <a:solidFill>
                  <a:srgbClr val="000000"/>
                </a:solidFill>
                <a:latin typeface="Arial" charset="0"/>
              </a:defRPr>
            </a:lvl4pPr>
            <a:lvl5pPr marL="2128255" indent="-236472" defTabSz="896628" eaLnBrk="0" hangingPunct="0">
              <a:defRPr sz="1200">
                <a:solidFill>
                  <a:srgbClr val="000000"/>
                </a:solidFill>
                <a:latin typeface="Arial" charset="0"/>
              </a:defRPr>
            </a:lvl5pPr>
            <a:lvl6pPr marL="2601200" indent="-236472" algn="ctr" defTabSz="896628" eaLnBrk="0" fontAlgn="base" hangingPunct="0">
              <a:spcBef>
                <a:spcPct val="0"/>
              </a:spcBef>
              <a:spcAft>
                <a:spcPct val="0"/>
              </a:spcAft>
              <a:defRPr sz="1200">
                <a:solidFill>
                  <a:srgbClr val="000000"/>
                </a:solidFill>
                <a:latin typeface="Arial" charset="0"/>
              </a:defRPr>
            </a:lvl6pPr>
            <a:lvl7pPr marL="3074147" indent="-236472" algn="ctr" defTabSz="896628" eaLnBrk="0" fontAlgn="base" hangingPunct="0">
              <a:spcBef>
                <a:spcPct val="0"/>
              </a:spcBef>
              <a:spcAft>
                <a:spcPct val="0"/>
              </a:spcAft>
              <a:defRPr sz="1200">
                <a:solidFill>
                  <a:srgbClr val="000000"/>
                </a:solidFill>
                <a:latin typeface="Arial" charset="0"/>
              </a:defRPr>
            </a:lvl7pPr>
            <a:lvl8pPr marL="3547092" indent="-236472" algn="ctr" defTabSz="896628" eaLnBrk="0" fontAlgn="base" hangingPunct="0">
              <a:spcBef>
                <a:spcPct val="0"/>
              </a:spcBef>
              <a:spcAft>
                <a:spcPct val="0"/>
              </a:spcAft>
              <a:defRPr sz="1200">
                <a:solidFill>
                  <a:srgbClr val="000000"/>
                </a:solidFill>
                <a:latin typeface="Arial" charset="0"/>
              </a:defRPr>
            </a:lvl8pPr>
            <a:lvl9pPr marL="4020038" indent="-236472" algn="ctr" defTabSz="896628" eaLnBrk="0" fontAlgn="base" hangingPunct="0">
              <a:spcBef>
                <a:spcPct val="0"/>
              </a:spcBef>
              <a:spcAft>
                <a:spcPct val="0"/>
              </a:spcAft>
              <a:defRPr sz="1200">
                <a:solidFill>
                  <a:srgbClr val="000000"/>
                </a:solidFill>
                <a:latin typeface="Arial" charset="0"/>
              </a:defRPr>
            </a:lvl9pPr>
          </a:lstStyle>
          <a:p>
            <a:pPr eaLnBrk="1" hangingPunct="1"/>
            <a:fld id="{9E85CC29-4B4B-4E79-85E5-94621D550E42}" type="datetime8">
              <a:rPr lang="en-US" sz="700">
                <a:latin typeface="Times New Roman" pitchFamily="18" charset="0"/>
              </a:rPr>
              <a:pPr eaLnBrk="1" hangingPunct="1"/>
              <a:t>11/25/2019 5:45 PM</a:t>
            </a:fld>
            <a:endParaRPr lang="en-US" sz="700" dirty="0">
              <a:latin typeface="Times New Roman" pitchFamily="18" charset="0"/>
            </a:endParaRPr>
          </a:p>
        </p:txBody>
      </p:sp>
      <p:sp>
        <p:nvSpPr>
          <p:cNvPr id="46083" name="Rectangle 2"/>
          <p:cNvSpPr>
            <a:spLocks noGrp="1" noRot="1" noChangeAspect="1" noChangeArrowheads="1" noTextEdit="1"/>
          </p:cNvSpPr>
          <p:nvPr>
            <p:ph type="sldImg"/>
            <p:custDataLst>
              <p:tags r:id="rId1"/>
            </p:custDataLst>
          </p:nvPr>
        </p:nvSpPr>
        <p:spPr>
          <a:xfrm>
            <a:off x="-382588" y="492125"/>
            <a:ext cx="7859713" cy="4422775"/>
          </a:xfrm>
          <a:ln/>
        </p:spPr>
      </p:sp>
      <p:sp>
        <p:nvSpPr>
          <p:cNvPr id="46084" name="Rectangle 3"/>
          <p:cNvSpPr>
            <a:spLocks noGrp="1" noChangeArrowheads="1"/>
          </p:cNvSpPr>
          <p:nvPr>
            <p:ph type="body" idx="1"/>
            <p:custDataLst>
              <p:tags r:id="rId2"/>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944008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
          <p:cNvSpPr>
            <a:spLocks noGrp="1" noChangeArrowheads="1"/>
          </p:cNvSpPr>
          <p:nvPr>
            <p:ph type="dt" sz="quarter" idx="1"/>
          </p:nvPr>
        </p:nvSpPr>
        <p:spPr>
          <a:noFill/>
        </p:spPr>
        <p:txBody>
          <a:bodyPr/>
          <a:lstStyle>
            <a:lvl1pPr defTabSz="917628" eaLnBrk="0" hangingPunct="0">
              <a:defRPr sz="1200">
                <a:solidFill>
                  <a:srgbClr val="000000"/>
                </a:solidFill>
                <a:latin typeface="Arial" charset="0"/>
              </a:defRPr>
            </a:lvl1pPr>
            <a:lvl2pPr marL="772392" indent="-297075" defTabSz="917628" eaLnBrk="0" hangingPunct="0">
              <a:defRPr sz="1200">
                <a:solidFill>
                  <a:srgbClr val="000000"/>
                </a:solidFill>
                <a:latin typeface="Arial" charset="0"/>
              </a:defRPr>
            </a:lvl2pPr>
            <a:lvl3pPr marL="1188296" indent="-237660" defTabSz="917628" eaLnBrk="0" hangingPunct="0">
              <a:defRPr sz="1200">
                <a:solidFill>
                  <a:srgbClr val="000000"/>
                </a:solidFill>
                <a:latin typeface="Arial" charset="0"/>
              </a:defRPr>
            </a:lvl3pPr>
            <a:lvl4pPr marL="1663616" indent="-237660" defTabSz="917628" eaLnBrk="0" hangingPunct="0">
              <a:defRPr sz="1200">
                <a:solidFill>
                  <a:srgbClr val="000000"/>
                </a:solidFill>
                <a:latin typeface="Arial" charset="0"/>
              </a:defRPr>
            </a:lvl4pPr>
            <a:lvl5pPr marL="2138933" indent="-237660" defTabSz="917628" eaLnBrk="0" hangingPunct="0">
              <a:defRPr sz="1200">
                <a:solidFill>
                  <a:srgbClr val="000000"/>
                </a:solidFill>
                <a:latin typeface="Arial" charset="0"/>
              </a:defRPr>
            </a:lvl5pPr>
            <a:lvl6pPr marL="2614252" indent="-237660" algn="ctr" defTabSz="917628" eaLnBrk="0" fontAlgn="base" hangingPunct="0">
              <a:spcBef>
                <a:spcPct val="0"/>
              </a:spcBef>
              <a:spcAft>
                <a:spcPct val="0"/>
              </a:spcAft>
              <a:defRPr sz="1200">
                <a:solidFill>
                  <a:srgbClr val="000000"/>
                </a:solidFill>
                <a:latin typeface="Arial" charset="0"/>
              </a:defRPr>
            </a:lvl6pPr>
            <a:lvl7pPr marL="3089569" indent="-237660" algn="ctr" defTabSz="917628" eaLnBrk="0" fontAlgn="base" hangingPunct="0">
              <a:spcBef>
                <a:spcPct val="0"/>
              </a:spcBef>
              <a:spcAft>
                <a:spcPct val="0"/>
              </a:spcAft>
              <a:defRPr sz="1200">
                <a:solidFill>
                  <a:srgbClr val="000000"/>
                </a:solidFill>
                <a:latin typeface="Arial" charset="0"/>
              </a:defRPr>
            </a:lvl7pPr>
            <a:lvl8pPr marL="3564889" indent="-237660" algn="ctr" defTabSz="917628" eaLnBrk="0" fontAlgn="base" hangingPunct="0">
              <a:spcBef>
                <a:spcPct val="0"/>
              </a:spcBef>
              <a:spcAft>
                <a:spcPct val="0"/>
              </a:spcAft>
              <a:defRPr sz="1200">
                <a:solidFill>
                  <a:srgbClr val="000000"/>
                </a:solidFill>
                <a:latin typeface="Arial" charset="0"/>
              </a:defRPr>
            </a:lvl8pPr>
            <a:lvl9pPr marL="4040208" indent="-237660" algn="ctr" defTabSz="917628" eaLnBrk="0" fontAlgn="base" hangingPunct="0">
              <a:spcBef>
                <a:spcPct val="0"/>
              </a:spcBef>
              <a:spcAft>
                <a:spcPct val="0"/>
              </a:spcAft>
              <a:defRPr sz="1200">
                <a:solidFill>
                  <a:srgbClr val="000000"/>
                </a:solidFill>
                <a:latin typeface="Arial" charset="0"/>
              </a:defRPr>
            </a:lvl9pPr>
          </a:lstStyle>
          <a:p>
            <a:pPr eaLnBrk="1" hangingPunct="1">
              <a:defRPr/>
            </a:pPr>
            <a:fld id="{B6691AC8-E66F-4E0F-9DF6-5E638611DD72}" type="datetime8">
              <a:rPr lang="en-US" sz="700">
                <a:solidFill>
                  <a:prstClr val="black"/>
                </a:solidFill>
                <a:latin typeface="Times New Roman" pitchFamily="18" charset="0"/>
              </a:rPr>
              <a:pPr eaLnBrk="1" hangingPunct="1">
                <a:defRPr/>
              </a:pPr>
              <a:t>11/25/2019 5:45 PM</a:t>
            </a:fld>
            <a:endParaRPr lang="en-US" sz="700" dirty="0">
              <a:solidFill>
                <a:prstClr val="black"/>
              </a:solidFill>
              <a:latin typeface="Times New Roman" pitchFamily="18" charset="0"/>
            </a:endParaRPr>
          </a:p>
        </p:txBody>
      </p:sp>
      <p:sp>
        <p:nvSpPr>
          <p:cNvPr id="101379" name="Rectangle 2"/>
          <p:cNvSpPr>
            <a:spLocks noGrp="1" noRot="1" noChangeAspect="1" noChangeArrowheads="1" noTextEdit="1"/>
          </p:cNvSpPr>
          <p:nvPr>
            <p:ph type="sldImg"/>
          </p:nvPr>
        </p:nvSpPr>
        <p:spPr>
          <a:xfrm>
            <a:off x="-446088" y="509588"/>
            <a:ext cx="8215313" cy="4621212"/>
          </a:xfrm>
          <a:ln/>
        </p:spPr>
      </p:sp>
      <p:sp>
        <p:nvSpPr>
          <p:cNvPr id="101380" name="Rectangle 3"/>
          <p:cNvSpPr>
            <a:spLocks noGrp="1" noChangeArrowheads="1"/>
          </p:cNvSpPr>
          <p:nvPr>
            <p:ph type="body" idx="1"/>
          </p:nvPr>
        </p:nvSpPr>
        <p:spPr>
          <a:noFill/>
        </p:spPr>
        <p:txBody>
          <a:bodyPr/>
          <a:lstStyle/>
          <a:p>
            <a:pPr eaLnBrk="1" hangingPunct="1"/>
            <a:endParaRPr lang="en-US" dirty="0" smtClean="0"/>
          </a:p>
        </p:txBody>
      </p:sp>
    </p:spTree>
    <p:extLst>
      <p:ext uri="{BB962C8B-B14F-4D97-AF65-F5344CB8AC3E}">
        <p14:creationId xmlns:p14="http://schemas.microsoft.com/office/powerpoint/2010/main" val="4184968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
          <p:cNvSpPr>
            <a:spLocks noGrp="1" noChangeArrowheads="1"/>
          </p:cNvSpPr>
          <p:nvPr>
            <p:ph type="dt" sz="quarter" idx="1"/>
          </p:nvPr>
        </p:nvSpPr>
        <p:spPr>
          <a:noFill/>
        </p:spPr>
        <p:txBody>
          <a:bodyPr/>
          <a:lstStyle>
            <a:lvl1pPr defTabSz="917628" eaLnBrk="0" hangingPunct="0">
              <a:defRPr sz="1200">
                <a:solidFill>
                  <a:srgbClr val="000000"/>
                </a:solidFill>
                <a:latin typeface="Arial" charset="0"/>
              </a:defRPr>
            </a:lvl1pPr>
            <a:lvl2pPr marL="772392" indent="-297075" defTabSz="917628" eaLnBrk="0" hangingPunct="0">
              <a:defRPr sz="1200">
                <a:solidFill>
                  <a:srgbClr val="000000"/>
                </a:solidFill>
                <a:latin typeface="Arial" charset="0"/>
              </a:defRPr>
            </a:lvl2pPr>
            <a:lvl3pPr marL="1188296" indent="-237660" defTabSz="917628" eaLnBrk="0" hangingPunct="0">
              <a:defRPr sz="1200">
                <a:solidFill>
                  <a:srgbClr val="000000"/>
                </a:solidFill>
                <a:latin typeface="Arial" charset="0"/>
              </a:defRPr>
            </a:lvl3pPr>
            <a:lvl4pPr marL="1663616" indent="-237660" defTabSz="917628" eaLnBrk="0" hangingPunct="0">
              <a:defRPr sz="1200">
                <a:solidFill>
                  <a:srgbClr val="000000"/>
                </a:solidFill>
                <a:latin typeface="Arial" charset="0"/>
              </a:defRPr>
            </a:lvl4pPr>
            <a:lvl5pPr marL="2138933" indent="-237660" defTabSz="917628" eaLnBrk="0" hangingPunct="0">
              <a:defRPr sz="1200">
                <a:solidFill>
                  <a:srgbClr val="000000"/>
                </a:solidFill>
                <a:latin typeface="Arial" charset="0"/>
              </a:defRPr>
            </a:lvl5pPr>
            <a:lvl6pPr marL="2614252" indent="-237660" algn="ctr" defTabSz="917628" eaLnBrk="0" fontAlgn="base" hangingPunct="0">
              <a:spcBef>
                <a:spcPct val="0"/>
              </a:spcBef>
              <a:spcAft>
                <a:spcPct val="0"/>
              </a:spcAft>
              <a:defRPr sz="1200">
                <a:solidFill>
                  <a:srgbClr val="000000"/>
                </a:solidFill>
                <a:latin typeface="Arial" charset="0"/>
              </a:defRPr>
            </a:lvl6pPr>
            <a:lvl7pPr marL="3089569" indent="-237660" algn="ctr" defTabSz="917628" eaLnBrk="0" fontAlgn="base" hangingPunct="0">
              <a:spcBef>
                <a:spcPct val="0"/>
              </a:spcBef>
              <a:spcAft>
                <a:spcPct val="0"/>
              </a:spcAft>
              <a:defRPr sz="1200">
                <a:solidFill>
                  <a:srgbClr val="000000"/>
                </a:solidFill>
                <a:latin typeface="Arial" charset="0"/>
              </a:defRPr>
            </a:lvl7pPr>
            <a:lvl8pPr marL="3564889" indent="-237660" algn="ctr" defTabSz="917628" eaLnBrk="0" fontAlgn="base" hangingPunct="0">
              <a:spcBef>
                <a:spcPct val="0"/>
              </a:spcBef>
              <a:spcAft>
                <a:spcPct val="0"/>
              </a:spcAft>
              <a:defRPr sz="1200">
                <a:solidFill>
                  <a:srgbClr val="000000"/>
                </a:solidFill>
                <a:latin typeface="Arial" charset="0"/>
              </a:defRPr>
            </a:lvl8pPr>
            <a:lvl9pPr marL="4040208" indent="-237660" algn="ctr" defTabSz="917628" eaLnBrk="0" fontAlgn="base" hangingPunct="0">
              <a:spcBef>
                <a:spcPct val="0"/>
              </a:spcBef>
              <a:spcAft>
                <a:spcPct val="0"/>
              </a:spcAft>
              <a:defRPr sz="1200">
                <a:solidFill>
                  <a:srgbClr val="000000"/>
                </a:solidFill>
                <a:latin typeface="Arial" charset="0"/>
              </a:defRPr>
            </a:lvl9pPr>
          </a:lstStyle>
          <a:p>
            <a:pPr eaLnBrk="1" hangingPunct="1">
              <a:defRPr/>
            </a:pPr>
            <a:fld id="{B6691AC8-E66F-4E0F-9DF6-5E638611DD72}" type="datetime8">
              <a:rPr lang="en-US" sz="700">
                <a:solidFill>
                  <a:prstClr val="black"/>
                </a:solidFill>
                <a:latin typeface="Times New Roman" pitchFamily="18" charset="0"/>
              </a:rPr>
              <a:pPr eaLnBrk="1" hangingPunct="1">
                <a:defRPr/>
              </a:pPr>
              <a:t>11/25/2019 5:45 PM</a:t>
            </a:fld>
            <a:endParaRPr lang="en-US" sz="700" dirty="0">
              <a:solidFill>
                <a:prstClr val="black"/>
              </a:solidFill>
              <a:latin typeface="Times New Roman" pitchFamily="18" charset="0"/>
            </a:endParaRPr>
          </a:p>
        </p:txBody>
      </p:sp>
      <p:sp>
        <p:nvSpPr>
          <p:cNvPr id="101379" name="Rectangle 2"/>
          <p:cNvSpPr>
            <a:spLocks noGrp="1" noRot="1" noChangeAspect="1" noChangeArrowheads="1" noTextEdit="1"/>
          </p:cNvSpPr>
          <p:nvPr>
            <p:ph type="sldImg"/>
          </p:nvPr>
        </p:nvSpPr>
        <p:spPr>
          <a:xfrm>
            <a:off x="-446088" y="509588"/>
            <a:ext cx="8215313" cy="4621212"/>
          </a:xfrm>
          <a:ln/>
        </p:spPr>
      </p:sp>
      <p:sp>
        <p:nvSpPr>
          <p:cNvPr id="101380" name="Rectangle 3"/>
          <p:cNvSpPr>
            <a:spLocks noGrp="1" noChangeArrowheads="1"/>
          </p:cNvSpPr>
          <p:nvPr>
            <p:ph type="body" idx="1"/>
          </p:nvPr>
        </p:nvSpPr>
        <p:spPr>
          <a:noFill/>
        </p:spPr>
        <p:txBody>
          <a:bodyPr/>
          <a:lstStyle/>
          <a:p>
            <a:pPr eaLnBrk="1" hangingPunct="1"/>
            <a:endParaRPr lang="en-US" dirty="0" smtClean="0"/>
          </a:p>
        </p:txBody>
      </p:sp>
    </p:spTree>
    <p:extLst>
      <p:ext uri="{BB962C8B-B14F-4D97-AF65-F5344CB8AC3E}">
        <p14:creationId xmlns:p14="http://schemas.microsoft.com/office/powerpoint/2010/main" val="59023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
          <p:cNvSpPr>
            <a:spLocks noGrp="1" noChangeArrowheads="1"/>
          </p:cNvSpPr>
          <p:nvPr>
            <p:ph type="dt" sz="quarter" idx="1"/>
          </p:nvPr>
        </p:nvSpPr>
        <p:spPr>
          <a:noFill/>
        </p:spPr>
        <p:txBody>
          <a:bodyPr/>
          <a:lstStyle>
            <a:lvl1pPr defTabSz="917628" eaLnBrk="0" hangingPunct="0">
              <a:defRPr sz="1200">
                <a:solidFill>
                  <a:srgbClr val="000000"/>
                </a:solidFill>
                <a:latin typeface="Arial" charset="0"/>
              </a:defRPr>
            </a:lvl1pPr>
            <a:lvl2pPr marL="772392" indent="-297075" defTabSz="917628" eaLnBrk="0" hangingPunct="0">
              <a:defRPr sz="1200">
                <a:solidFill>
                  <a:srgbClr val="000000"/>
                </a:solidFill>
                <a:latin typeface="Arial" charset="0"/>
              </a:defRPr>
            </a:lvl2pPr>
            <a:lvl3pPr marL="1188296" indent="-237660" defTabSz="917628" eaLnBrk="0" hangingPunct="0">
              <a:defRPr sz="1200">
                <a:solidFill>
                  <a:srgbClr val="000000"/>
                </a:solidFill>
                <a:latin typeface="Arial" charset="0"/>
              </a:defRPr>
            </a:lvl3pPr>
            <a:lvl4pPr marL="1663616" indent="-237660" defTabSz="917628" eaLnBrk="0" hangingPunct="0">
              <a:defRPr sz="1200">
                <a:solidFill>
                  <a:srgbClr val="000000"/>
                </a:solidFill>
                <a:latin typeface="Arial" charset="0"/>
              </a:defRPr>
            </a:lvl4pPr>
            <a:lvl5pPr marL="2138933" indent="-237660" defTabSz="917628" eaLnBrk="0" hangingPunct="0">
              <a:defRPr sz="1200">
                <a:solidFill>
                  <a:srgbClr val="000000"/>
                </a:solidFill>
                <a:latin typeface="Arial" charset="0"/>
              </a:defRPr>
            </a:lvl5pPr>
            <a:lvl6pPr marL="2614252" indent="-237660" algn="ctr" defTabSz="917628" eaLnBrk="0" fontAlgn="base" hangingPunct="0">
              <a:spcBef>
                <a:spcPct val="0"/>
              </a:spcBef>
              <a:spcAft>
                <a:spcPct val="0"/>
              </a:spcAft>
              <a:defRPr sz="1200">
                <a:solidFill>
                  <a:srgbClr val="000000"/>
                </a:solidFill>
                <a:latin typeface="Arial" charset="0"/>
              </a:defRPr>
            </a:lvl6pPr>
            <a:lvl7pPr marL="3089569" indent="-237660" algn="ctr" defTabSz="917628" eaLnBrk="0" fontAlgn="base" hangingPunct="0">
              <a:spcBef>
                <a:spcPct val="0"/>
              </a:spcBef>
              <a:spcAft>
                <a:spcPct val="0"/>
              </a:spcAft>
              <a:defRPr sz="1200">
                <a:solidFill>
                  <a:srgbClr val="000000"/>
                </a:solidFill>
                <a:latin typeface="Arial" charset="0"/>
              </a:defRPr>
            </a:lvl7pPr>
            <a:lvl8pPr marL="3564889" indent="-237660" algn="ctr" defTabSz="917628" eaLnBrk="0" fontAlgn="base" hangingPunct="0">
              <a:spcBef>
                <a:spcPct val="0"/>
              </a:spcBef>
              <a:spcAft>
                <a:spcPct val="0"/>
              </a:spcAft>
              <a:defRPr sz="1200">
                <a:solidFill>
                  <a:srgbClr val="000000"/>
                </a:solidFill>
                <a:latin typeface="Arial" charset="0"/>
              </a:defRPr>
            </a:lvl8pPr>
            <a:lvl9pPr marL="4040208" indent="-237660" algn="ctr" defTabSz="917628" eaLnBrk="0" fontAlgn="base" hangingPunct="0">
              <a:spcBef>
                <a:spcPct val="0"/>
              </a:spcBef>
              <a:spcAft>
                <a:spcPct val="0"/>
              </a:spcAft>
              <a:defRPr sz="1200">
                <a:solidFill>
                  <a:srgbClr val="000000"/>
                </a:solidFill>
                <a:latin typeface="Arial" charset="0"/>
              </a:defRPr>
            </a:lvl9pPr>
          </a:lstStyle>
          <a:p>
            <a:pPr eaLnBrk="1" hangingPunct="1">
              <a:defRPr/>
            </a:pPr>
            <a:fld id="{B6691AC8-E66F-4E0F-9DF6-5E638611DD72}" type="datetime8">
              <a:rPr lang="en-US" sz="700">
                <a:solidFill>
                  <a:prstClr val="black"/>
                </a:solidFill>
                <a:latin typeface="Times New Roman" pitchFamily="18" charset="0"/>
              </a:rPr>
              <a:pPr eaLnBrk="1" hangingPunct="1">
                <a:defRPr/>
              </a:pPr>
              <a:t>11/25/2019 5:45 PM</a:t>
            </a:fld>
            <a:endParaRPr lang="en-US" sz="700" dirty="0">
              <a:solidFill>
                <a:prstClr val="black"/>
              </a:solidFill>
              <a:latin typeface="Times New Roman" pitchFamily="18" charset="0"/>
            </a:endParaRPr>
          </a:p>
        </p:txBody>
      </p:sp>
      <p:sp>
        <p:nvSpPr>
          <p:cNvPr id="101379" name="Rectangle 2"/>
          <p:cNvSpPr>
            <a:spLocks noGrp="1" noRot="1" noChangeAspect="1" noChangeArrowheads="1" noTextEdit="1"/>
          </p:cNvSpPr>
          <p:nvPr>
            <p:ph type="sldImg"/>
          </p:nvPr>
        </p:nvSpPr>
        <p:spPr>
          <a:xfrm>
            <a:off x="-446088" y="509588"/>
            <a:ext cx="8215313" cy="4621212"/>
          </a:xfrm>
          <a:ln/>
        </p:spPr>
      </p:sp>
      <p:sp>
        <p:nvSpPr>
          <p:cNvPr id="101380" name="Rectangle 3"/>
          <p:cNvSpPr>
            <a:spLocks noGrp="1" noChangeArrowheads="1"/>
          </p:cNvSpPr>
          <p:nvPr>
            <p:ph type="body" idx="1"/>
          </p:nvPr>
        </p:nvSpPr>
        <p:spPr>
          <a:noFill/>
        </p:spPr>
        <p:txBody>
          <a:bodyPr/>
          <a:lstStyle/>
          <a:p>
            <a:pPr eaLnBrk="1" hangingPunct="1"/>
            <a:endParaRPr lang="en-US" dirty="0" smtClean="0"/>
          </a:p>
        </p:txBody>
      </p:sp>
    </p:spTree>
    <p:extLst>
      <p:ext uri="{BB962C8B-B14F-4D97-AF65-F5344CB8AC3E}">
        <p14:creationId xmlns:p14="http://schemas.microsoft.com/office/powerpoint/2010/main" val="3841845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fld id="{BA3217F3-E5B5-414D-AB16-1F55E2129F9E}" type="datetime8">
              <a:rPr lang="en-US" smtClean="0"/>
              <a:t>11/25/2019 5:45 PM</a:t>
            </a:fld>
            <a:endParaRPr lang="en-US"/>
          </a:p>
        </p:txBody>
      </p:sp>
    </p:spTree>
    <p:extLst>
      <p:ext uri="{BB962C8B-B14F-4D97-AF65-F5344CB8AC3E}">
        <p14:creationId xmlns:p14="http://schemas.microsoft.com/office/powerpoint/2010/main" val="1199962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fld id="{BA3217F3-E5B5-414D-AB16-1F55E2129F9E}" type="datetime8">
              <a:rPr lang="en-US" smtClean="0"/>
              <a:t>11/25/2019 5:45 PM</a:t>
            </a:fld>
            <a:endParaRPr lang="en-US"/>
          </a:p>
        </p:txBody>
      </p:sp>
    </p:spTree>
    <p:extLst>
      <p:ext uri="{BB962C8B-B14F-4D97-AF65-F5344CB8AC3E}">
        <p14:creationId xmlns:p14="http://schemas.microsoft.com/office/powerpoint/2010/main" val="2365777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fld id="{BA3217F3-E5B5-414D-AB16-1F55E2129F9E}" type="datetime8">
              <a:rPr lang="en-US" smtClean="0"/>
              <a:t>11/25/2019 5:45 PM</a:t>
            </a:fld>
            <a:endParaRPr lang="en-US"/>
          </a:p>
        </p:txBody>
      </p:sp>
    </p:spTree>
    <p:extLst>
      <p:ext uri="{BB962C8B-B14F-4D97-AF65-F5344CB8AC3E}">
        <p14:creationId xmlns:p14="http://schemas.microsoft.com/office/powerpoint/2010/main" val="10958902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fld id="{BA3217F3-E5B5-414D-AB16-1F55E2129F9E}" type="datetime8">
              <a:rPr lang="en-US" smtClean="0"/>
              <a:t>11/25/2019 5:45 PM</a:t>
            </a:fld>
            <a:endParaRPr lang="en-US"/>
          </a:p>
        </p:txBody>
      </p:sp>
    </p:spTree>
    <p:extLst>
      <p:ext uri="{BB962C8B-B14F-4D97-AF65-F5344CB8AC3E}">
        <p14:creationId xmlns:p14="http://schemas.microsoft.com/office/powerpoint/2010/main" val="111070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fld id="{BA3217F3-E5B5-414D-AB16-1F55E2129F9E}" type="datetime8">
              <a:rPr lang="en-US" smtClean="0"/>
              <a:t>11/25/2019 5:45 PM</a:t>
            </a:fld>
            <a:endParaRPr lang="en-US"/>
          </a:p>
        </p:txBody>
      </p:sp>
    </p:spTree>
    <p:extLst>
      <p:ext uri="{BB962C8B-B14F-4D97-AF65-F5344CB8AC3E}">
        <p14:creationId xmlns:p14="http://schemas.microsoft.com/office/powerpoint/2010/main" val="130421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628" eaLnBrk="0" hangingPunct="0">
              <a:defRPr sz="1200">
                <a:solidFill>
                  <a:srgbClr val="000000"/>
                </a:solidFill>
                <a:latin typeface="Arial" charset="0"/>
              </a:defRPr>
            </a:lvl1pPr>
            <a:lvl2pPr marL="768539" indent="-295589" defTabSz="896628" eaLnBrk="0" hangingPunct="0">
              <a:defRPr sz="1200">
                <a:solidFill>
                  <a:srgbClr val="000000"/>
                </a:solidFill>
                <a:latin typeface="Arial" charset="0"/>
              </a:defRPr>
            </a:lvl2pPr>
            <a:lvl3pPr marL="1182365" indent="-236472" defTabSz="896628" eaLnBrk="0" hangingPunct="0">
              <a:defRPr sz="1200">
                <a:solidFill>
                  <a:srgbClr val="000000"/>
                </a:solidFill>
                <a:latin typeface="Arial" charset="0"/>
              </a:defRPr>
            </a:lvl3pPr>
            <a:lvl4pPr marL="1655308" indent="-236472" defTabSz="896628" eaLnBrk="0" hangingPunct="0">
              <a:defRPr sz="1200">
                <a:solidFill>
                  <a:srgbClr val="000000"/>
                </a:solidFill>
                <a:latin typeface="Arial" charset="0"/>
              </a:defRPr>
            </a:lvl4pPr>
            <a:lvl5pPr marL="2128255" indent="-236472" defTabSz="896628" eaLnBrk="0" hangingPunct="0">
              <a:defRPr sz="1200">
                <a:solidFill>
                  <a:srgbClr val="000000"/>
                </a:solidFill>
                <a:latin typeface="Arial" charset="0"/>
              </a:defRPr>
            </a:lvl5pPr>
            <a:lvl6pPr marL="2601200" indent="-236472" algn="ctr" defTabSz="896628" eaLnBrk="0" fontAlgn="base" hangingPunct="0">
              <a:spcBef>
                <a:spcPct val="0"/>
              </a:spcBef>
              <a:spcAft>
                <a:spcPct val="0"/>
              </a:spcAft>
              <a:defRPr sz="1200">
                <a:solidFill>
                  <a:srgbClr val="000000"/>
                </a:solidFill>
                <a:latin typeface="Arial" charset="0"/>
              </a:defRPr>
            </a:lvl6pPr>
            <a:lvl7pPr marL="3074147" indent="-236472" algn="ctr" defTabSz="896628" eaLnBrk="0" fontAlgn="base" hangingPunct="0">
              <a:spcBef>
                <a:spcPct val="0"/>
              </a:spcBef>
              <a:spcAft>
                <a:spcPct val="0"/>
              </a:spcAft>
              <a:defRPr sz="1200">
                <a:solidFill>
                  <a:srgbClr val="000000"/>
                </a:solidFill>
                <a:latin typeface="Arial" charset="0"/>
              </a:defRPr>
            </a:lvl7pPr>
            <a:lvl8pPr marL="3547092" indent="-236472" algn="ctr" defTabSz="896628" eaLnBrk="0" fontAlgn="base" hangingPunct="0">
              <a:spcBef>
                <a:spcPct val="0"/>
              </a:spcBef>
              <a:spcAft>
                <a:spcPct val="0"/>
              </a:spcAft>
              <a:defRPr sz="1200">
                <a:solidFill>
                  <a:srgbClr val="000000"/>
                </a:solidFill>
                <a:latin typeface="Arial" charset="0"/>
              </a:defRPr>
            </a:lvl8pPr>
            <a:lvl9pPr marL="4020038" indent="-236472" algn="ctr" defTabSz="896628" eaLnBrk="0" fontAlgn="base" hangingPunct="0">
              <a:spcBef>
                <a:spcPct val="0"/>
              </a:spcBef>
              <a:spcAft>
                <a:spcPct val="0"/>
              </a:spcAft>
              <a:defRPr sz="1200">
                <a:solidFill>
                  <a:srgbClr val="000000"/>
                </a:solidFill>
                <a:latin typeface="Arial" charset="0"/>
              </a:defRPr>
            </a:lvl9pPr>
          </a:lstStyle>
          <a:p>
            <a:pPr eaLnBrk="1" hangingPunct="1"/>
            <a:fld id="{9E85CC29-4B4B-4E79-85E5-94621D550E42}" type="datetime8">
              <a:rPr lang="en-US" sz="700">
                <a:latin typeface="Times New Roman" pitchFamily="18" charset="0"/>
              </a:rPr>
              <a:pPr eaLnBrk="1" hangingPunct="1"/>
              <a:t>11/25/2019 5:45 PM</a:t>
            </a:fld>
            <a:endParaRPr lang="en-US" sz="700" dirty="0">
              <a:latin typeface="Times New Roman" pitchFamily="18" charset="0"/>
            </a:endParaRPr>
          </a:p>
        </p:txBody>
      </p:sp>
      <p:sp>
        <p:nvSpPr>
          <p:cNvPr id="46083" name="Rectangle 2"/>
          <p:cNvSpPr>
            <a:spLocks noGrp="1" noRot="1" noChangeAspect="1" noChangeArrowheads="1" noTextEdit="1"/>
          </p:cNvSpPr>
          <p:nvPr>
            <p:ph type="sldImg"/>
            <p:custDataLst>
              <p:tags r:id="rId1"/>
            </p:custDataLst>
          </p:nvPr>
        </p:nvSpPr>
        <p:spPr>
          <a:xfrm>
            <a:off x="-382588" y="492125"/>
            <a:ext cx="7859713" cy="4422775"/>
          </a:xfrm>
          <a:ln/>
        </p:spPr>
      </p:sp>
      <p:sp>
        <p:nvSpPr>
          <p:cNvPr id="46084" name="Rectangle 3"/>
          <p:cNvSpPr>
            <a:spLocks noGrp="1" noChangeArrowheads="1"/>
          </p:cNvSpPr>
          <p:nvPr>
            <p:ph type="body" idx="1"/>
            <p:custDataLst>
              <p:tags r:id="rId2"/>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62564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9BDBC9-2CC9-48C5-94CF-D7A517B9923A}" type="slidenum">
              <a:rPr kumimoji="0" lang="en-US" altLang="en-US" sz="1538" b="0" i="0" u="none" strike="noStrike" kern="1200" cap="none" spc="0" normalizeH="0" baseline="0" noProof="0" smtClean="0">
                <a:ln>
                  <a:noFill/>
                </a:ln>
                <a:solidFill>
                  <a:srgbClr val="000000"/>
                </a:solidFill>
                <a:effectLst/>
                <a:uLnTx/>
                <a:uFillTx/>
                <a:latin typeface="Arial Narrow" panose="020B0606020202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538"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Tree>
    <p:extLst>
      <p:ext uri="{BB962C8B-B14F-4D97-AF65-F5344CB8AC3E}">
        <p14:creationId xmlns:p14="http://schemas.microsoft.com/office/powerpoint/2010/main" val="2609700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fld id="{BA3217F3-E5B5-414D-AB16-1F55E2129F9E}" type="datetime8">
              <a:rPr lang="en-US" smtClean="0"/>
              <a:t>11/25/2019 5:45 PM</a:t>
            </a:fld>
            <a:endParaRPr lang="en-US"/>
          </a:p>
        </p:txBody>
      </p:sp>
    </p:spTree>
    <p:extLst>
      <p:ext uri="{BB962C8B-B14F-4D97-AF65-F5344CB8AC3E}">
        <p14:creationId xmlns:p14="http://schemas.microsoft.com/office/powerpoint/2010/main" val="3206444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67982" eaLnBrk="0" hangingPunct="0">
              <a:defRPr sz="1200">
                <a:solidFill>
                  <a:srgbClr val="000000"/>
                </a:solidFill>
                <a:latin typeface="Arial" charset="0"/>
              </a:defRPr>
            </a:lvl1pPr>
            <a:lvl2pPr marL="730605" indent="-281001" defTabSz="867982" eaLnBrk="0" hangingPunct="0">
              <a:defRPr sz="1200">
                <a:solidFill>
                  <a:srgbClr val="000000"/>
                </a:solidFill>
                <a:latin typeface="Arial" charset="0"/>
              </a:defRPr>
            </a:lvl2pPr>
            <a:lvl3pPr marL="1124008" indent="-224800" defTabSz="867982" eaLnBrk="0" hangingPunct="0">
              <a:defRPr sz="1200">
                <a:solidFill>
                  <a:srgbClr val="000000"/>
                </a:solidFill>
                <a:latin typeface="Arial" charset="0"/>
              </a:defRPr>
            </a:lvl3pPr>
            <a:lvl4pPr marL="1573611" indent="-224800" defTabSz="867982" eaLnBrk="0" hangingPunct="0">
              <a:defRPr sz="1200">
                <a:solidFill>
                  <a:srgbClr val="000000"/>
                </a:solidFill>
                <a:latin typeface="Arial" charset="0"/>
              </a:defRPr>
            </a:lvl4pPr>
            <a:lvl5pPr marL="2023211" indent="-224800" defTabSz="867982" eaLnBrk="0" hangingPunct="0">
              <a:defRPr sz="1200">
                <a:solidFill>
                  <a:srgbClr val="000000"/>
                </a:solidFill>
                <a:latin typeface="Arial" charset="0"/>
              </a:defRPr>
            </a:lvl5pPr>
            <a:lvl6pPr marL="2472816" indent="-224800" algn="ctr" defTabSz="867982" eaLnBrk="0" fontAlgn="base" hangingPunct="0">
              <a:spcBef>
                <a:spcPct val="0"/>
              </a:spcBef>
              <a:spcAft>
                <a:spcPct val="0"/>
              </a:spcAft>
              <a:defRPr sz="1200">
                <a:solidFill>
                  <a:srgbClr val="000000"/>
                </a:solidFill>
                <a:latin typeface="Arial" charset="0"/>
              </a:defRPr>
            </a:lvl6pPr>
            <a:lvl7pPr marL="2922419" indent="-224800" algn="ctr" defTabSz="867982" eaLnBrk="0" fontAlgn="base" hangingPunct="0">
              <a:spcBef>
                <a:spcPct val="0"/>
              </a:spcBef>
              <a:spcAft>
                <a:spcPct val="0"/>
              </a:spcAft>
              <a:defRPr sz="1200">
                <a:solidFill>
                  <a:srgbClr val="000000"/>
                </a:solidFill>
                <a:latin typeface="Arial" charset="0"/>
              </a:defRPr>
            </a:lvl7pPr>
            <a:lvl8pPr marL="3372022" indent="-224800" algn="ctr" defTabSz="867982" eaLnBrk="0" fontAlgn="base" hangingPunct="0">
              <a:spcBef>
                <a:spcPct val="0"/>
              </a:spcBef>
              <a:spcAft>
                <a:spcPct val="0"/>
              </a:spcAft>
              <a:defRPr sz="1200">
                <a:solidFill>
                  <a:srgbClr val="000000"/>
                </a:solidFill>
                <a:latin typeface="Arial" charset="0"/>
              </a:defRPr>
            </a:lvl8pPr>
            <a:lvl9pPr marL="3821624" indent="-224800" algn="ctr" defTabSz="867982" eaLnBrk="0" fontAlgn="base" hangingPunct="0">
              <a:spcBef>
                <a:spcPct val="0"/>
              </a:spcBef>
              <a:spcAft>
                <a:spcPct val="0"/>
              </a:spcAft>
              <a:defRPr sz="1200">
                <a:solidFill>
                  <a:srgbClr val="000000"/>
                </a:solidFill>
                <a:latin typeface="Arial" charset="0"/>
              </a:defRPr>
            </a:lvl9pPr>
          </a:lstStyle>
          <a:p>
            <a:pPr eaLnBrk="1" hangingPunct="1"/>
            <a:fld id="{DFD9E3E6-344E-443F-9E09-BAC913171118}" type="datetime8">
              <a:rPr lang="en-US" sz="700">
                <a:solidFill>
                  <a:prstClr val="black"/>
                </a:solidFill>
                <a:latin typeface="Times New Roman" pitchFamily="18" charset="0"/>
              </a:rPr>
              <a:pPr eaLnBrk="1" hangingPunct="1"/>
              <a:t>11/25/2019 5:45 PM</a:t>
            </a:fld>
            <a:endParaRPr lang="en-US" sz="700" dirty="0">
              <a:solidFill>
                <a:prstClr val="black"/>
              </a:solidFill>
              <a:latin typeface="Times New Roman" pitchFamily="18" charset="0"/>
            </a:endParaRPr>
          </a:p>
        </p:txBody>
      </p:sp>
      <p:sp>
        <p:nvSpPr>
          <p:cNvPr id="65539" name="Rectangle 2"/>
          <p:cNvSpPr>
            <a:spLocks noGrp="1" noRot="1" noChangeAspect="1" noChangeArrowheads="1" noTextEdit="1"/>
          </p:cNvSpPr>
          <p:nvPr>
            <p:ph type="sldImg"/>
          </p:nvPr>
        </p:nvSpPr>
        <p:spPr>
          <a:xfrm>
            <a:off x="-382588" y="473075"/>
            <a:ext cx="7564438" cy="4256088"/>
          </a:xfrm>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extLst>
      <p:ext uri="{BB962C8B-B14F-4D97-AF65-F5344CB8AC3E}">
        <p14:creationId xmlns:p14="http://schemas.microsoft.com/office/powerpoint/2010/main" val="2438645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628" eaLnBrk="0" hangingPunct="0">
              <a:defRPr sz="1200">
                <a:solidFill>
                  <a:srgbClr val="000000"/>
                </a:solidFill>
                <a:latin typeface="Arial" charset="0"/>
              </a:defRPr>
            </a:lvl1pPr>
            <a:lvl2pPr marL="768539" indent="-295589" defTabSz="896628" eaLnBrk="0" hangingPunct="0">
              <a:defRPr sz="1200">
                <a:solidFill>
                  <a:srgbClr val="000000"/>
                </a:solidFill>
                <a:latin typeface="Arial" charset="0"/>
              </a:defRPr>
            </a:lvl2pPr>
            <a:lvl3pPr marL="1182365" indent="-236472" defTabSz="896628" eaLnBrk="0" hangingPunct="0">
              <a:defRPr sz="1200">
                <a:solidFill>
                  <a:srgbClr val="000000"/>
                </a:solidFill>
                <a:latin typeface="Arial" charset="0"/>
              </a:defRPr>
            </a:lvl3pPr>
            <a:lvl4pPr marL="1655308" indent="-236472" defTabSz="896628" eaLnBrk="0" hangingPunct="0">
              <a:defRPr sz="1200">
                <a:solidFill>
                  <a:srgbClr val="000000"/>
                </a:solidFill>
                <a:latin typeface="Arial" charset="0"/>
              </a:defRPr>
            </a:lvl4pPr>
            <a:lvl5pPr marL="2128255" indent="-236472" defTabSz="896628" eaLnBrk="0" hangingPunct="0">
              <a:defRPr sz="1200">
                <a:solidFill>
                  <a:srgbClr val="000000"/>
                </a:solidFill>
                <a:latin typeface="Arial" charset="0"/>
              </a:defRPr>
            </a:lvl5pPr>
            <a:lvl6pPr marL="2601200" indent="-236472" algn="ctr" defTabSz="896628" eaLnBrk="0" fontAlgn="base" hangingPunct="0">
              <a:spcBef>
                <a:spcPct val="0"/>
              </a:spcBef>
              <a:spcAft>
                <a:spcPct val="0"/>
              </a:spcAft>
              <a:defRPr sz="1200">
                <a:solidFill>
                  <a:srgbClr val="000000"/>
                </a:solidFill>
                <a:latin typeface="Arial" charset="0"/>
              </a:defRPr>
            </a:lvl6pPr>
            <a:lvl7pPr marL="3074147" indent="-236472" algn="ctr" defTabSz="896628" eaLnBrk="0" fontAlgn="base" hangingPunct="0">
              <a:spcBef>
                <a:spcPct val="0"/>
              </a:spcBef>
              <a:spcAft>
                <a:spcPct val="0"/>
              </a:spcAft>
              <a:defRPr sz="1200">
                <a:solidFill>
                  <a:srgbClr val="000000"/>
                </a:solidFill>
                <a:latin typeface="Arial" charset="0"/>
              </a:defRPr>
            </a:lvl7pPr>
            <a:lvl8pPr marL="3547092" indent="-236472" algn="ctr" defTabSz="896628" eaLnBrk="0" fontAlgn="base" hangingPunct="0">
              <a:spcBef>
                <a:spcPct val="0"/>
              </a:spcBef>
              <a:spcAft>
                <a:spcPct val="0"/>
              </a:spcAft>
              <a:defRPr sz="1200">
                <a:solidFill>
                  <a:srgbClr val="000000"/>
                </a:solidFill>
                <a:latin typeface="Arial" charset="0"/>
              </a:defRPr>
            </a:lvl8pPr>
            <a:lvl9pPr marL="4020038" indent="-236472" algn="ctr" defTabSz="896628" eaLnBrk="0" fontAlgn="base" hangingPunct="0">
              <a:spcBef>
                <a:spcPct val="0"/>
              </a:spcBef>
              <a:spcAft>
                <a:spcPct val="0"/>
              </a:spcAft>
              <a:defRPr sz="1200">
                <a:solidFill>
                  <a:srgbClr val="000000"/>
                </a:solidFill>
                <a:latin typeface="Arial" charset="0"/>
              </a:defRPr>
            </a:lvl9pPr>
          </a:lstStyle>
          <a:p>
            <a:pPr eaLnBrk="1" hangingPunct="1"/>
            <a:fld id="{9E85CC29-4B4B-4E79-85E5-94621D550E42}" type="datetime8">
              <a:rPr lang="en-US" sz="700">
                <a:latin typeface="Times New Roman" pitchFamily="18" charset="0"/>
              </a:rPr>
              <a:pPr eaLnBrk="1" hangingPunct="1"/>
              <a:t>11/25/2019 5:45 PM</a:t>
            </a:fld>
            <a:endParaRPr lang="en-US" sz="700" dirty="0">
              <a:latin typeface="Times New Roman" pitchFamily="18" charset="0"/>
            </a:endParaRPr>
          </a:p>
        </p:txBody>
      </p:sp>
      <p:sp>
        <p:nvSpPr>
          <p:cNvPr id="46083" name="Rectangle 2"/>
          <p:cNvSpPr>
            <a:spLocks noGrp="1" noRot="1" noChangeAspect="1" noChangeArrowheads="1" noTextEdit="1"/>
          </p:cNvSpPr>
          <p:nvPr>
            <p:ph type="sldImg"/>
            <p:custDataLst>
              <p:tags r:id="rId1"/>
            </p:custDataLst>
          </p:nvPr>
        </p:nvSpPr>
        <p:spPr>
          <a:xfrm>
            <a:off x="-382588" y="492125"/>
            <a:ext cx="7859713" cy="4422775"/>
          </a:xfrm>
          <a:ln/>
        </p:spPr>
      </p:sp>
      <p:sp>
        <p:nvSpPr>
          <p:cNvPr id="46084" name="Rectangle 3"/>
          <p:cNvSpPr>
            <a:spLocks noGrp="1" noChangeArrowheads="1"/>
          </p:cNvSpPr>
          <p:nvPr>
            <p:ph type="body" idx="1"/>
            <p:custDataLst>
              <p:tags r:id="rId2"/>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0992647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9BDBC9-2CC9-48C5-94CF-D7A517B9923A}" type="slidenum">
              <a:rPr kumimoji="0" lang="en-US" altLang="en-US" sz="1538" b="0" i="0" u="none" strike="noStrike" kern="1200" cap="none" spc="0" normalizeH="0" baseline="0" noProof="0" smtClean="0">
                <a:ln>
                  <a:noFill/>
                </a:ln>
                <a:solidFill>
                  <a:srgbClr val="000000"/>
                </a:solidFill>
                <a:effectLst/>
                <a:uLnTx/>
                <a:uFillTx/>
                <a:latin typeface="Arial Narrow" panose="020B0606020202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538"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Tree>
    <p:extLst>
      <p:ext uri="{BB962C8B-B14F-4D97-AF65-F5344CB8AC3E}">
        <p14:creationId xmlns:p14="http://schemas.microsoft.com/office/powerpoint/2010/main" val="19818356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9BDBC9-2CC9-48C5-94CF-D7A517B9923A}" type="slidenum">
              <a:rPr kumimoji="0" lang="en-US" altLang="en-US" sz="1538" b="0" i="0" u="none" strike="noStrike" kern="1200" cap="none" spc="0" normalizeH="0" baseline="0" noProof="0" smtClean="0">
                <a:ln>
                  <a:noFill/>
                </a:ln>
                <a:solidFill>
                  <a:srgbClr val="000000"/>
                </a:solidFill>
                <a:effectLst/>
                <a:uLnTx/>
                <a:uFillTx/>
                <a:latin typeface="Arial Narrow" panose="020B0606020202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538"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Tree>
    <p:extLst>
      <p:ext uri="{BB962C8B-B14F-4D97-AF65-F5344CB8AC3E}">
        <p14:creationId xmlns:p14="http://schemas.microsoft.com/office/powerpoint/2010/main" val="16277733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9BDBC9-2CC9-48C5-94CF-D7A517B9923A}" type="slidenum">
              <a:rPr kumimoji="0" lang="en-US" altLang="en-US" sz="1538" b="0" i="0" u="none" strike="noStrike" kern="1200" cap="none" spc="0" normalizeH="0" baseline="0" noProof="0" smtClean="0">
                <a:ln>
                  <a:noFill/>
                </a:ln>
                <a:solidFill>
                  <a:srgbClr val="000000"/>
                </a:solidFill>
                <a:effectLst/>
                <a:uLnTx/>
                <a:uFillTx/>
                <a:latin typeface="Arial Narrow" panose="020B0606020202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538"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endParaRPr>
          </a:p>
        </p:txBody>
      </p:sp>
    </p:spTree>
    <p:extLst>
      <p:ext uri="{BB962C8B-B14F-4D97-AF65-F5344CB8AC3E}">
        <p14:creationId xmlns:p14="http://schemas.microsoft.com/office/powerpoint/2010/main" val="3222679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628" eaLnBrk="0" hangingPunct="0">
              <a:defRPr sz="1200">
                <a:solidFill>
                  <a:srgbClr val="000000"/>
                </a:solidFill>
                <a:latin typeface="Arial" charset="0"/>
              </a:defRPr>
            </a:lvl1pPr>
            <a:lvl2pPr marL="768539" indent="-295589" defTabSz="896628" eaLnBrk="0" hangingPunct="0">
              <a:defRPr sz="1200">
                <a:solidFill>
                  <a:srgbClr val="000000"/>
                </a:solidFill>
                <a:latin typeface="Arial" charset="0"/>
              </a:defRPr>
            </a:lvl2pPr>
            <a:lvl3pPr marL="1182365" indent="-236472" defTabSz="896628" eaLnBrk="0" hangingPunct="0">
              <a:defRPr sz="1200">
                <a:solidFill>
                  <a:srgbClr val="000000"/>
                </a:solidFill>
                <a:latin typeface="Arial" charset="0"/>
              </a:defRPr>
            </a:lvl3pPr>
            <a:lvl4pPr marL="1655308" indent="-236472" defTabSz="896628" eaLnBrk="0" hangingPunct="0">
              <a:defRPr sz="1200">
                <a:solidFill>
                  <a:srgbClr val="000000"/>
                </a:solidFill>
                <a:latin typeface="Arial" charset="0"/>
              </a:defRPr>
            </a:lvl4pPr>
            <a:lvl5pPr marL="2128255" indent="-236472" defTabSz="896628" eaLnBrk="0" hangingPunct="0">
              <a:defRPr sz="1200">
                <a:solidFill>
                  <a:srgbClr val="000000"/>
                </a:solidFill>
                <a:latin typeface="Arial" charset="0"/>
              </a:defRPr>
            </a:lvl5pPr>
            <a:lvl6pPr marL="2601200" indent="-236472" algn="ctr" defTabSz="896628" eaLnBrk="0" fontAlgn="base" hangingPunct="0">
              <a:spcBef>
                <a:spcPct val="0"/>
              </a:spcBef>
              <a:spcAft>
                <a:spcPct val="0"/>
              </a:spcAft>
              <a:defRPr sz="1200">
                <a:solidFill>
                  <a:srgbClr val="000000"/>
                </a:solidFill>
                <a:latin typeface="Arial" charset="0"/>
              </a:defRPr>
            </a:lvl6pPr>
            <a:lvl7pPr marL="3074147" indent="-236472" algn="ctr" defTabSz="896628" eaLnBrk="0" fontAlgn="base" hangingPunct="0">
              <a:spcBef>
                <a:spcPct val="0"/>
              </a:spcBef>
              <a:spcAft>
                <a:spcPct val="0"/>
              </a:spcAft>
              <a:defRPr sz="1200">
                <a:solidFill>
                  <a:srgbClr val="000000"/>
                </a:solidFill>
                <a:latin typeface="Arial" charset="0"/>
              </a:defRPr>
            </a:lvl7pPr>
            <a:lvl8pPr marL="3547092" indent="-236472" algn="ctr" defTabSz="896628" eaLnBrk="0" fontAlgn="base" hangingPunct="0">
              <a:spcBef>
                <a:spcPct val="0"/>
              </a:spcBef>
              <a:spcAft>
                <a:spcPct val="0"/>
              </a:spcAft>
              <a:defRPr sz="1200">
                <a:solidFill>
                  <a:srgbClr val="000000"/>
                </a:solidFill>
                <a:latin typeface="Arial" charset="0"/>
              </a:defRPr>
            </a:lvl8pPr>
            <a:lvl9pPr marL="4020038" indent="-236472" algn="ctr" defTabSz="896628" eaLnBrk="0" fontAlgn="base" hangingPunct="0">
              <a:spcBef>
                <a:spcPct val="0"/>
              </a:spcBef>
              <a:spcAft>
                <a:spcPct val="0"/>
              </a:spcAft>
              <a:defRPr sz="1200">
                <a:solidFill>
                  <a:srgbClr val="000000"/>
                </a:solidFill>
                <a:latin typeface="Arial" charset="0"/>
              </a:defRPr>
            </a:lvl9pPr>
          </a:lstStyle>
          <a:p>
            <a:pPr eaLnBrk="1" hangingPunct="1"/>
            <a:fld id="{9E85CC29-4B4B-4E79-85E5-94621D550E42}" type="datetime8">
              <a:rPr lang="en-US" sz="700">
                <a:latin typeface="Times New Roman" pitchFamily="18" charset="0"/>
              </a:rPr>
              <a:pPr eaLnBrk="1" hangingPunct="1"/>
              <a:t>11/25/2019 5:45 PM</a:t>
            </a:fld>
            <a:endParaRPr lang="en-US" sz="700" dirty="0">
              <a:latin typeface="Times New Roman" pitchFamily="18" charset="0"/>
            </a:endParaRPr>
          </a:p>
        </p:txBody>
      </p:sp>
      <p:sp>
        <p:nvSpPr>
          <p:cNvPr id="46083" name="Rectangle 2"/>
          <p:cNvSpPr>
            <a:spLocks noGrp="1" noRot="1" noChangeAspect="1" noChangeArrowheads="1" noTextEdit="1"/>
          </p:cNvSpPr>
          <p:nvPr>
            <p:ph type="sldImg"/>
            <p:custDataLst>
              <p:tags r:id="rId1"/>
            </p:custDataLst>
          </p:nvPr>
        </p:nvSpPr>
        <p:spPr>
          <a:xfrm>
            <a:off x="-382588" y="492125"/>
            <a:ext cx="7859713" cy="4422775"/>
          </a:xfrm>
          <a:ln/>
        </p:spPr>
      </p:sp>
      <p:sp>
        <p:nvSpPr>
          <p:cNvPr id="46084" name="Rectangle 3"/>
          <p:cNvSpPr>
            <a:spLocks noGrp="1" noChangeArrowheads="1"/>
          </p:cNvSpPr>
          <p:nvPr>
            <p:ph type="body" idx="1"/>
            <p:custDataLst>
              <p:tags r:id="rId2"/>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903458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
          <p:cNvSpPr>
            <a:spLocks noGrp="1" noChangeArrowheads="1"/>
          </p:cNvSpPr>
          <p:nvPr>
            <p:ph type="dt" sz="quarter" idx="1"/>
          </p:nvPr>
        </p:nvSpPr>
        <p:spPr>
          <a:noFill/>
        </p:spPr>
        <p:txBody>
          <a:bodyPr/>
          <a:lstStyle>
            <a:lvl1pPr defTabSz="880724" eaLnBrk="0" hangingPunct="0">
              <a:defRPr sz="1100">
                <a:solidFill>
                  <a:srgbClr val="000000"/>
                </a:solidFill>
                <a:latin typeface="Arial" charset="0"/>
              </a:defRPr>
            </a:lvl1pPr>
            <a:lvl2pPr marL="754905" indent="-290348" defTabSz="880724" eaLnBrk="0" hangingPunct="0">
              <a:defRPr sz="1100">
                <a:solidFill>
                  <a:srgbClr val="000000"/>
                </a:solidFill>
                <a:latin typeface="Arial" charset="0"/>
              </a:defRPr>
            </a:lvl2pPr>
            <a:lvl3pPr marL="1161396" indent="-232281" defTabSz="880724" eaLnBrk="0" hangingPunct="0">
              <a:defRPr sz="1100">
                <a:solidFill>
                  <a:srgbClr val="000000"/>
                </a:solidFill>
                <a:latin typeface="Arial" charset="0"/>
              </a:defRPr>
            </a:lvl3pPr>
            <a:lvl4pPr marL="1625950" indent="-232281" defTabSz="880724" eaLnBrk="0" hangingPunct="0">
              <a:defRPr sz="1100">
                <a:solidFill>
                  <a:srgbClr val="000000"/>
                </a:solidFill>
                <a:latin typeface="Arial" charset="0"/>
              </a:defRPr>
            </a:lvl4pPr>
            <a:lvl5pPr marL="2090512" indent="-232281" defTabSz="880724" eaLnBrk="0" hangingPunct="0">
              <a:defRPr sz="1100">
                <a:solidFill>
                  <a:srgbClr val="000000"/>
                </a:solidFill>
                <a:latin typeface="Arial" charset="0"/>
              </a:defRPr>
            </a:lvl5pPr>
            <a:lvl6pPr marL="2555067" indent="-232281" algn="ctr" defTabSz="880724" eaLnBrk="0" fontAlgn="base" hangingPunct="0">
              <a:spcBef>
                <a:spcPct val="0"/>
              </a:spcBef>
              <a:spcAft>
                <a:spcPct val="0"/>
              </a:spcAft>
              <a:defRPr sz="1100">
                <a:solidFill>
                  <a:srgbClr val="000000"/>
                </a:solidFill>
                <a:latin typeface="Arial" charset="0"/>
              </a:defRPr>
            </a:lvl6pPr>
            <a:lvl7pPr marL="3019628" indent="-232281" algn="ctr" defTabSz="880724" eaLnBrk="0" fontAlgn="base" hangingPunct="0">
              <a:spcBef>
                <a:spcPct val="0"/>
              </a:spcBef>
              <a:spcAft>
                <a:spcPct val="0"/>
              </a:spcAft>
              <a:defRPr sz="1100">
                <a:solidFill>
                  <a:srgbClr val="000000"/>
                </a:solidFill>
                <a:latin typeface="Arial" charset="0"/>
              </a:defRPr>
            </a:lvl7pPr>
            <a:lvl8pPr marL="3484185" indent="-232281" algn="ctr" defTabSz="880724" eaLnBrk="0" fontAlgn="base" hangingPunct="0">
              <a:spcBef>
                <a:spcPct val="0"/>
              </a:spcBef>
              <a:spcAft>
                <a:spcPct val="0"/>
              </a:spcAft>
              <a:defRPr sz="1100">
                <a:solidFill>
                  <a:srgbClr val="000000"/>
                </a:solidFill>
                <a:latin typeface="Arial" charset="0"/>
              </a:defRPr>
            </a:lvl8pPr>
            <a:lvl9pPr marL="3948743" indent="-232281" algn="ctr" defTabSz="880724" eaLnBrk="0" fontAlgn="base" hangingPunct="0">
              <a:spcBef>
                <a:spcPct val="0"/>
              </a:spcBef>
              <a:spcAft>
                <a:spcPct val="0"/>
              </a:spcAft>
              <a:defRPr sz="1100">
                <a:solidFill>
                  <a:srgbClr val="000000"/>
                </a:solidFill>
                <a:latin typeface="Arial" charset="0"/>
              </a:defRPr>
            </a:lvl9pPr>
          </a:lstStyle>
          <a:p>
            <a:pPr eaLnBrk="1" hangingPunct="1">
              <a:defRPr/>
            </a:pPr>
            <a:fld id="{F0EC9E92-476D-4DBC-806D-CDDE33ED99EC}" type="datetime8">
              <a:rPr lang="en-US" sz="700">
                <a:latin typeface="Times New Roman" pitchFamily="18" charset="0"/>
              </a:rPr>
              <a:pPr eaLnBrk="1" hangingPunct="1">
                <a:defRPr/>
              </a:pPr>
              <a:t>11/25/2019 5:45 PM</a:t>
            </a:fld>
            <a:endParaRPr lang="en-US" sz="700" dirty="0">
              <a:latin typeface="Times New Roman" pitchFamily="18" charset="0"/>
            </a:endParaRPr>
          </a:p>
        </p:txBody>
      </p:sp>
      <p:sp>
        <p:nvSpPr>
          <p:cNvPr id="88067" name="Rectangle 10"/>
          <p:cNvSpPr txBox="1">
            <a:spLocks noGrp="1" noChangeArrowheads="1"/>
          </p:cNvSpPr>
          <p:nvPr/>
        </p:nvSpPr>
        <p:spPr bwMode="auto">
          <a:xfrm>
            <a:off x="3709837" y="165837"/>
            <a:ext cx="3060039" cy="247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defTabSz="896938" eaLnBrk="0" hangingPunct="0">
              <a:defRPr sz="1200">
                <a:solidFill>
                  <a:srgbClr val="000000"/>
                </a:solidFill>
                <a:latin typeface="Arial" charset="0"/>
              </a:defRPr>
            </a:lvl1pPr>
            <a:lvl2pPr marL="742950" indent="-285750" defTabSz="896938" eaLnBrk="0" hangingPunct="0">
              <a:defRPr sz="1200">
                <a:solidFill>
                  <a:srgbClr val="000000"/>
                </a:solidFill>
                <a:latin typeface="Arial" charset="0"/>
              </a:defRPr>
            </a:lvl2pPr>
            <a:lvl3pPr marL="1143000" indent="-228600" defTabSz="896938" eaLnBrk="0" hangingPunct="0">
              <a:defRPr sz="1200">
                <a:solidFill>
                  <a:srgbClr val="000000"/>
                </a:solidFill>
                <a:latin typeface="Arial" charset="0"/>
              </a:defRPr>
            </a:lvl3pPr>
            <a:lvl4pPr marL="1600200" indent="-228600" defTabSz="896938" eaLnBrk="0" hangingPunct="0">
              <a:defRPr sz="1200">
                <a:solidFill>
                  <a:srgbClr val="000000"/>
                </a:solidFill>
                <a:latin typeface="Arial" charset="0"/>
              </a:defRPr>
            </a:lvl4pPr>
            <a:lvl5pPr marL="2057400" indent="-228600" defTabSz="896938" eaLnBrk="0" hangingPunct="0">
              <a:defRPr sz="1200">
                <a:solidFill>
                  <a:srgbClr val="000000"/>
                </a:solidFill>
                <a:latin typeface="Arial" charset="0"/>
              </a:defRPr>
            </a:lvl5pPr>
            <a:lvl6pPr marL="2514600" indent="-228600" algn="ctr" defTabSz="896938" eaLnBrk="0" fontAlgn="base" hangingPunct="0">
              <a:spcBef>
                <a:spcPct val="0"/>
              </a:spcBef>
              <a:spcAft>
                <a:spcPct val="0"/>
              </a:spcAft>
              <a:defRPr sz="1200">
                <a:solidFill>
                  <a:srgbClr val="000000"/>
                </a:solidFill>
                <a:latin typeface="Arial" charset="0"/>
              </a:defRPr>
            </a:lvl6pPr>
            <a:lvl7pPr marL="2971800" indent="-228600" algn="ctr" defTabSz="896938" eaLnBrk="0" fontAlgn="base" hangingPunct="0">
              <a:spcBef>
                <a:spcPct val="0"/>
              </a:spcBef>
              <a:spcAft>
                <a:spcPct val="0"/>
              </a:spcAft>
              <a:defRPr sz="1200">
                <a:solidFill>
                  <a:srgbClr val="000000"/>
                </a:solidFill>
                <a:latin typeface="Arial" charset="0"/>
              </a:defRPr>
            </a:lvl7pPr>
            <a:lvl8pPr marL="3429000" indent="-228600" algn="ctr" defTabSz="896938" eaLnBrk="0" fontAlgn="base" hangingPunct="0">
              <a:spcBef>
                <a:spcPct val="0"/>
              </a:spcBef>
              <a:spcAft>
                <a:spcPct val="0"/>
              </a:spcAft>
              <a:defRPr sz="1200">
                <a:solidFill>
                  <a:srgbClr val="000000"/>
                </a:solidFill>
                <a:latin typeface="Arial" charset="0"/>
              </a:defRPr>
            </a:lvl8pPr>
            <a:lvl9pPr marL="3886200" indent="-228600" algn="ctr" defTabSz="896938" eaLnBrk="0" fontAlgn="base" hangingPunct="0">
              <a:spcBef>
                <a:spcPct val="0"/>
              </a:spcBef>
              <a:spcAft>
                <a:spcPct val="0"/>
              </a:spcAft>
              <a:defRPr sz="1200">
                <a:solidFill>
                  <a:srgbClr val="000000"/>
                </a:solidFill>
                <a:latin typeface="Arial" charset="0"/>
              </a:defRPr>
            </a:lvl9pPr>
          </a:lstStyle>
          <a:p>
            <a:pPr algn="r" defTabSz="933892" eaLnBrk="1" hangingPunct="1">
              <a:defRPr/>
            </a:pPr>
            <a:fld id="{327AFB69-6544-460D-875D-857CEDFFC6E1}" type="datetime8">
              <a:rPr lang="en-US" sz="700">
                <a:latin typeface="Times New Roman" pitchFamily="18" charset="0"/>
                <a:cs typeface="Arial" charset="0"/>
              </a:rPr>
              <a:pPr algn="r" defTabSz="933892" eaLnBrk="1" hangingPunct="1">
                <a:defRPr/>
              </a:pPr>
              <a:t>11/25/2019 5:45 PM</a:t>
            </a:fld>
            <a:endParaRPr lang="en-US" sz="700" dirty="0">
              <a:latin typeface="Times New Roman" pitchFamily="18" charset="0"/>
              <a:cs typeface="Arial" charset="0"/>
            </a:endParaRPr>
          </a:p>
        </p:txBody>
      </p:sp>
      <p:sp>
        <p:nvSpPr>
          <p:cNvPr id="88068" name="Rectangle 2"/>
          <p:cNvSpPr>
            <a:spLocks noGrp="1" noRot="1" noChangeAspect="1" noChangeArrowheads="1" noTextEdit="1"/>
          </p:cNvSpPr>
          <p:nvPr>
            <p:ph type="sldImg"/>
          </p:nvPr>
        </p:nvSpPr>
        <p:spPr>
          <a:xfrm>
            <a:off x="-422275" y="492125"/>
            <a:ext cx="7910513" cy="4451350"/>
          </a:xfrm>
          <a:ln/>
        </p:spPr>
      </p:sp>
      <p:sp>
        <p:nvSpPr>
          <p:cNvPr id="88069" name="Rectangle 3"/>
          <p:cNvSpPr>
            <a:spLocks noGrp="1" noChangeArrowheads="1"/>
          </p:cNvSpPr>
          <p:nvPr>
            <p:ph type="body" idx="1"/>
          </p:nvPr>
        </p:nvSpPr>
        <p:spPr>
          <a:noFill/>
        </p:spPr>
        <p:txBody>
          <a:bodyPr lIns="93188" tIns="46591" rIns="93188" bIns="46591"/>
          <a:lstStyle/>
          <a:p>
            <a:pPr eaLnBrk="1" hangingPunct="1"/>
            <a:r>
              <a:rPr lang="en-GB" dirty="0" err="1"/>
              <a:t>Prova</a:t>
            </a:r>
            <a:r>
              <a:rPr lang="en-GB" dirty="0"/>
              <a:t> </a:t>
            </a:r>
            <a:r>
              <a:rPr lang="en-GB" dirty="0" err="1"/>
              <a:t>Prova</a:t>
            </a:r>
            <a:endParaRPr lang="en-US" dirty="0"/>
          </a:p>
        </p:txBody>
      </p:sp>
    </p:spTree>
    <p:extLst>
      <p:ext uri="{BB962C8B-B14F-4D97-AF65-F5344CB8AC3E}">
        <p14:creationId xmlns:p14="http://schemas.microsoft.com/office/powerpoint/2010/main" val="6257044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
          <p:cNvSpPr>
            <a:spLocks noGrp="1" noChangeArrowheads="1"/>
          </p:cNvSpPr>
          <p:nvPr>
            <p:ph type="dt" sz="quarter" idx="1"/>
          </p:nvPr>
        </p:nvSpPr>
        <p:spPr>
          <a:noFill/>
        </p:spPr>
        <p:txBody>
          <a:bodyPr/>
          <a:lstStyle>
            <a:lvl1pPr defTabSz="913890" eaLnBrk="0" hangingPunct="0">
              <a:defRPr sz="1200">
                <a:solidFill>
                  <a:srgbClr val="000000"/>
                </a:solidFill>
                <a:latin typeface="Arial" pitchFamily="34" charset="0"/>
              </a:defRPr>
            </a:lvl1pPr>
            <a:lvl2pPr marL="756991" indent="-291151" defTabSz="913890" eaLnBrk="0" hangingPunct="0">
              <a:defRPr sz="1200">
                <a:solidFill>
                  <a:srgbClr val="000000"/>
                </a:solidFill>
                <a:latin typeface="Arial" pitchFamily="34" charset="0"/>
              </a:defRPr>
            </a:lvl2pPr>
            <a:lvl3pPr marL="1164603" indent="-232922" defTabSz="913890" eaLnBrk="0" hangingPunct="0">
              <a:defRPr sz="1200">
                <a:solidFill>
                  <a:srgbClr val="000000"/>
                </a:solidFill>
                <a:latin typeface="Arial" pitchFamily="34" charset="0"/>
              </a:defRPr>
            </a:lvl3pPr>
            <a:lvl4pPr marL="1630444" indent="-232922" defTabSz="913890" eaLnBrk="0" hangingPunct="0">
              <a:defRPr sz="1200">
                <a:solidFill>
                  <a:srgbClr val="000000"/>
                </a:solidFill>
                <a:latin typeface="Arial" pitchFamily="34" charset="0"/>
              </a:defRPr>
            </a:lvl4pPr>
            <a:lvl5pPr marL="2096284" indent="-232922" defTabSz="913890" eaLnBrk="0" hangingPunct="0">
              <a:defRPr sz="1200">
                <a:solidFill>
                  <a:srgbClr val="000000"/>
                </a:solidFill>
                <a:latin typeface="Arial" pitchFamily="34" charset="0"/>
              </a:defRPr>
            </a:lvl5pPr>
            <a:lvl6pPr marL="2562126" indent="-232922" algn="ctr" defTabSz="913890" eaLnBrk="0" fontAlgn="base" hangingPunct="0">
              <a:spcBef>
                <a:spcPct val="0"/>
              </a:spcBef>
              <a:spcAft>
                <a:spcPct val="0"/>
              </a:spcAft>
              <a:defRPr sz="1200">
                <a:solidFill>
                  <a:srgbClr val="000000"/>
                </a:solidFill>
                <a:latin typeface="Arial" pitchFamily="34" charset="0"/>
              </a:defRPr>
            </a:lvl6pPr>
            <a:lvl7pPr marL="3027966" indent="-232922" algn="ctr" defTabSz="913890" eaLnBrk="0" fontAlgn="base" hangingPunct="0">
              <a:spcBef>
                <a:spcPct val="0"/>
              </a:spcBef>
              <a:spcAft>
                <a:spcPct val="0"/>
              </a:spcAft>
              <a:defRPr sz="1200">
                <a:solidFill>
                  <a:srgbClr val="000000"/>
                </a:solidFill>
                <a:latin typeface="Arial" pitchFamily="34" charset="0"/>
              </a:defRPr>
            </a:lvl7pPr>
            <a:lvl8pPr marL="3493807" indent="-232922" algn="ctr" defTabSz="913890" eaLnBrk="0" fontAlgn="base" hangingPunct="0">
              <a:spcBef>
                <a:spcPct val="0"/>
              </a:spcBef>
              <a:spcAft>
                <a:spcPct val="0"/>
              </a:spcAft>
              <a:defRPr sz="1200">
                <a:solidFill>
                  <a:srgbClr val="000000"/>
                </a:solidFill>
                <a:latin typeface="Arial" pitchFamily="34" charset="0"/>
              </a:defRPr>
            </a:lvl8pPr>
            <a:lvl9pPr marL="3959648" indent="-232922" algn="ctr" defTabSz="913890" eaLnBrk="0" fontAlgn="base" hangingPunct="0">
              <a:spcBef>
                <a:spcPct val="0"/>
              </a:spcBef>
              <a:spcAft>
                <a:spcPct val="0"/>
              </a:spcAft>
              <a:defRPr sz="1200">
                <a:solidFill>
                  <a:srgbClr val="000000"/>
                </a:solidFill>
                <a:latin typeface="Arial" pitchFamily="34" charset="0"/>
              </a:defRPr>
            </a:lvl9pPr>
          </a:lstStyle>
          <a:p>
            <a:pPr eaLnBrk="1" hangingPunct="1">
              <a:defRPr/>
            </a:pPr>
            <a:fld id="{4DDB413E-BD92-44E6-8342-6E0AEA58F57B}" type="datetime8">
              <a:rPr lang="en-US" altLang="en-US" sz="700">
                <a:solidFill>
                  <a:prstClr val="black"/>
                </a:solidFill>
                <a:latin typeface="Times New Roman" pitchFamily="18" charset="0"/>
              </a:rPr>
              <a:pPr eaLnBrk="1" hangingPunct="1">
                <a:defRPr/>
              </a:pPr>
              <a:t>11/25/2019 5:45 PM</a:t>
            </a:fld>
            <a:endParaRPr lang="en-US" altLang="en-US" sz="700">
              <a:solidFill>
                <a:prstClr val="black"/>
              </a:solidFill>
              <a:latin typeface="Times New Roman" pitchFamily="18" charset="0"/>
            </a:endParaRPr>
          </a:p>
        </p:txBody>
      </p:sp>
      <p:sp>
        <p:nvSpPr>
          <p:cNvPr id="16387" name="Rectangle 2"/>
          <p:cNvSpPr>
            <a:spLocks noGrp="1" noRot="1" noChangeAspect="1" noChangeArrowheads="1" noTextEdit="1"/>
          </p:cNvSpPr>
          <p:nvPr>
            <p:ph type="sldImg"/>
          </p:nvPr>
        </p:nvSpPr>
        <p:spPr>
          <a:xfrm>
            <a:off x="-446088" y="509588"/>
            <a:ext cx="8215313" cy="4621212"/>
          </a:xfrm>
          <a:ln/>
        </p:spPr>
      </p:sp>
      <p:sp>
        <p:nvSpPr>
          <p:cNvPr id="16388" name="Rectangle 3"/>
          <p:cNvSpPr>
            <a:spLocks noGrp="1" noChangeArrowheads="1"/>
          </p:cNvSpPr>
          <p:nvPr>
            <p:ph type="body" idx="1"/>
          </p:nvPr>
        </p:nvSpPr>
        <p:spPr>
          <a:noFill/>
        </p:spPr>
        <p:txBody>
          <a:bodyPr/>
          <a:lstStyle/>
          <a:p>
            <a:pPr eaLnBrk="1" hangingPunct="1"/>
            <a:r>
              <a:rPr lang="en-GB" dirty="0" err="1"/>
              <a:t>Prova</a:t>
            </a:r>
            <a:r>
              <a:rPr lang="en-GB" dirty="0"/>
              <a:t> </a:t>
            </a:r>
            <a:r>
              <a:rPr lang="en-GB" dirty="0" err="1"/>
              <a:t>Prova</a:t>
            </a:r>
            <a:endParaRPr lang="en-US" altLang="en-US" dirty="0" smtClean="0"/>
          </a:p>
        </p:txBody>
      </p:sp>
    </p:spTree>
    <p:extLst>
      <p:ext uri="{BB962C8B-B14F-4D97-AF65-F5344CB8AC3E}">
        <p14:creationId xmlns:p14="http://schemas.microsoft.com/office/powerpoint/2010/main" val="1038728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5438" y="841375"/>
            <a:ext cx="7427913" cy="4178300"/>
          </a:xfrm>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pPr marL="0" marR="0" lvl="0" indent="0" algn="r" defTabSz="722322" rtl="0" eaLnBrk="1" fontAlgn="auto" latinLnBrk="0" hangingPunct="1">
              <a:lnSpc>
                <a:spcPct val="100000"/>
              </a:lnSpc>
              <a:spcBef>
                <a:spcPts val="0"/>
              </a:spcBef>
              <a:spcAft>
                <a:spcPts val="0"/>
              </a:spcAft>
              <a:buClrTx/>
              <a:buSzTx/>
              <a:buFontTx/>
              <a:buNone/>
              <a:tabLst/>
              <a:defRPr/>
            </a:pPr>
            <a:fld id="{23E93EF7-2C14-42C2-8293-41F844436F70}" type="datetime1">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722322" rtl="0" eaLnBrk="1" fontAlgn="auto" latinLnBrk="0" hangingPunct="1">
                <a:lnSpc>
                  <a:spcPct val="100000"/>
                </a:lnSpc>
                <a:spcBef>
                  <a:spcPts val="0"/>
                </a:spcBef>
                <a:spcAft>
                  <a:spcPts val="0"/>
                </a:spcAft>
                <a:buClrTx/>
                <a:buSzTx/>
                <a:buFontTx/>
                <a:buNone/>
                <a:tabLst/>
                <a:defRPr/>
              </a:pPr>
              <a:t>11/25/2019</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722322"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722322" rtl="0" eaLnBrk="1" fontAlgn="auto" latinLnBrk="0" hangingPunct="1">
              <a:lnSpc>
                <a:spcPct val="100000"/>
              </a:lnSpc>
              <a:spcBef>
                <a:spcPts val="0"/>
              </a:spcBef>
              <a:spcAft>
                <a:spcPts val="0"/>
              </a:spcAft>
              <a:buClrTx/>
              <a:buSzTx/>
              <a:buFontTx/>
              <a:buNone/>
              <a:tabLst/>
              <a:defRPr/>
            </a:pPr>
            <a:fld id="{12E3CD4C-9AA9-4FCE-BF69-7E7C5E6469B3}"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722322" rtl="0" eaLnBrk="1" fontAlgn="auto" latinLnBrk="0" hangingPunct="1">
                <a:lnSpc>
                  <a:spcPct val="100000"/>
                </a:lnSpc>
                <a:spcBef>
                  <a:spcPts val="0"/>
                </a:spcBef>
                <a:spcAft>
                  <a:spcPts val="0"/>
                </a:spcAft>
                <a:buClrTx/>
                <a:buSzTx/>
                <a:buFontTx/>
                <a:buNone/>
                <a:tabLst/>
                <a:defRPr/>
              </a:pPr>
              <a:t>3</a:t>
            </a:fld>
            <a:endParaRPr kumimoji="0" lang="en-US" sz="11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92908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67982" eaLnBrk="0" hangingPunct="0">
              <a:defRPr sz="1200">
                <a:solidFill>
                  <a:srgbClr val="000000"/>
                </a:solidFill>
                <a:latin typeface="Arial" charset="0"/>
              </a:defRPr>
            </a:lvl1pPr>
            <a:lvl2pPr marL="730605" indent="-281001" defTabSz="867982" eaLnBrk="0" hangingPunct="0">
              <a:defRPr sz="1200">
                <a:solidFill>
                  <a:srgbClr val="000000"/>
                </a:solidFill>
                <a:latin typeface="Arial" charset="0"/>
              </a:defRPr>
            </a:lvl2pPr>
            <a:lvl3pPr marL="1124008" indent="-224800" defTabSz="867982" eaLnBrk="0" hangingPunct="0">
              <a:defRPr sz="1200">
                <a:solidFill>
                  <a:srgbClr val="000000"/>
                </a:solidFill>
                <a:latin typeface="Arial" charset="0"/>
              </a:defRPr>
            </a:lvl3pPr>
            <a:lvl4pPr marL="1573611" indent="-224800" defTabSz="867982" eaLnBrk="0" hangingPunct="0">
              <a:defRPr sz="1200">
                <a:solidFill>
                  <a:srgbClr val="000000"/>
                </a:solidFill>
                <a:latin typeface="Arial" charset="0"/>
              </a:defRPr>
            </a:lvl4pPr>
            <a:lvl5pPr marL="2023211" indent="-224800" defTabSz="867982" eaLnBrk="0" hangingPunct="0">
              <a:defRPr sz="1200">
                <a:solidFill>
                  <a:srgbClr val="000000"/>
                </a:solidFill>
                <a:latin typeface="Arial" charset="0"/>
              </a:defRPr>
            </a:lvl5pPr>
            <a:lvl6pPr marL="2472816" indent="-224800" algn="ctr" defTabSz="867982" eaLnBrk="0" fontAlgn="base" hangingPunct="0">
              <a:spcBef>
                <a:spcPct val="0"/>
              </a:spcBef>
              <a:spcAft>
                <a:spcPct val="0"/>
              </a:spcAft>
              <a:defRPr sz="1200">
                <a:solidFill>
                  <a:srgbClr val="000000"/>
                </a:solidFill>
                <a:latin typeface="Arial" charset="0"/>
              </a:defRPr>
            </a:lvl6pPr>
            <a:lvl7pPr marL="2922419" indent="-224800" algn="ctr" defTabSz="867982" eaLnBrk="0" fontAlgn="base" hangingPunct="0">
              <a:spcBef>
                <a:spcPct val="0"/>
              </a:spcBef>
              <a:spcAft>
                <a:spcPct val="0"/>
              </a:spcAft>
              <a:defRPr sz="1200">
                <a:solidFill>
                  <a:srgbClr val="000000"/>
                </a:solidFill>
                <a:latin typeface="Arial" charset="0"/>
              </a:defRPr>
            </a:lvl7pPr>
            <a:lvl8pPr marL="3372022" indent="-224800" algn="ctr" defTabSz="867982" eaLnBrk="0" fontAlgn="base" hangingPunct="0">
              <a:spcBef>
                <a:spcPct val="0"/>
              </a:spcBef>
              <a:spcAft>
                <a:spcPct val="0"/>
              </a:spcAft>
              <a:defRPr sz="1200">
                <a:solidFill>
                  <a:srgbClr val="000000"/>
                </a:solidFill>
                <a:latin typeface="Arial" charset="0"/>
              </a:defRPr>
            </a:lvl8pPr>
            <a:lvl9pPr marL="3821624" indent="-224800" algn="ctr" defTabSz="867982" eaLnBrk="0" fontAlgn="base" hangingPunct="0">
              <a:spcBef>
                <a:spcPct val="0"/>
              </a:spcBef>
              <a:spcAft>
                <a:spcPct val="0"/>
              </a:spcAft>
              <a:defRPr sz="1200">
                <a:solidFill>
                  <a:srgbClr val="000000"/>
                </a:solidFill>
                <a:latin typeface="Arial" charset="0"/>
              </a:defRPr>
            </a:lvl9pPr>
          </a:lstStyle>
          <a:p>
            <a:pPr eaLnBrk="1" hangingPunct="1"/>
            <a:fld id="{DFD9E3E6-344E-443F-9E09-BAC913171118}" type="datetime8">
              <a:rPr lang="en-US" sz="700">
                <a:solidFill>
                  <a:prstClr val="black"/>
                </a:solidFill>
                <a:latin typeface="Times New Roman" pitchFamily="18" charset="0"/>
              </a:rPr>
              <a:pPr eaLnBrk="1" hangingPunct="1"/>
              <a:t>11/25/2019 5:45 PM</a:t>
            </a:fld>
            <a:endParaRPr lang="en-US" sz="700" dirty="0">
              <a:solidFill>
                <a:prstClr val="black"/>
              </a:solidFill>
              <a:latin typeface="Times New Roman" pitchFamily="18" charset="0"/>
            </a:endParaRPr>
          </a:p>
        </p:txBody>
      </p:sp>
      <p:sp>
        <p:nvSpPr>
          <p:cNvPr id="65539" name="Rectangle 2"/>
          <p:cNvSpPr>
            <a:spLocks noGrp="1" noRot="1" noChangeAspect="1" noChangeArrowheads="1" noTextEdit="1"/>
          </p:cNvSpPr>
          <p:nvPr>
            <p:ph type="sldImg"/>
          </p:nvPr>
        </p:nvSpPr>
        <p:spPr>
          <a:xfrm>
            <a:off x="-382588" y="473075"/>
            <a:ext cx="7564438" cy="4256088"/>
          </a:xfrm>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extLst>
      <p:ext uri="{BB962C8B-B14F-4D97-AF65-F5344CB8AC3E}">
        <p14:creationId xmlns:p14="http://schemas.microsoft.com/office/powerpoint/2010/main" val="3784053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67982" eaLnBrk="0" hangingPunct="0">
              <a:defRPr sz="1200">
                <a:solidFill>
                  <a:srgbClr val="000000"/>
                </a:solidFill>
                <a:latin typeface="Arial" charset="0"/>
              </a:defRPr>
            </a:lvl1pPr>
            <a:lvl2pPr marL="730605" indent="-281001" defTabSz="867982" eaLnBrk="0" hangingPunct="0">
              <a:defRPr sz="1200">
                <a:solidFill>
                  <a:srgbClr val="000000"/>
                </a:solidFill>
                <a:latin typeface="Arial" charset="0"/>
              </a:defRPr>
            </a:lvl2pPr>
            <a:lvl3pPr marL="1124008" indent="-224800" defTabSz="867982" eaLnBrk="0" hangingPunct="0">
              <a:defRPr sz="1200">
                <a:solidFill>
                  <a:srgbClr val="000000"/>
                </a:solidFill>
                <a:latin typeface="Arial" charset="0"/>
              </a:defRPr>
            </a:lvl3pPr>
            <a:lvl4pPr marL="1573611" indent="-224800" defTabSz="867982" eaLnBrk="0" hangingPunct="0">
              <a:defRPr sz="1200">
                <a:solidFill>
                  <a:srgbClr val="000000"/>
                </a:solidFill>
                <a:latin typeface="Arial" charset="0"/>
              </a:defRPr>
            </a:lvl4pPr>
            <a:lvl5pPr marL="2023211" indent="-224800" defTabSz="867982" eaLnBrk="0" hangingPunct="0">
              <a:defRPr sz="1200">
                <a:solidFill>
                  <a:srgbClr val="000000"/>
                </a:solidFill>
                <a:latin typeface="Arial" charset="0"/>
              </a:defRPr>
            </a:lvl5pPr>
            <a:lvl6pPr marL="2472816" indent="-224800" algn="ctr" defTabSz="867982" eaLnBrk="0" fontAlgn="base" hangingPunct="0">
              <a:spcBef>
                <a:spcPct val="0"/>
              </a:spcBef>
              <a:spcAft>
                <a:spcPct val="0"/>
              </a:spcAft>
              <a:defRPr sz="1200">
                <a:solidFill>
                  <a:srgbClr val="000000"/>
                </a:solidFill>
                <a:latin typeface="Arial" charset="0"/>
              </a:defRPr>
            </a:lvl6pPr>
            <a:lvl7pPr marL="2922419" indent="-224800" algn="ctr" defTabSz="867982" eaLnBrk="0" fontAlgn="base" hangingPunct="0">
              <a:spcBef>
                <a:spcPct val="0"/>
              </a:spcBef>
              <a:spcAft>
                <a:spcPct val="0"/>
              </a:spcAft>
              <a:defRPr sz="1200">
                <a:solidFill>
                  <a:srgbClr val="000000"/>
                </a:solidFill>
                <a:latin typeface="Arial" charset="0"/>
              </a:defRPr>
            </a:lvl7pPr>
            <a:lvl8pPr marL="3372022" indent="-224800" algn="ctr" defTabSz="867982" eaLnBrk="0" fontAlgn="base" hangingPunct="0">
              <a:spcBef>
                <a:spcPct val="0"/>
              </a:spcBef>
              <a:spcAft>
                <a:spcPct val="0"/>
              </a:spcAft>
              <a:defRPr sz="1200">
                <a:solidFill>
                  <a:srgbClr val="000000"/>
                </a:solidFill>
                <a:latin typeface="Arial" charset="0"/>
              </a:defRPr>
            </a:lvl8pPr>
            <a:lvl9pPr marL="3821624" indent="-224800" algn="ctr" defTabSz="867982" eaLnBrk="0" fontAlgn="base" hangingPunct="0">
              <a:spcBef>
                <a:spcPct val="0"/>
              </a:spcBef>
              <a:spcAft>
                <a:spcPct val="0"/>
              </a:spcAft>
              <a:defRPr sz="1200">
                <a:solidFill>
                  <a:srgbClr val="000000"/>
                </a:solidFill>
                <a:latin typeface="Arial" charset="0"/>
              </a:defRPr>
            </a:lvl9pPr>
          </a:lstStyle>
          <a:p>
            <a:pPr eaLnBrk="1" hangingPunct="1"/>
            <a:fld id="{DFD9E3E6-344E-443F-9E09-BAC913171118}" type="datetime8">
              <a:rPr lang="en-US" sz="700">
                <a:solidFill>
                  <a:prstClr val="black"/>
                </a:solidFill>
                <a:latin typeface="Times New Roman" pitchFamily="18" charset="0"/>
              </a:rPr>
              <a:pPr eaLnBrk="1" hangingPunct="1"/>
              <a:t>11/25/2019 5:45 PM</a:t>
            </a:fld>
            <a:endParaRPr lang="en-US" sz="700" dirty="0">
              <a:solidFill>
                <a:prstClr val="black"/>
              </a:solidFill>
              <a:latin typeface="Times New Roman" pitchFamily="18" charset="0"/>
            </a:endParaRPr>
          </a:p>
        </p:txBody>
      </p:sp>
      <p:sp>
        <p:nvSpPr>
          <p:cNvPr id="65539" name="Rectangle 2"/>
          <p:cNvSpPr>
            <a:spLocks noGrp="1" noRot="1" noChangeAspect="1" noChangeArrowheads="1" noTextEdit="1"/>
          </p:cNvSpPr>
          <p:nvPr>
            <p:ph type="sldImg"/>
          </p:nvPr>
        </p:nvSpPr>
        <p:spPr>
          <a:xfrm>
            <a:off x="-382588" y="473075"/>
            <a:ext cx="7564438" cy="4256088"/>
          </a:xfrm>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extLst>
      <p:ext uri="{BB962C8B-B14F-4D97-AF65-F5344CB8AC3E}">
        <p14:creationId xmlns:p14="http://schemas.microsoft.com/office/powerpoint/2010/main" val="18109717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19BDBC9-2CC9-48C5-94CF-D7A517B9923A}" type="slidenum">
              <a:rPr lang="en-US" altLang="en-US" smtClean="0"/>
              <a:pPr/>
              <a:t>32</a:t>
            </a:fld>
            <a:endParaRPr lang="en-US" altLang="en-US"/>
          </a:p>
        </p:txBody>
      </p:sp>
    </p:spTree>
    <p:extLst>
      <p:ext uri="{BB962C8B-B14F-4D97-AF65-F5344CB8AC3E}">
        <p14:creationId xmlns:p14="http://schemas.microsoft.com/office/powerpoint/2010/main" val="4044630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628" eaLnBrk="0" hangingPunct="0">
              <a:defRPr sz="1200">
                <a:solidFill>
                  <a:srgbClr val="000000"/>
                </a:solidFill>
                <a:latin typeface="Arial" charset="0"/>
              </a:defRPr>
            </a:lvl1pPr>
            <a:lvl2pPr marL="768539" indent="-295589" defTabSz="896628" eaLnBrk="0" hangingPunct="0">
              <a:defRPr sz="1200">
                <a:solidFill>
                  <a:srgbClr val="000000"/>
                </a:solidFill>
                <a:latin typeface="Arial" charset="0"/>
              </a:defRPr>
            </a:lvl2pPr>
            <a:lvl3pPr marL="1182365" indent="-236472" defTabSz="896628" eaLnBrk="0" hangingPunct="0">
              <a:defRPr sz="1200">
                <a:solidFill>
                  <a:srgbClr val="000000"/>
                </a:solidFill>
                <a:latin typeface="Arial" charset="0"/>
              </a:defRPr>
            </a:lvl3pPr>
            <a:lvl4pPr marL="1655308" indent="-236472" defTabSz="896628" eaLnBrk="0" hangingPunct="0">
              <a:defRPr sz="1200">
                <a:solidFill>
                  <a:srgbClr val="000000"/>
                </a:solidFill>
                <a:latin typeface="Arial" charset="0"/>
              </a:defRPr>
            </a:lvl4pPr>
            <a:lvl5pPr marL="2128255" indent="-236472" defTabSz="896628" eaLnBrk="0" hangingPunct="0">
              <a:defRPr sz="1200">
                <a:solidFill>
                  <a:srgbClr val="000000"/>
                </a:solidFill>
                <a:latin typeface="Arial" charset="0"/>
              </a:defRPr>
            </a:lvl5pPr>
            <a:lvl6pPr marL="2601200" indent="-236472" algn="ctr" defTabSz="896628" eaLnBrk="0" fontAlgn="base" hangingPunct="0">
              <a:spcBef>
                <a:spcPct val="0"/>
              </a:spcBef>
              <a:spcAft>
                <a:spcPct val="0"/>
              </a:spcAft>
              <a:defRPr sz="1200">
                <a:solidFill>
                  <a:srgbClr val="000000"/>
                </a:solidFill>
                <a:latin typeface="Arial" charset="0"/>
              </a:defRPr>
            </a:lvl6pPr>
            <a:lvl7pPr marL="3074147" indent="-236472" algn="ctr" defTabSz="896628" eaLnBrk="0" fontAlgn="base" hangingPunct="0">
              <a:spcBef>
                <a:spcPct val="0"/>
              </a:spcBef>
              <a:spcAft>
                <a:spcPct val="0"/>
              </a:spcAft>
              <a:defRPr sz="1200">
                <a:solidFill>
                  <a:srgbClr val="000000"/>
                </a:solidFill>
                <a:latin typeface="Arial" charset="0"/>
              </a:defRPr>
            </a:lvl7pPr>
            <a:lvl8pPr marL="3547092" indent="-236472" algn="ctr" defTabSz="896628" eaLnBrk="0" fontAlgn="base" hangingPunct="0">
              <a:spcBef>
                <a:spcPct val="0"/>
              </a:spcBef>
              <a:spcAft>
                <a:spcPct val="0"/>
              </a:spcAft>
              <a:defRPr sz="1200">
                <a:solidFill>
                  <a:srgbClr val="000000"/>
                </a:solidFill>
                <a:latin typeface="Arial" charset="0"/>
              </a:defRPr>
            </a:lvl8pPr>
            <a:lvl9pPr marL="4020038" indent="-236472" algn="ctr" defTabSz="896628" eaLnBrk="0" fontAlgn="base" hangingPunct="0">
              <a:spcBef>
                <a:spcPct val="0"/>
              </a:spcBef>
              <a:spcAft>
                <a:spcPct val="0"/>
              </a:spcAft>
              <a:defRPr sz="1200">
                <a:solidFill>
                  <a:srgbClr val="000000"/>
                </a:solidFill>
                <a:latin typeface="Arial" charset="0"/>
              </a:defRPr>
            </a:lvl9pPr>
          </a:lstStyle>
          <a:p>
            <a:pPr eaLnBrk="1" hangingPunct="1"/>
            <a:fld id="{9E85CC29-4B4B-4E79-85E5-94621D550E42}" type="datetime8">
              <a:rPr lang="en-US" sz="700">
                <a:latin typeface="Times New Roman" pitchFamily="18" charset="0"/>
              </a:rPr>
              <a:pPr eaLnBrk="1" hangingPunct="1"/>
              <a:t>11/25/2019 5:45 PM</a:t>
            </a:fld>
            <a:endParaRPr lang="en-US" sz="700" dirty="0">
              <a:latin typeface="Times New Roman" pitchFamily="18" charset="0"/>
            </a:endParaRPr>
          </a:p>
        </p:txBody>
      </p:sp>
      <p:sp>
        <p:nvSpPr>
          <p:cNvPr id="46083" name="Rectangle 2"/>
          <p:cNvSpPr>
            <a:spLocks noGrp="1" noRot="1" noChangeAspect="1" noChangeArrowheads="1" noTextEdit="1"/>
          </p:cNvSpPr>
          <p:nvPr>
            <p:ph type="sldImg"/>
            <p:custDataLst>
              <p:tags r:id="rId1"/>
            </p:custDataLst>
          </p:nvPr>
        </p:nvSpPr>
        <p:spPr>
          <a:xfrm>
            <a:off x="-382588" y="492125"/>
            <a:ext cx="7859713" cy="4422775"/>
          </a:xfrm>
          <a:ln/>
        </p:spPr>
      </p:sp>
      <p:sp>
        <p:nvSpPr>
          <p:cNvPr id="46084" name="Rectangle 3"/>
          <p:cNvSpPr>
            <a:spLocks noGrp="1" noChangeArrowheads="1"/>
          </p:cNvSpPr>
          <p:nvPr>
            <p:ph type="body" idx="1"/>
            <p:custDataLst>
              <p:tags r:id="rId2"/>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841169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628" eaLnBrk="0" hangingPunct="0">
              <a:defRPr sz="1200">
                <a:solidFill>
                  <a:srgbClr val="000000"/>
                </a:solidFill>
                <a:latin typeface="Arial" charset="0"/>
              </a:defRPr>
            </a:lvl1pPr>
            <a:lvl2pPr marL="768539" indent="-295589" defTabSz="896628" eaLnBrk="0" hangingPunct="0">
              <a:defRPr sz="1200">
                <a:solidFill>
                  <a:srgbClr val="000000"/>
                </a:solidFill>
                <a:latin typeface="Arial" charset="0"/>
              </a:defRPr>
            </a:lvl2pPr>
            <a:lvl3pPr marL="1182365" indent="-236472" defTabSz="896628" eaLnBrk="0" hangingPunct="0">
              <a:defRPr sz="1200">
                <a:solidFill>
                  <a:srgbClr val="000000"/>
                </a:solidFill>
                <a:latin typeface="Arial" charset="0"/>
              </a:defRPr>
            </a:lvl3pPr>
            <a:lvl4pPr marL="1655308" indent="-236472" defTabSz="896628" eaLnBrk="0" hangingPunct="0">
              <a:defRPr sz="1200">
                <a:solidFill>
                  <a:srgbClr val="000000"/>
                </a:solidFill>
                <a:latin typeface="Arial" charset="0"/>
              </a:defRPr>
            </a:lvl4pPr>
            <a:lvl5pPr marL="2128255" indent="-236472" defTabSz="896628" eaLnBrk="0" hangingPunct="0">
              <a:defRPr sz="1200">
                <a:solidFill>
                  <a:srgbClr val="000000"/>
                </a:solidFill>
                <a:latin typeface="Arial" charset="0"/>
              </a:defRPr>
            </a:lvl5pPr>
            <a:lvl6pPr marL="2601200" indent="-236472" algn="ctr" defTabSz="896628" eaLnBrk="0" fontAlgn="base" hangingPunct="0">
              <a:spcBef>
                <a:spcPct val="0"/>
              </a:spcBef>
              <a:spcAft>
                <a:spcPct val="0"/>
              </a:spcAft>
              <a:defRPr sz="1200">
                <a:solidFill>
                  <a:srgbClr val="000000"/>
                </a:solidFill>
                <a:latin typeface="Arial" charset="0"/>
              </a:defRPr>
            </a:lvl6pPr>
            <a:lvl7pPr marL="3074147" indent="-236472" algn="ctr" defTabSz="896628" eaLnBrk="0" fontAlgn="base" hangingPunct="0">
              <a:spcBef>
                <a:spcPct val="0"/>
              </a:spcBef>
              <a:spcAft>
                <a:spcPct val="0"/>
              </a:spcAft>
              <a:defRPr sz="1200">
                <a:solidFill>
                  <a:srgbClr val="000000"/>
                </a:solidFill>
                <a:latin typeface="Arial" charset="0"/>
              </a:defRPr>
            </a:lvl7pPr>
            <a:lvl8pPr marL="3547092" indent="-236472" algn="ctr" defTabSz="896628" eaLnBrk="0" fontAlgn="base" hangingPunct="0">
              <a:spcBef>
                <a:spcPct val="0"/>
              </a:spcBef>
              <a:spcAft>
                <a:spcPct val="0"/>
              </a:spcAft>
              <a:defRPr sz="1200">
                <a:solidFill>
                  <a:srgbClr val="000000"/>
                </a:solidFill>
                <a:latin typeface="Arial" charset="0"/>
              </a:defRPr>
            </a:lvl8pPr>
            <a:lvl9pPr marL="4020038" indent="-236472" algn="ctr" defTabSz="896628" eaLnBrk="0" fontAlgn="base" hangingPunct="0">
              <a:spcBef>
                <a:spcPct val="0"/>
              </a:spcBef>
              <a:spcAft>
                <a:spcPct val="0"/>
              </a:spcAft>
              <a:defRPr sz="1200">
                <a:solidFill>
                  <a:srgbClr val="000000"/>
                </a:solidFill>
                <a:latin typeface="Arial" charset="0"/>
              </a:defRPr>
            </a:lvl9pPr>
          </a:lstStyle>
          <a:p>
            <a:pPr eaLnBrk="1" hangingPunct="1"/>
            <a:fld id="{9E85CC29-4B4B-4E79-85E5-94621D550E42}" type="datetime8">
              <a:rPr lang="en-US" sz="700">
                <a:latin typeface="Times New Roman" pitchFamily="18" charset="0"/>
              </a:rPr>
              <a:pPr eaLnBrk="1" hangingPunct="1"/>
              <a:t>11/25/2019 5:45 PM</a:t>
            </a:fld>
            <a:endParaRPr lang="en-US" sz="700" dirty="0">
              <a:latin typeface="Times New Roman" pitchFamily="18" charset="0"/>
            </a:endParaRPr>
          </a:p>
        </p:txBody>
      </p:sp>
      <p:sp>
        <p:nvSpPr>
          <p:cNvPr id="46083" name="Rectangle 2"/>
          <p:cNvSpPr>
            <a:spLocks noGrp="1" noRot="1" noChangeAspect="1" noChangeArrowheads="1" noTextEdit="1"/>
          </p:cNvSpPr>
          <p:nvPr>
            <p:ph type="sldImg"/>
            <p:custDataLst>
              <p:tags r:id="rId1"/>
            </p:custDataLst>
          </p:nvPr>
        </p:nvSpPr>
        <p:spPr>
          <a:xfrm>
            <a:off x="-382588" y="492125"/>
            <a:ext cx="7859713" cy="4422775"/>
          </a:xfrm>
          <a:ln/>
        </p:spPr>
      </p:sp>
      <p:sp>
        <p:nvSpPr>
          <p:cNvPr id="46084" name="Rectangle 3"/>
          <p:cNvSpPr>
            <a:spLocks noGrp="1" noChangeArrowheads="1"/>
          </p:cNvSpPr>
          <p:nvPr>
            <p:ph type="body" idx="1"/>
            <p:custDataLst>
              <p:tags r:id="rId2"/>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6115105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
          <p:cNvSpPr>
            <a:spLocks noGrp="1" noChangeArrowheads="1"/>
          </p:cNvSpPr>
          <p:nvPr>
            <p:ph type="dt" sz="quarter" idx="1"/>
          </p:nvPr>
        </p:nvSpPr>
        <p:spPr/>
        <p:txBody>
          <a:bodyPr/>
          <a:lstStyle>
            <a:lvl1pPr defTabSz="859934" eaLnBrk="0" hangingPunct="0">
              <a:defRPr sz="1100">
                <a:solidFill>
                  <a:srgbClr val="000000"/>
                </a:solidFill>
                <a:latin typeface="Arial" charset="0"/>
              </a:defRPr>
            </a:lvl1pPr>
            <a:lvl2pPr marL="714828" indent="-274934" defTabSz="859934" eaLnBrk="0" hangingPunct="0">
              <a:defRPr sz="1100">
                <a:solidFill>
                  <a:srgbClr val="000000"/>
                </a:solidFill>
                <a:latin typeface="Arial" charset="0"/>
              </a:defRPr>
            </a:lvl2pPr>
            <a:lvl3pPr marL="1099737" indent="-219950" defTabSz="859934" eaLnBrk="0" hangingPunct="0">
              <a:defRPr sz="1100">
                <a:solidFill>
                  <a:srgbClr val="000000"/>
                </a:solidFill>
                <a:latin typeface="Arial" charset="0"/>
              </a:defRPr>
            </a:lvl3pPr>
            <a:lvl4pPr marL="1539632" indent="-219950" defTabSz="859934" eaLnBrk="0" hangingPunct="0">
              <a:defRPr sz="1100">
                <a:solidFill>
                  <a:srgbClr val="000000"/>
                </a:solidFill>
                <a:latin typeface="Arial" charset="0"/>
              </a:defRPr>
            </a:lvl4pPr>
            <a:lvl5pPr marL="1979527" indent="-219950" defTabSz="859934" eaLnBrk="0" hangingPunct="0">
              <a:defRPr sz="1100">
                <a:solidFill>
                  <a:srgbClr val="000000"/>
                </a:solidFill>
                <a:latin typeface="Arial" charset="0"/>
              </a:defRPr>
            </a:lvl5pPr>
            <a:lvl6pPr marL="2419424" indent="-219950" algn="ctr" defTabSz="859934" eaLnBrk="0" fontAlgn="base" hangingPunct="0">
              <a:spcBef>
                <a:spcPct val="0"/>
              </a:spcBef>
              <a:spcAft>
                <a:spcPct val="0"/>
              </a:spcAft>
              <a:defRPr sz="1100">
                <a:solidFill>
                  <a:srgbClr val="000000"/>
                </a:solidFill>
                <a:latin typeface="Arial" charset="0"/>
              </a:defRPr>
            </a:lvl6pPr>
            <a:lvl7pPr marL="2859317" indent="-219950" algn="ctr" defTabSz="859934" eaLnBrk="0" fontAlgn="base" hangingPunct="0">
              <a:spcBef>
                <a:spcPct val="0"/>
              </a:spcBef>
              <a:spcAft>
                <a:spcPct val="0"/>
              </a:spcAft>
              <a:defRPr sz="1100">
                <a:solidFill>
                  <a:srgbClr val="000000"/>
                </a:solidFill>
                <a:latin typeface="Arial" charset="0"/>
              </a:defRPr>
            </a:lvl7pPr>
            <a:lvl8pPr marL="3299213" indent="-219950" algn="ctr" defTabSz="859934" eaLnBrk="0" fontAlgn="base" hangingPunct="0">
              <a:spcBef>
                <a:spcPct val="0"/>
              </a:spcBef>
              <a:spcAft>
                <a:spcPct val="0"/>
              </a:spcAft>
              <a:defRPr sz="1100">
                <a:solidFill>
                  <a:srgbClr val="000000"/>
                </a:solidFill>
                <a:latin typeface="Arial" charset="0"/>
              </a:defRPr>
            </a:lvl8pPr>
            <a:lvl9pPr marL="3739106" indent="-219950" algn="ctr" defTabSz="859934" eaLnBrk="0" fontAlgn="base" hangingPunct="0">
              <a:spcBef>
                <a:spcPct val="0"/>
              </a:spcBef>
              <a:spcAft>
                <a:spcPct val="0"/>
              </a:spcAft>
              <a:defRPr sz="1100">
                <a:solidFill>
                  <a:srgbClr val="000000"/>
                </a:solidFill>
                <a:latin typeface="Arial" charset="0"/>
              </a:defRPr>
            </a:lvl9pPr>
          </a:lstStyle>
          <a:p>
            <a:pPr eaLnBrk="1" hangingPunct="1">
              <a:defRPr/>
            </a:pPr>
            <a:fld id="{8E574EAA-0BF0-4C65-B6A9-1CDDB6E7B4DF}" type="datetime8">
              <a:rPr lang="en-US" sz="700">
                <a:latin typeface="Times New Roman" pitchFamily="18" charset="0"/>
              </a:rPr>
              <a:t>11/25/2019 5:45 PM</a:t>
            </a:fld>
            <a:endParaRPr lang="en-US" sz="700">
              <a:latin typeface="Times New Roman" pitchFamily="18" charset="0"/>
            </a:endParaRPr>
          </a:p>
        </p:txBody>
      </p:sp>
      <p:sp>
        <p:nvSpPr>
          <p:cNvPr id="84995" name="Rectangle 2"/>
          <p:cNvSpPr>
            <a:spLocks noGrp="1" noRot="1" noChangeAspect="1" noChangeArrowheads="1" noTextEdit="1"/>
          </p:cNvSpPr>
          <p:nvPr>
            <p:ph type="sldImg"/>
          </p:nvPr>
        </p:nvSpPr>
        <p:spPr>
          <a:xfrm>
            <a:off x="-93663" y="442913"/>
            <a:ext cx="7173913" cy="4035425"/>
          </a:xfrm>
          <a:ln/>
        </p:spPr>
      </p:sp>
      <p:sp>
        <p:nvSpPr>
          <p:cNvPr id="84996"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8375463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
          <p:cNvSpPr>
            <a:spLocks noGrp="1" noChangeArrowheads="1"/>
          </p:cNvSpPr>
          <p:nvPr>
            <p:ph type="dt" idx="1"/>
            <p:custDataLst>
              <p:tags r:id="rId1"/>
            </p:custDataLst>
          </p:nvPr>
        </p:nvSpPr>
        <p:spPr>
          <a:ln/>
        </p:spPr>
        <p:txBody>
          <a:bodyPr/>
          <a:lstStyle/>
          <a:p>
            <a:pPr marL="0" marR="0" lvl="0" indent="0" algn="r" defTabSz="872900" rtl="0" eaLnBrk="1" fontAlgn="base" latinLnBrk="0" hangingPunct="1">
              <a:lnSpc>
                <a:spcPct val="100000"/>
              </a:lnSpc>
              <a:spcBef>
                <a:spcPct val="0"/>
              </a:spcBef>
              <a:spcAft>
                <a:spcPct val="0"/>
              </a:spcAft>
              <a:buClrTx/>
              <a:buSzTx/>
              <a:buFontTx/>
              <a:buNone/>
              <a:tabLst/>
              <a:defRPr/>
            </a:pPr>
            <a:fld id="{258CBFC7-726B-49A5-8FCF-CFABE5C0B201}" type="datetime8">
              <a:rPr kumimoji="0" lang="en-US" sz="7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872900" rtl="0" eaLnBrk="1" fontAlgn="base" latinLnBrk="0" hangingPunct="1">
                <a:lnSpc>
                  <a:spcPct val="100000"/>
                </a:lnSpc>
                <a:spcBef>
                  <a:spcPct val="0"/>
                </a:spcBef>
                <a:spcAft>
                  <a:spcPct val="0"/>
                </a:spcAft>
                <a:buClrTx/>
                <a:buSzTx/>
                <a:buFontTx/>
                <a:buNone/>
                <a:tabLst/>
                <a:defRPr/>
              </a:pPr>
              <a:t>11/25/2019 5:45 PM</a:t>
            </a:fld>
            <a:endParaRPr kumimoji="0" lang="en-US" sz="7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1268738" name="Rectangle 2"/>
          <p:cNvSpPr>
            <a:spLocks noGrp="1" noRot="1" noChangeAspect="1" noChangeArrowheads="1" noTextEdit="1"/>
          </p:cNvSpPr>
          <p:nvPr>
            <p:ph type="sldImg"/>
            <p:custDataLst>
              <p:tags r:id="rId2"/>
            </p:custDataLst>
          </p:nvPr>
        </p:nvSpPr>
        <p:spPr>
          <a:xfrm>
            <a:off x="-42863" y="439738"/>
            <a:ext cx="7097713" cy="3992562"/>
          </a:xfrm>
          <a:ln/>
        </p:spPr>
      </p:sp>
      <p:sp>
        <p:nvSpPr>
          <p:cNvPr id="1268739" name="Rectangle 3"/>
          <p:cNvSpPr>
            <a:spLocks noGrp="1" noChangeArrowheads="1"/>
          </p:cNvSpPr>
          <p:nvPr>
            <p:ph type="body" idx="1"/>
            <p:custDataLst>
              <p:tags r:id="rId3"/>
            </p:custDataLst>
          </p:nvPr>
        </p:nvSpPr>
        <p:spPr/>
        <p:txBody>
          <a:bodyPr/>
          <a:lstStyle/>
          <a:p>
            <a:r>
              <a:rPr lang="en-US" dirty="0"/>
              <a:t>Approved: B.S. (Series 24) &amp; B.R. (Compliance) - 2.12.13</a:t>
            </a:r>
          </a:p>
          <a:p>
            <a:endParaRPr lang="en-US" dirty="0"/>
          </a:p>
        </p:txBody>
      </p:sp>
    </p:spTree>
    <p:extLst>
      <p:ext uri="{BB962C8B-B14F-4D97-AF65-F5344CB8AC3E}">
        <p14:creationId xmlns:p14="http://schemas.microsoft.com/office/powerpoint/2010/main" val="1880823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
          <p:cNvSpPr>
            <a:spLocks noGrp="1" noChangeArrowheads="1"/>
          </p:cNvSpPr>
          <p:nvPr>
            <p:ph type="dt" sz="quarter" idx="1"/>
          </p:nvPr>
        </p:nvSpPr>
        <p:spPr/>
        <p:txBody>
          <a:bodyPr/>
          <a:lstStyle>
            <a:lvl1pPr defTabSz="923550" eaLnBrk="0" hangingPunct="0">
              <a:defRPr sz="1200">
                <a:solidFill>
                  <a:srgbClr val="000000"/>
                </a:solidFill>
                <a:latin typeface="Arial" charset="0"/>
              </a:defRPr>
            </a:lvl1pPr>
            <a:lvl2pPr marL="767710" indent="-295274" defTabSz="923550" eaLnBrk="0" hangingPunct="0">
              <a:defRPr sz="1200">
                <a:solidFill>
                  <a:srgbClr val="000000"/>
                </a:solidFill>
                <a:latin typeface="Arial" charset="0"/>
              </a:defRPr>
            </a:lvl2pPr>
            <a:lvl3pPr marL="1181093" indent="-236220" defTabSz="923550" eaLnBrk="0" hangingPunct="0">
              <a:defRPr sz="1200">
                <a:solidFill>
                  <a:srgbClr val="000000"/>
                </a:solidFill>
                <a:latin typeface="Arial" charset="0"/>
              </a:defRPr>
            </a:lvl3pPr>
            <a:lvl4pPr marL="1653530" indent="-236220" defTabSz="923550" eaLnBrk="0" hangingPunct="0">
              <a:defRPr sz="1200">
                <a:solidFill>
                  <a:srgbClr val="000000"/>
                </a:solidFill>
                <a:latin typeface="Arial" charset="0"/>
              </a:defRPr>
            </a:lvl4pPr>
            <a:lvl5pPr marL="2125966" indent="-236220" defTabSz="923550" eaLnBrk="0" hangingPunct="0">
              <a:defRPr sz="1200">
                <a:solidFill>
                  <a:srgbClr val="000000"/>
                </a:solidFill>
                <a:latin typeface="Arial" charset="0"/>
              </a:defRPr>
            </a:lvl5pPr>
            <a:lvl6pPr marL="2598404" indent="-236220" algn="ctr" defTabSz="923550" eaLnBrk="0" fontAlgn="base" hangingPunct="0">
              <a:spcBef>
                <a:spcPct val="0"/>
              </a:spcBef>
              <a:spcAft>
                <a:spcPct val="0"/>
              </a:spcAft>
              <a:defRPr sz="1200">
                <a:solidFill>
                  <a:srgbClr val="000000"/>
                </a:solidFill>
                <a:latin typeface="Arial" charset="0"/>
              </a:defRPr>
            </a:lvl6pPr>
            <a:lvl7pPr marL="3070842" indent="-236220" algn="ctr" defTabSz="923550" eaLnBrk="0" fontAlgn="base" hangingPunct="0">
              <a:spcBef>
                <a:spcPct val="0"/>
              </a:spcBef>
              <a:spcAft>
                <a:spcPct val="0"/>
              </a:spcAft>
              <a:defRPr sz="1200">
                <a:solidFill>
                  <a:srgbClr val="000000"/>
                </a:solidFill>
                <a:latin typeface="Arial" charset="0"/>
              </a:defRPr>
            </a:lvl7pPr>
            <a:lvl8pPr marL="3543278" indent="-236220" algn="ctr" defTabSz="923550" eaLnBrk="0" fontAlgn="base" hangingPunct="0">
              <a:spcBef>
                <a:spcPct val="0"/>
              </a:spcBef>
              <a:spcAft>
                <a:spcPct val="0"/>
              </a:spcAft>
              <a:defRPr sz="1200">
                <a:solidFill>
                  <a:srgbClr val="000000"/>
                </a:solidFill>
                <a:latin typeface="Arial" charset="0"/>
              </a:defRPr>
            </a:lvl8pPr>
            <a:lvl9pPr marL="4015715" indent="-236220" algn="ctr" defTabSz="923550" eaLnBrk="0" fontAlgn="base" hangingPunct="0">
              <a:spcBef>
                <a:spcPct val="0"/>
              </a:spcBef>
              <a:spcAft>
                <a:spcPct val="0"/>
              </a:spcAft>
              <a:defRPr sz="1200">
                <a:solidFill>
                  <a:srgbClr val="000000"/>
                </a:solidFill>
                <a:latin typeface="Arial" charset="0"/>
              </a:defRPr>
            </a:lvl9pPr>
          </a:lstStyle>
          <a:p>
            <a:pPr eaLnBrk="1" hangingPunct="1">
              <a:defRPr/>
            </a:pPr>
            <a:fld id="{60D629DF-96D3-4E4B-BB05-3B365DB1B9C3}" type="datetime8">
              <a:rPr lang="en-US" sz="700">
                <a:latin typeface="Times New Roman" pitchFamily="18" charset="0"/>
              </a:rPr>
              <a:pPr eaLnBrk="1" hangingPunct="1">
                <a:defRPr/>
              </a:pPr>
              <a:t>11/25/2019 5:45 PM</a:t>
            </a:fld>
            <a:endParaRPr lang="en-US" sz="700">
              <a:latin typeface="Times New Roman" pitchFamily="18" charset="0"/>
            </a:endParaRPr>
          </a:p>
        </p:txBody>
      </p:sp>
      <p:sp>
        <p:nvSpPr>
          <p:cNvPr id="84995" name="Rectangle 2"/>
          <p:cNvSpPr>
            <a:spLocks noGrp="1" noRot="1" noChangeAspect="1" noChangeArrowheads="1" noTextEdit="1"/>
          </p:cNvSpPr>
          <p:nvPr>
            <p:ph type="sldImg"/>
          </p:nvPr>
        </p:nvSpPr>
        <p:spPr>
          <a:xfrm>
            <a:off x="-2952750" y="688975"/>
            <a:ext cx="11133138" cy="6262688"/>
          </a:xfrm>
          <a:ln/>
        </p:spPr>
      </p:sp>
      <p:sp>
        <p:nvSpPr>
          <p:cNvPr id="84996"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100066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06700" y="654050"/>
            <a:ext cx="10414000" cy="5859463"/>
          </a:xfrm>
        </p:spPr>
      </p:sp>
      <p:sp>
        <p:nvSpPr>
          <p:cNvPr id="3" name="Notes Placeholder 2"/>
          <p:cNvSpPr>
            <a:spLocks noGrp="1"/>
          </p:cNvSpPr>
          <p:nvPr>
            <p:ph type="body" idx="1"/>
          </p:nvPr>
        </p:nvSpPr>
        <p:spPr/>
        <p:txBody>
          <a:bodyPr/>
          <a:lstStyle/>
          <a:p>
            <a:pPr defTabSz="881390">
              <a:defRPr/>
            </a:pPr>
            <a:r>
              <a:rPr lang="en-US" altLang="en-US" dirty="0" smtClean="0"/>
              <a:t>Pull from </a:t>
            </a:r>
            <a:r>
              <a:rPr lang="en-US" altLang="en-US" dirty="0" err="1" smtClean="0"/>
              <a:t>ThomsonOne</a:t>
            </a:r>
            <a:endParaRPr lang="en-US" altLang="en-US" dirty="0" smtClean="0"/>
          </a:p>
          <a:p>
            <a:pPr defTabSz="881390">
              <a:defRPr/>
            </a:pPr>
            <a:r>
              <a:rPr lang="en-US" altLang="en-US" dirty="0" smtClean="0"/>
              <a:t>Fund Performance &gt; Search saved report criteria &gt; Long-Term Outperformance</a:t>
            </a:r>
            <a:r>
              <a:rPr lang="en-US" altLang="en-US" baseline="0" dirty="0" smtClean="0"/>
              <a:t> of PE (select 1</a:t>
            </a:r>
            <a:r>
              <a:rPr lang="en-US" altLang="en-US" baseline="30000" dirty="0" smtClean="0"/>
              <a:t>st</a:t>
            </a:r>
            <a:r>
              <a:rPr lang="en-US" altLang="en-US" baseline="0" dirty="0" smtClean="0"/>
              <a:t> quartile or deselect 1</a:t>
            </a:r>
            <a:r>
              <a:rPr lang="en-US" altLang="en-US" baseline="30000" dirty="0" smtClean="0"/>
              <a:t>st</a:t>
            </a:r>
            <a:r>
              <a:rPr lang="en-US" altLang="en-US" baseline="0" dirty="0" smtClean="0"/>
              <a:t> quartile)</a:t>
            </a:r>
          </a:p>
          <a:p>
            <a:pPr defTabSz="881390">
              <a:defRPr/>
            </a:pPr>
            <a:r>
              <a:rPr lang="en-US" altLang="en-US" baseline="0" dirty="0" smtClean="0"/>
              <a:t>MSCI World: Pull from Portfolio Insight (</a:t>
            </a:r>
            <a:r>
              <a:rPr lang="en-US" dirty="0"/>
              <a:t>MSCI WORLD INDEX (USD))</a:t>
            </a:r>
            <a:endParaRPr lang="en-US" altLang="en-US" dirty="0" smtClean="0"/>
          </a:p>
        </p:txBody>
      </p:sp>
      <p:sp>
        <p:nvSpPr>
          <p:cNvPr id="4" name="Date Placeholder 3"/>
          <p:cNvSpPr>
            <a:spLocks noGrp="1"/>
          </p:cNvSpPr>
          <p:nvPr>
            <p:ph type="dt" idx="10"/>
          </p:nvPr>
        </p:nvSpPr>
        <p:spPr/>
        <p:txBody>
          <a:bodyPr/>
          <a:lstStyle/>
          <a:p>
            <a:pPr marL="0" marR="0" lvl="0" indent="0" algn="r" defTabSz="880896" rtl="0" eaLnBrk="1" fontAlgn="base" latinLnBrk="0" hangingPunct="1">
              <a:lnSpc>
                <a:spcPct val="100000"/>
              </a:lnSpc>
              <a:spcBef>
                <a:spcPct val="0"/>
              </a:spcBef>
              <a:spcAft>
                <a:spcPct val="0"/>
              </a:spcAft>
              <a:buClrTx/>
              <a:buSzTx/>
              <a:buFontTx/>
              <a:buNone/>
              <a:tabLst/>
              <a:defRPr/>
            </a:pPr>
            <a:fld id="{6DF3F4E1-5B00-419B-BBB5-6342DCCE1F50}" type="datetime8">
              <a:rPr kumimoji="0" lang="en-US" sz="7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880896" rtl="0" eaLnBrk="1" fontAlgn="base" latinLnBrk="0" hangingPunct="1">
                <a:lnSpc>
                  <a:spcPct val="100000"/>
                </a:lnSpc>
                <a:spcBef>
                  <a:spcPct val="0"/>
                </a:spcBef>
                <a:spcAft>
                  <a:spcPct val="0"/>
                </a:spcAft>
                <a:buClrTx/>
                <a:buSzTx/>
                <a:buFontTx/>
                <a:buNone/>
                <a:tabLst/>
                <a:defRPr/>
              </a:pPr>
              <a:t>11/25/2019 5:45 PM</a:t>
            </a:fld>
            <a:endParaRPr kumimoji="0" lang="en-US" sz="7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685639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
          <p:cNvSpPr>
            <a:spLocks noGrp="1" noChangeArrowheads="1"/>
          </p:cNvSpPr>
          <p:nvPr>
            <p:ph type="dt" sz="quarter" idx="1"/>
          </p:nvPr>
        </p:nvSpPr>
        <p:spPr/>
        <p:txBody>
          <a:bodyPr/>
          <a:lstStyle>
            <a:lvl1pPr algn="ctr" defTabSz="852877" eaLnBrk="0" hangingPunct="0">
              <a:defRPr sz="1100">
                <a:solidFill>
                  <a:srgbClr val="000000"/>
                </a:solidFill>
                <a:latin typeface="Arial" charset="0"/>
              </a:defRPr>
            </a:lvl1pPr>
            <a:lvl2pPr marL="727043" indent="-279632" algn="ctr" defTabSz="852877" eaLnBrk="0" hangingPunct="0">
              <a:defRPr sz="1100">
                <a:solidFill>
                  <a:srgbClr val="000000"/>
                </a:solidFill>
                <a:latin typeface="Arial" charset="0"/>
              </a:defRPr>
            </a:lvl2pPr>
            <a:lvl3pPr marL="1118528" indent="-223707" algn="ctr" defTabSz="852877" eaLnBrk="0" hangingPunct="0">
              <a:defRPr sz="1100">
                <a:solidFill>
                  <a:srgbClr val="000000"/>
                </a:solidFill>
                <a:latin typeface="Arial" charset="0"/>
              </a:defRPr>
            </a:lvl3pPr>
            <a:lvl4pPr marL="1565938" indent="-223707" algn="ctr" defTabSz="852877" eaLnBrk="0" hangingPunct="0">
              <a:defRPr sz="1100">
                <a:solidFill>
                  <a:srgbClr val="000000"/>
                </a:solidFill>
                <a:latin typeface="Arial" charset="0"/>
              </a:defRPr>
            </a:lvl4pPr>
            <a:lvl5pPr marL="2013348" indent="-223707" algn="ctr" defTabSz="852877" eaLnBrk="0" hangingPunct="0">
              <a:defRPr sz="1100">
                <a:solidFill>
                  <a:srgbClr val="000000"/>
                </a:solidFill>
                <a:latin typeface="Arial" charset="0"/>
              </a:defRPr>
            </a:lvl5pPr>
            <a:lvl6pPr marL="2460761" indent="-223707" algn="ctr" defTabSz="852877" eaLnBrk="0" fontAlgn="base" hangingPunct="0">
              <a:spcBef>
                <a:spcPct val="0"/>
              </a:spcBef>
              <a:spcAft>
                <a:spcPct val="0"/>
              </a:spcAft>
              <a:defRPr sz="1100">
                <a:solidFill>
                  <a:srgbClr val="000000"/>
                </a:solidFill>
                <a:latin typeface="Arial" charset="0"/>
              </a:defRPr>
            </a:lvl6pPr>
            <a:lvl7pPr marL="2908176" indent="-223707" algn="ctr" defTabSz="852877" eaLnBrk="0" fontAlgn="base" hangingPunct="0">
              <a:spcBef>
                <a:spcPct val="0"/>
              </a:spcBef>
              <a:spcAft>
                <a:spcPct val="0"/>
              </a:spcAft>
              <a:defRPr sz="1100">
                <a:solidFill>
                  <a:srgbClr val="000000"/>
                </a:solidFill>
                <a:latin typeface="Arial" charset="0"/>
              </a:defRPr>
            </a:lvl7pPr>
            <a:lvl8pPr marL="3355584" indent="-223707" algn="ctr" defTabSz="852877" eaLnBrk="0" fontAlgn="base" hangingPunct="0">
              <a:spcBef>
                <a:spcPct val="0"/>
              </a:spcBef>
              <a:spcAft>
                <a:spcPct val="0"/>
              </a:spcAft>
              <a:defRPr sz="1100">
                <a:solidFill>
                  <a:srgbClr val="000000"/>
                </a:solidFill>
                <a:latin typeface="Arial" charset="0"/>
              </a:defRPr>
            </a:lvl8pPr>
            <a:lvl9pPr marL="3802995" indent="-223707" algn="ctr" defTabSz="852877" eaLnBrk="0" fontAlgn="base" hangingPunct="0">
              <a:spcBef>
                <a:spcPct val="0"/>
              </a:spcBef>
              <a:spcAft>
                <a:spcPct val="0"/>
              </a:spcAft>
              <a:defRPr sz="1100">
                <a:solidFill>
                  <a:srgbClr val="000000"/>
                </a:solidFill>
                <a:latin typeface="Arial" charset="0"/>
              </a:defRPr>
            </a:lvl9pPr>
          </a:lstStyle>
          <a:p>
            <a:pPr algn="r" eaLnBrk="1" hangingPunct="1">
              <a:defRPr/>
            </a:pPr>
            <a:fld id="{097B5303-21C7-4B38-9498-17EEF28DF663}" type="datetime8">
              <a:rPr lang="en-US" sz="700">
                <a:latin typeface="Times New Roman" pitchFamily="18" charset="0"/>
              </a:rPr>
              <a:pPr algn="r" eaLnBrk="1" hangingPunct="1">
                <a:defRPr/>
              </a:pPr>
              <a:t>11/25/2019 5:45 PM</a:t>
            </a:fld>
            <a:endParaRPr lang="en-US" sz="700" dirty="0">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defTabSz="881390" eaLnBrk="1" hangingPunct="1">
              <a:defRPr/>
            </a:pPr>
            <a:r>
              <a:rPr lang="en-US" altLang="en-US" dirty="0" smtClean="0"/>
              <a:t>Pull from </a:t>
            </a:r>
            <a:r>
              <a:rPr lang="en-US" altLang="en-US" dirty="0" err="1" smtClean="0"/>
              <a:t>ThomsonOne</a:t>
            </a:r>
            <a:endParaRPr lang="en-US" altLang="en-US" dirty="0" smtClean="0"/>
          </a:p>
          <a:p>
            <a:pPr eaLnBrk="1" hangingPunct="1"/>
            <a:endParaRPr lang="en-US" altLang="en-US" dirty="0" smtClean="0"/>
          </a:p>
        </p:txBody>
      </p:sp>
    </p:spTree>
    <p:extLst>
      <p:ext uri="{BB962C8B-B14F-4D97-AF65-F5344CB8AC3E}">
        <p14:creationId xmlns:p14="http://schemas.microsoft.com/office/powerpoint/2010/main" val="2700794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
          <p:cNvSpPr>
            <a:spLocks noGrp="1" noChangeArrowheads="1"/>
          </p:cNvSpPr>
          <p:nvPr>
            <p:ph type="dt" sz="quarter" idx="1"/>
          </p:nvPr>
        </p:nvSpPr>
        <p:spPr/>
        <p:txBody>
          <a:bodyPr/>
          <a:lstStyle>
            <a:lvl1pPr algn="ctr" defTabSz="852877" eaLnBrk="0" hangingPunct="0">
              <a:defRPr sz="1100">
                <a:solidFill>
                  <a:srgbClr val="000000"/>
                </a:solidFill>
                <a:latin typeface="Arial" charset="0"/>
              </a:defRPr>
            </a:lvl1pPr>
            <a:lvl2pPr marL="727043" indent="-279632" algn="ctr" defTabSz="852877" eaLnBrk="0" hangingPunct="0">
              <a:defRPr sz="1100">
                <a:solidFill>
                  <a:srgbClr val="000000"/>
                </a:solidFill>
                <a:latin typeface="Arial" charset="0"/>
              </a:defRPr>
            </a:lvl2pPr>
            <a:lvl3pPr marL="1118528" indent="-223707" algn="ctr" defTabSz="852877" eaLnBrk="0" hangingPunct="0">
              <a:defRPr sz="1100">
                <a:solidFill>
                  <a:srgbClr val="000000"/>
                </a:solidFill>
                <a:latin typeface="Arial" charset="0"/>
              </a:defRPr>
            </a:lvl3pPr>
            <a:lvl4pPr marL="1565938" indent="-223707" algn="ctr" defTabSz="852877" eaLnBrk="0" hangingPunct="0">
              <a:defRPr sz="1100">
                <a:solidFill>
                  <a:srgbClr val="000000"/>
                </a:solidFill>
                <a:latin typeface="Arial" charset="0"/>
              </a:defRPr>
            </a:lvl4pPr>
            <a:lvl5pPr marL="2013348" indent="-223707" algn="ctr" defTabSz="852877" eaLnBrk="0" hangingPunct="0">
              <a:defRPr sz="1100">
                <a:solidFill>
                  <a:srgbClr val="000000"/>
                </a:solidFill>
                <a:latin typeface="Arial" charset="0"/>
              </a:defRPr>
            </a:lvl5pPr>
            <a:lvl6pPr marL="2460761" indent="-223707" algn="ctr" defTabSz="852877" eaLnBrk="0" fontAlgn="base" hangingPunct="0">
              <a:spcBef>
                <a:spcPct val="0"/>
              </a:spcBef>
              <a:spcAft>
                <a:spcPct val="0"/>
              </a:spcAft>
              <a:defRPr sz="1100">
                <a:solidFill>
                  <a:srgbClr val="000000"/>
                </a:solidFill>
                <a:latin typeface="Arial" charset="0"/>
              </a:defRPr>
            </a:lvl6pPr>
            <a:lvl7pPr marL="2908176" indent="-223707" algn="ctr" defTabSz="852877" eaLnBrk="0" fontAlgn="base" hangingPunct="0">
              <a:spcBef>
                <a:spcPct val="0"/>
              </a:spcBef>
              <a:spcAft>
                <a:spcPct val="0"/>
              </a:spcAft>
              <a:defRPr sz="1100">
                <a:solidFill>
                  <a:srgbClr val="000000"/>
                </a:solidFill>
                <a:latin typeface="Arial" charset="0"/>
              </a:defRPr>
            </a:lvl7pPr>
            <a:lvl8pPr marL="3355584" indent="-223707" algn="ctr" defTabSz="852877" eaLnBrk="0" fontAlgn="base" hangingPunct="0">
              <a:spcBef>
                <a:spcPct val="0"/>
              </a:spcBef>
              <a:spcAft>
                <a:spcPct val="0"/>
              </a:spcAft>
              <a:defRPr sz="1100">
                <a:solidFill>
                  <a:srgbClr val="000000"/>
                </a:solidFill>
                <a:latin typeface="Arial" charset="0"/>
              </a:defRPr>
            </a:lvl8pPr>
            <a:lvl9pPr marL="3802995" indent="-223707" algn="ctr" defTabSz="852877" eaLnBrk="0" fontAlgn="base" hangingPunct="0">
              <a:spcBef>
                <a:spcPct val="0"/>
              </a:spcBef>
              <a:spcAft>
                <a:spcPct val="0"/>
              </a:spcAft>
              <a:defRPr sz="1100">
                <a:solidFill>
                  <a:srgbClr val="000000"/>
                </a:solidFill>
                <a:latin typeface="Arial" charset="0"/>
              </a:defRPr>
            </a:lvl9pPr>
          </a:lstStyle>
          <a:p>
            <a:pPr marL="0" marR="0" lvl="0" indent="0" algn="r" defTabSz="852877" rtl="0" eaLnBrk="1" fontAlgn="base" latinLnBrk="0" hangingPunct="1">
              <a:lnSpc>
                <a:spcPct val="100000"/>
              </a:lnSpc>
              <a:spcBef>
                <a:spcPct val="0"/>
              </a:spcBef>
              <a:spcAft>
                <a:spcPct val="0"/>
              </a:spcAft>
              <a:buClrTx/>
              <a:buSzTx/>
              <a:buFontTx/>
              <a:buNone/>
              <a:tabLst/>
              <a:defRPr/>
            </a:pPr>
            <a:fld id="{2CE736A9-E8DC-4FFE-AF62-2C1C03872561}" type="datetime8">
              <a:rPr kumimoji="0" lang="en-US" sz="7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852877" rtl="0" eaLnBrk="1" fontAlgn="base" latinLnBrk="0" hangingPunct="1">
                <a:lnSpc>
                  <a:spcPct val="100000"/>
                </a:lnSpc>
                <a:spcBef>
                  <a:spcPct val="0"/>
                </a:spcBef>
                <a:spcAft>
                  <a:spcPct val="0"/>
                </a:spcAft>
                <a:buClrTx/>
                <a:buSzTx/>
                <a:buFontTx/>
                <a:buNone/>
                <a:tabLst/>
                <a:defRPr/>
              </a:pPr>
              <a:t>11/25/2019 5:45 PM</a:t>
            </a:fld>
            <a:endParaRPr kumimoji="0" lang="en-US" sz="7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defTabSz="881390" eaLnBrk="1" hangingPunct="1">
              <a:defRPr/>
            </a:pPr>
            <a:r>
              <a:rPr lang="en-US" altLang="en-US" dirty="0" smtClean="0"/>
              <a:t>Pull from </a:t>
            </a:r>
            <a:r>
              <a:rPr lang="en-US" altLang="en-US" dirty="0" err="1" smtClean="0"/>
              <a:t>ThomsonOne</a:t>
            </a:r>
            <a:r>
              <a:rPr lang="en-US" altLang="en-US" dirty="0" smtClean="0"/>
              <a:t>. You have to run a separate pull from each category</a:t>
            </a:r>
          </a:p>
          <a:p>
            <a:pPr eaLnBrk="1" hangingPunct="1"/>
            <a:endParaRPr lang="en-US" altLang="en-US" dirty="0" smtClean="0"/>
          </a:p>
        </p:txBody>
      </p:sp>
    </p:spTree>
    <p:extLst>
      <p:ext uri="{BB962C8B-B14F-4D97-AF65-F5344CB8AC3E}">
        <p14:creationId xmlns:p14="http://schemas.microsoft.com/office/powerpoint/2010/main" val="479713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9186" eaLnBrk="0" hangingPunct="0">
              <a:defRPr sz="1000">
                <a:solidFill>
                  <a:srgbClr val="000000"/>
                </a:solidFill>
                <a:latin typeface="Arial" charset="0"/>
              </a:defRPr>
            </a:lvl1pPr>
            <a:lvl2pPr marL="683202" indent="-262772" defTabSz="829186" eaLnBrk="0" hangingPunct="0">
              <a:defRPr sz="1000">
                <a:solidFill>
                  <a:srgbClr val="000000"/>
                </a:solidFill>
                <a:latin typeface="Arial" charset="0"/>
              </a:defRPr>
            </a:lvl2pPr>
            <a:lvl3pPr marL="1051085" indent="-210220" defTabSz="829186" eaLnBrk="0" hangingPunct="0">
              <a:defRPr sz="1000">
                <a:solidFill>
                  <a:srgbClr val="000000"/>
                </a:solidFill>
                <a:latin typeface="Arial" charset="0"/>
              </a:defRPr>
            </a:lvl3pPr>
            <a:lvl4pPr marL="1471517" indent="-210220" defTabSz="829186" eaLnBrk="0" hangingPunct="0">
              <a:defRPr sz="1000">
                <a:solidFill>
                  <a:srgbClr val="000000"/>
                </a:solidFill>
                <a:latin typeface="Arial" charset="0"/>
              </a:defRPr>
            </a:lvl4pPr>
            <a:lvl5pPr marL="1891947" indent="-210220" defTabSz="829186" eaLnBrk="0" hangingPunct="0">
              <a:defRPr sz="1000">
                <a:solidFill>
                  <a:srgbClr val="000000"/>
                </a:solidFill>
                <a:latin typeface="Arial" charset="0"/>
              </a:defRPr>
            </a:lvl5pPr>
            <a:lvl6pPr marL="2312384" indent="-210220" algn="ctr" defTabSz="829186" eaLnBrk="0" fontAlgn="base" hangingPunct="0">
              <a:spcBef>
                <a:spcPct val="0"/>
              </a:spcBef>
              <a:spcAft>
                <a:spcPct val="0"/>
              </a:spcAft>
              <a:defRPr sz="1000">
                <a:solidFill>
                  <a:srgbClr val="000000"/>
                </a:solidFill>
                <a:latin typeface="Arial" charset="0"/>
              </a:defRPr>
            </a:lvl6pPr>
            <a:lvl7pPr marL="2732813" indent="-210220" algn="ctr" defTabSz="829186" eaLnBrk="0" fontAlgn="base" hangingPunct="0">
              <a:spcBef>
                <a:spcPct val="0"/>
              </a:spcBef>
              <a:spcAft>
                <a:spcPct val="0"/>
              </a:spcAft>
              <a:defRPr sz="1000">
                <a:solidFill>
                  <a:srgbClr val="000000"/>
                </a:solidFill>
                <a:latin typeface="Arial" charset="0"/>
              </a:defRPr>
            </a:lvl7pPr>
            <a:lvl8pPr marL="3153250" indent="-210220" algn="ctr" defTabSz="829186" eaLnBrk="0" fontAlgn="base" hangingPunct="0">
              <a:spcBef>
                <a:spcPct val="0"/>
              </a:spcBef>
              <a:spcAft>
                <a:spcPct val="0"/>
              </a:spcAft>
              <a:defRPr sz="1000">
                <a:solidFill>
                  <a:srgbClr val="000000"/>
                </a:solidFill>
                <a:latin typeface="Arial" charset="0"/>
              </a:defRPr>
            </a:lvl8pPr>
            <a:lvl9pPr marL="3573679" indent="-210220" algn="ctr" defTabSz="829186" eaLnBrk="0" fontAlgn="base" hangingPunct="0">
              <a:spcBef>
                <a:spcPct val="0"/>
              </a:spcBef>
              <a:spcAft>
                <a:spcPct val="0"/>
              </a:spcAft>
              <a:defRPr sz="1000">
                <a:solidFill>
                  <a:srgbClr val="000000"/>
                </a:solidFill>
                <a:latin typeface="Arial" charset="0"/>
              </a:defRPr>
            </a:lvl9pPr>
          </a:lstStyle>
          <a:p>
            <a:pPr marL="0" marR="0" lvl="0" indent="0" algn="r" defTabSz="829186" rtl="0" eaLnBrk="1" fontAlgn="base" latinLnBrk="0" hangingPunct="1">
              <a:lnSpc>
                <a:spcPct val="100000"/>
              </a:lnSpc>
              <a:spcBef>
                <a:spcPct val="0"/>
              </a:spcBef>
              <a:spcAft>
                <a:spcPct val="0"/>
              </a:spcAft>
              <a:buClrTx/>
              <a:buSzTx/>
              <a:buFontTx/>
              <a:buNone/>
              <a:tabLst/>
              <a:defRPr/>
            </a:pPr>
            <a:fld id="{5015BA80-C6AD-4C37-AAE1-968896CB65E2}" type="datetime8">
              <a:rPr kumimoji="0" lang="en-US" sz="7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829186" rtl="0" eaLnBrk="1" fontAlgn="base" latinLnBrk="0" hangingPunct="1">
                <a:lnSpc>
                  <a:spcPct val="100000"/>
                </a:lnSpc>
                <a:spcBef>
                  <a:spcPct val="0"/>
                </a:spcBef>
                <a:spcAft>
                  <a:spcPct val="0"/>
                </a:spcAft>
                <a:buClrTx/>
                <a:buSzTx/>
                <a:buFontTx/>
                <a:buNone/>
                <a:tabLst/>
                <a:defRPr/>
              </a:pPr>
              <a:t>11/25/2019 5:45 PM</a:t>
            </a:fld>
            <a:endParaRPr kumimoji="0" lang="en-US" sz="700" b="0" i="0" u="none" strike="noStrike" kern="1200" cap="none" spc="0" normalizeH="0" baseline="0" noProof="0" dirty="0">
              <a:ln>
                <a:noFill/>
              </a:ln>
              <a:solidFill>
                <a:prstClr val="black"/>
              </a:solidFill>
              <a:effectLst/>
              <a:uLnTx/>
              <a:uFillTx/>
              <a:latin typeface="Times New Roman" pitchFamily="18" charset="0"/>
              <a:ea typeface="+mn-ea"/>
              <a:cs typeface="+mn-cs"/>
            </a:endParaRPr>
          </a:p>
        </p:txBody>
      </p:sp>
      <p:sp>
        <p:nvSpPr>
          <p:cNvPr id="29699" name="Rectangle 10"/>
          <p:cNvSpPr txBox="1">
            <a:spLocks noGrp="1" noChangeArrowheads="1"/>
          </p:cNvSpPr>
          <p:nvPr/>
        </p:nvSpPr>
        <p:spPr bwMode="auto">
          <a:xfrm>
            <a:off x="2518703" y="212424"/>
            <a:ext cx="2081205" cy="325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811213" eaLnBrk="0" hangingPunct="0">
              <a:defRPr sz="1200">
                <a:solidFill>
                  <a:srgbClr val="000000"/>
                </a:solidFill>
                <a:latin typeface="Arial" charset="0"/>
              </a:defRPr>
            </a:lvl1pPr>
            <a:lvl2pPr marL="742950" indent="-285750" defTabSz="811213" eaLnBrk="0" hangingPunct="0">
              <a:defRPr sz="1200">
                <a:solidFill>
                  <a:srgbClr val="000000"/>
                </a:solidFill>
                <a:latin typeface="Arial" charset="0"/>
              </a:defRPr>
            </a:lvl2pPr>
            <a:lvl3pPr marL="1143000" indent="-228600" defTabSz="811213" eaLnBrk="0" hangingPunct="0">
              <a:defRPr sz="1200">
                <a:solidFill>
                  <a:srgbClr val="000000"/>
                </a:solidFill>
                <a:latin typeface="Arial" charset="0"/>
              </a:defRPr>
            </a:lvl3pPr>
            <a:lvl4pPr marL="1600200" indent="-228600" defTabSz="811213" eaLnBrk="0" hangingPunct="0">
              <a:defRPr sz="1200">
                <a:solidFill>
                  <a:srgbClr val="000000"/>
                </a:solidFill>
                <a:latin typeface="Arial" charset="0"/>
              </a:defRPr>
            </a:lvl4pPr>
            <a:lvl5pPr marL="2057400" indent="-228600" defTabSz="811213" eaLnBrk="0" hangingPunct="0">
              <a:defRPr sz="1200">
                <a:solidFill>
                  <a:srgbClr val="000000"/>
                </a:solidFill>
                <a:latin typeface="Arial" charset="0"/>
              </a:defRPr>
            </a:lvl5pPr>
            <a:lvl6pPr marL="2514600" indent="-228600" algn="ctr" defTabSz="811213" eaLnBrk="0" fontAlgn="base" hangingPunct="0">
              <a:spcBef>
                <a:spcPct val="0"/>
              </a:spcBef>
              <a:spcAft>
                <a:spcPct val="0"/>
              </a:spcAft>
              <a:defRPr sz="1200">
                <a:solidFill>
                  <a:srgbClr val="000000"/>
                </a:solidFill>
                <a:latin typeface="Arial" charset="0"/>
              </a:defRPr>
            </a:lvl6pPr>
            <a:lvl7pPr marL="2971800" indent="-228600" algn="ctr" defTabSz="811213" eaLnBrk="0" fontAlgn="base" hangingPunct="0">
              <a:spcBef>
                <a:spcPct val="0"/>
              </a:spcBef>
              <a:spcAft>
                <a:spcPct val="0"/>
              </a:spcAft>
              <a:defRPr sz="1200">
                <a:solidFill>
                  <a:srgbClr val="000000"/>
                </a:solidFill>
                <a:latin typeface="Arial" charset="0"/>
              </a:defRPr>
            </a:lvl7pPr>
            <a:lvl8pPr marL="3429000" indent="-228600" algn="ctr" defTabSz="811213" eaLnBrk="0" fontAlgn="base" hangingPunct="0">
              <a:spcBef>
                <a:spcPct val="0"/>
              </a:spcBef>
              <a:spcAft>
                <a:spcPct val="0"/>
              </a:spcAft>
              <a:defRPr sz="1200">
                <a:solidFill>
                  <a:srgbClr val="000000"/>
                </a:solidFill>
                <a:latin typeface="Arial" charset="0"/>
              </a:defRPr>
            </a:lvl8pPr>
            <a:lvl9pPr marL="3886200" indent="-228600" algn="ctr" defTabSz="811213" eaLnBrk="0" fontAlgn="base" hangingPunct="0">
              <a:spcBef>
                <a:spcPct val="0"/>
              </a:spcBef>
              <a:spcAft>
                <a:spcPct val="0"/>
              </a:spcAft>
              <a:defRPr sz="1200">
                <a:solidFill>
                  <a:srgbClr val="000000"/>
                </a:solidFill>
                <a:latin typeface="Arial" charset="0"/>
              </a:defRPr>
            </a:lvl9pPr>
          </a:lstStyle>
          <a:p>
            <a:pPr marL="0" marR="0" lvl="0" indent="0" algn="r" defTabSz="811213" rtl="0" eaLnBrk="1" fontAlgn="base" latinLnBrk="0" hangingPunct="1">
              <a:lnSpc>
                <a:spcPct val="100000"/>
              </a:lnSpc>
              <a:spcBef>
                <a:spcPct val="0"/>
              </a:spcBef>
              <a:spcAft>
                <a:spcPct val="0"/>
              </a:spcAft>
              <a:buClrTx/>
              <a:buSzTx/>
              <a:buFontTx/>
              <a:buNone/>
              <a:tabLst/>
              <a:defRPr/>
            </a:pPr>
            <a:fld id="{440E21DF-760B-49C4-BB3B-817C93A113F0}" type="datetime8">
              <a:rPr kumimoji="0" lang="en-US" sz="700" b="0" i="0" u="none" strike="noStrike" kern="1200" cap="none" spc="0" normalizeH="0" baseline="0" noProof="0">
                <a:ln>
                  <a:noFill/>
                </a:ln>
                <a:solidFill>
                  <a:prstClr val="black"/>
                </a:solidFill>
                <a:effectLst/>
                <a:uLnTx/>
                <a:uFillTx/>
                <a:latin typeface="Arial Narrow" panose="020B0606020202030204" pitchFamily="34" charset="0"/>
                <a:ea typeface="+mn-ea"/>
                <a:cs typeface="+mn-cs"/>
              </a:rPr>
              <a:pPr marL="0" marR="0" lvl="0" indent="0" algn="r" defTabSz="811213" rtl="0" eaLnBrk="1" fontAlgn="base" latinLnBrk="0" hangingPunct="1">
                <a:lnSpc>
                  <a:spcPct val="100000"/>
                </a:lnSpc>
                <a:spcBef>
                  <a:spcPct val="0"/>
                </a:spcBef>
                <a:spcAft>
                  <a:spcPct val="0"/>
                </a:spcAft>
                <a:buClrTx/>
                <a:buSzTx/>
                <a:buFontTx/>
                <a:buNone/>
                <a:tabLst/>
                <a:defRPr/>
              </a:pPr>
              <a:t>11/25/2019 5:45 PM</a:t>
            </a:fld>
            <a:endParaRPr kumimoji="0" lang="en-US" sz="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700" name="Rectangle 2"/>
          <p:cNvSpPr>
            <a:spLocks noGrp="1" noRot="1" noChangeAspect="1" noChangeArrowheads="1" noTextEdit="1"/>
          </p:cNvSpPr>
          <p:nvPr>
            <p:ph type="sldImg"/>
          </p:nvPr>
        </p:nvSpPr>
        <p:spPr>
          <a:xfrm>
            <a:off x="-2801938" y="654050"/>
            <a:ext cx="10415588" cy="5859463"/>
          </a:xfrm>
          <a:ln/>
        </p:spPr>
      </p:sp>
      <p:sp>
        <p:nvSpPr>
          <p:cNvPr id="29701" name="Rectangle 3"/>
          <p:cNvSpPr>
            <a:spLocks noGrp="1" noChangeArrowheads="1"/>
          </p:cNvSpPr>
          <p:nvPr>
            <p:ph type="body" idx="1"/>
          </p:nvPr>
        </p:nvSpPr>
        <p:spPr>
          <a:xfrm>
            <a:off x="201053" y="6833201"/>
            <a:ext cx="4397818" cy="6491986"/>
          </a:xfrm>
          <a:noFill/>
        </p:spPr>
        <p:txBody>
          <a:bodyPr lIns="81973" tIns="40985" rIns="81973" bIns="40985"/>
          <a:lstStyle/>
          <a:p>
            <a:pPr eaLnBrk="1" hangingPunct="1"/>
            <a:r>
              <a:rPr lang="en-US" dirty="0" smtClean="0"/>
              <a:t>Both US-listed &amp; PE-owned provided by pitchbook (christine.achille@pitchbook.com &amp; jon.hubert@pitchbook.com) or find in their annual report</a:t>
            </a:r>
          </a:p>
        </p:txBody>
      </p:sp>
    </p:spTree>
    <p:extLst>
      <p:ext uri="{BB962C8B-B14F-4D97-AF65-F5344CB8AC3E}">
        <p14:creationId xmlns:p14="http://schemas.microsoft.com/office/powerpoint/2010/main" val="799461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
          <p:cNvSpPr>
            <a:spLocks noGrp="1" noChangeArrowheads="1"/>
          </p:cNvSpPr>
          <p:nvPr>
            <p:ph type="dt" sz="quarter" idx="1"/>
          </p:nvPr>
        </p:nvSpPr>
        <p:spPr>
          <a:noFill/>
        </p:spPr>
        <p:txBody>
          <a:bodyPr/>
          <a:lstStyle>
            <a:lvl1pPr defTabSz="950293" eaLnBrk="0" hangingPunct="0">
              <a:defRPr sz="1200" b="1">
                <a:solidFill>
                  <a:srgbClr val="8B0600"/>
                </a:solidFill>
                <a:latin typeface="Arial Narrow" pitchFamily="34" charset="0"/>
              </a:defRPr>
            </a:lvl1pPr>
            <a:lvl2pPr marL="787143" indent="-302747" defTabSz="950293" eaLnBrk="0" hangingPunct="0">
              <a:defRPr sz="1200" b="1">
                <a:solidFill>
                  <a:srgbClr val="8B0600"/>
                </a:solidFill>
                <a:latin typeface="Arial Narrow" pitchFamily="34" charset="0"/>
              </a:defRPr>
            </a:lvl2pPr>
            <a:lvl3pPr marL="1210990" indent="-242200" defTabSz="950293" eaLnBrk="0" hangingPunct="0">
              <a:defRPr sz="1200" b="1">
                <a:solidFill>
                  <a:srgbClr val="8B0600"/>
                </a:solidFill>
                <a:latin typeface="Arial Narrow" pitchFamily="34" charset="0"/>
              </a:defRPr>
            </a:lvl3pPr>
            <a:lvl4pPr marL="1695385" indent="-242200" defTabSz="950293" eaLnBrk="0" hangingPunct="0">
              <a:defRPr sz="1200" b="1">
                <a:solidFill>
                  <a:srgbClr val="8B0600"/>
                </a:solidFill>
                <a:latin typeface="Arial Narrow" pitchFamily="34" charset="0"/>
              </a:defRPr>
            </a:lvl4pPr>
            <a:lvl5pPr marL="2179781" indent="-242200" defTabSz="950293" eaLnBrk="0" hangingPunct="0">
              <a:defRPr sz="1200" b="1">
                <a:solidFill>
                  <a:srgbClr val="8B0600"/>
                </a:solidFill>
                <a:latin typeface="Arial Narrow" pitchFamily="34" charset="0"/>
              </a:defRPr>
            </a:lvl5pPr>
            <a:lvl6pPr marL="2664177" indent="-242200" algn="ctr" defTabSz="950293" eaLnBrk="0" fontAlgn="base" hangingPunct="0">
              <a:spcBef>
                <a:spcPct val="0"/>
              </a:spcBef>
              <a:spcAft>
                <a:spcPct val="0"/>
              </a:spcAft>
              <a:defRPr sz="1200" b="1">
                <a:solidFill>
                  <a:srgbClr val="8B0600"/>
                </a:solidFill>
                <a:latin typeface="Arial Narrow" pitchFamily="34" charset="0"/>
              </a:defRPr>
            </a:lvl6pPr>
            <a:lvl7pPr marL="3148571" indent="-242200" algn="ctr" defTabSz="950293" eaLnBrk="0" fontAlgn="base" hangingPunct="0">
              <a:spcBef>
                <a:spcPct val="0"/>
              </a:spcBef>
              <a:spcAft>
                <a:spcPct val="0"/>
              </a:spcAft>
              <a:defRPr sz="1200" b="1">
                <a:solidFill>
                  <a:srgbClr val="8B0600"/>
                </a:solidFill>
                <a:latin typeface="Arial Narrow" pitchFamily="34" charset="0"/>
              </a:defRPr>
            </a:lvl7pPr>
            <a:lvl8pPr marL="3632967" indent="-242200" algn="ctr" defTabSz="950293" eaLnBrk="0" fontAlgn="base" hangingPunct="0">
              <a:spcBef>
                <a:spcPct val="0"/>
              </a:spcBef>
              <a:spcAft>
                <a:spcPct val="0"/>
              </a:spcAft>
              <a:defRPr sz="1200" b="1">
                <a:solidFill>
                  <a:srgbClr val="8B0600"/>
                </a:solidFill>
                <a:latin typeface="Arial Narrow" pitchFamily="34" charset="0"/>
              </a:defRPr>
            </a:lvl8pPr>
            <a:lvl9pPr marL="4117362" indent="-242200" algn="ctr" defTabSz="950293" eaLnBrk="0" fontAlgn="base" hangingPunct="0">
              <a:spcBef>
                <a:spcPct val="0"/>
              </a:spcBef>
              <a:spcAft>
                <a:spcPct val="0"/>
              </a:spcAft>
              <a:defRPr sz="1200" b="1">
                <a:solidFill>
                  <a:srgbClr val="8B0600"/>
                </a:solidFill>
                <a:latin typeface="Arial Narrow" pitchFamily="34" charset="0"/>
              </a:defRPr>
            </a:lvl9pPr>
          </a:lstStyle>
          <a:p>
            <a:pPr marL="0" marR="0" lvl="0" indent="0" algn="r" defTabSz="950293" rtl="0" eaLnBrk="1" fontAlgn="auto" latinLnBrk="0" hangingPunct="1">
              <a:lnSpc>
                <a:spcPct val="100000"/>
              </a:lnSpc>
              <a:spcBef>
                <a:spcPts val="0"/>
              </a:spcBef>
              <a:spcAft>
                <a:spcPts val="0"/>
              </a:spcAft>
              <a:buClrTx/>
              <a:buSzTx/>
              <a:buFontTx/>
              <a:buNone/>
              <a:tabLst/>
              <a:defRPr/>
            </a:pPr>
            <a:fld id="{B4FEF21A-C913-49AA-8AD8-A3F89E087C2F}" type="datetime1">
              <a:rPr kumimoji="0" lang="en-US" altLang="en-US" sz="700" b="0" i="0" u="none" strike="noStrike" kern="1200" cap="none" spc="0" normalizeH="0" baseline="0" noProof="0" smtClean="0">
                <a:ln>
                  <a:noFill/>
                </a:ln>
                <a:solidFill>
                  <a:prstClr val="black"/>
                </a:solidFill>
                <a:effectLst/>
                <a:uLnTx/>
                <a:uFillTx/>
                <a:latin typeface="Times New Roman" pitchFamily="18" charset="0"/>
                <a:ea typeface="+mn-ea"/>
                <a:cs typeface="+mn-cs"/>
              </a:rPr>
              <a:pPr marL="0" marR="0" lvl="0" indent="0" algn="r" defTabSz="950293" rtl="0" eaLnBrk="1" fontAlgn="auto" latinLnBrk="0" hangingPunct="1">
                <a:lnSpc>
                  <a:spcPct val="100000"/>
                </a:lnSpc>
                <a:spcBef>
                  <a:spcPts val="0"/>
                </a:spcBef>
                <a:spcAft>
                  <a:spcPts val="0"/>
                </a:spcAft>
                <a:buClrTx/>
                <a:buSzTx/>
                <a:buFontTx/>
                <a:buNone/>
                <a:tabLst/>
                <a:defRPr/>
              </a:pPr>
              <a:t>11/25/2019</a:t>
            </a:fld>
            <a:endParaRPr kumimoji="0" lang="en-US" altLang="en-US" sz="7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9459" name="Rectangle 2"/>
          <p:cNvSpPr>
            <a:spLocks noGrp="1" noRot="1" noChangeAspect="1" noChangeArrowheads="1" noTextEdit="1"/>
          </p:cNvSpPr>
          <p:nvPr>
            <p:ph type="sldImg"/>
          </p:nvPr>
        </p:nvSpPr>
        <p:spPr>
          <a:xfrm>
            <a:off x="-863600" y="528638"/>
            <a:ext cx="8510588" cy="4787900"/>
          </a:xfrm>
          <a:ln/>
        </p:spPr>
      </p:sp>
      <p:sp>
        <p:nvSpPr>
          <p:cNvPr id="1946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59674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9BDBC9-2CC9-48C5-94CF-D7A517B9923A}" type="slidenum">
              <a:rPr lang="en-US" altLang="en-US" smtClean="0"/>
              <a:pPr/>
              <a:t>9</a:t>
            </a:fld>
            <a:endParaRPr lang="en-US" altLang="en-US" dirty="0"/>
          </a:p>
        </p:txBody>
      </p:sp>
    </p:spTree>
    <p:extLst>
      <p:ext uri="{BB962C8B-B14F-4D97-AF65-F5344CB8AC3E}">
        <p14:creationId xmlns:p14="http://schemas.microsoft.com/office/powerpoint/2010/main" val="14581831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tags" Target="../tags/tag32.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4.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43.xml"/><Relationship Id="rId7" Type="http://schemas.openxmlformats.org/officeDocument/2006/relationships/image" Target="../media/image4.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Master" Target="../slideMasters/slideMaster1.xml"/><Relationship Id="rId5" Type="http://schemas.openxmlformats.org/officeDocument/2006/relationships/tags" Target="../tags/tag45.xml"/><Relationship Id="rId4" Type="http://schemas.openxmlformats.org/officeDocument/2006/relationships/tags" Target="../tags/tag44.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slideMaster" Target="../slideMasters/slideMaster1.xml"/><Relationship Id="rId4" Type="http://schemas.openxmlformats.org/officeDocument/2006/relationships/tags" Target="../tags/tag49.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5.jpg"/><Relationship Id="rId5" Type="http://schemas.openxmlformats.org/officeDocument/2006/relationships/image" Target="../media/image1.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Master" Target="../slideMasters/slideMaster1.xml"/><Relationship Id="rId5" Type="http://schemas.openxmlformats.org/officeDocument/2006/relationships/tags" Target="../tags/tag19.xml"/><Relationship Id="rId4" Type="http://schemas.openxmlformats.org/officeDocument/2006/relationships/tags" Target="../tags/tag18.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5.jp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 Title Slide A">
    <p:spTree>
      <p:nvGrpSpPr>
        <p:cNvPr id="1" name=""/>
        <p:cNvGrpSpPr/>
        <p:nvPr/>
      </p:nvGrpSpPr>
      <p:grpSpPr>
        <a:xfrm>
          <a:off x="0" y="0"/>
          <a:ext cx="0" cy="0"/>
          <a:chOff x="0" y="0"/>
          <a:chExt cx="0" cy="0"/>
        </a:xfrm>
      </p:grpSpPr>
      <p:pic>
        <p:nvPicPr>
          <p:cNvPr id="10" name="Picture 9"/>
          <p:cNvPicPr>
            <a:picLocks noChangeAspect="1"/>
          </p:cNvPicPr>
          <p:nvPr userDrawn="1">
            <p:custDataLst>
              <p:tags r:id="rId1"/>
            </p:custDataLst>
          </p:nvPr>
        </p:nvPicPr>
        <p:blipFill rotWithShape="1">
          <a:blip r:embed="rId5" cstate="print">
            <a:extLst>
              <a:ext uri="{28A0092B-C50C-407E-A947-70E740481C1C}">
                <a14:useLocalDpi xmlns:a14="http://schemas.microsoft.com/office/drawing/2010/main" val="0"/>
              </a:ext>
            </a:extLst>
          </a:blip>
          <a:srcRect l="3362" t="28819" r="5913" b="36377"/>
          <a:stretch/>
        </p:blipFill>
        <p:spPr>
          <a:xfrm>
            <a:off x="665004" y="660400"/>
            <a:ext cx="13300391" cy="3816350"/>
          </a:xfrm>
          <a:prstGeom prst="rect">
            <a:avLst/>
          </a:prstGeom>
        </p:spPr>
      </p:pic>
      <p:sp>
        <p:nvSpPr>
          <p:cNvPr id="8" name="Rectangle 3"/>
          <p:cNvSpPr>
            <a:spLocks noGrp="1" noChangeArrowheads="1"/>
          </p:cNvSpPr>
          <p:nvPr>
            <p:ph type="title" hasCustomPrompt="1"/>
            <p:custDataLst>
              <p:tags r:id="rId2"/>
            </p:custDataLst>
          </p:nvPr>
        </p:nvSpPr>
        <p:spPr bwMode="auto">
          <a:xfrm>
            <a:off x="1120036" y="4135992"/>
            <a:ext cx="12402000" cy="1338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defRPr sz="4000" b="0">
                <a:solidFill>
                  <a:schemeClr val="tx2"/>
                </a:solidFill>
                <a:latin typeface="Arial Narrow" charset="0"/>
                <a:ea typeface="Arial Narrow" charset="0"/>
                <a:cs typeface="Arial Narrow" charset="0"/>
              </a:defRPr>
            </a:lvl1pPr>
          </a:lstStyle>
          <a:p>
            <a:pPr lvl="0"/>
            <a:r>
              <a:rPr lang="en-US" altLang="en-US" dirty="0" smtClean="0"/>
              <a:t>Deck Headline: Arial Narrow 40pt.Title Case</a:t>
            </a:r>
          </a:p>
        </p:txBody>
      </p:sp>
      <p:sp>
        <p:nvSpPr>
          <p:cNvPr id="13" name="Text Placeholder 16"/>
          <p:cNvSpPr>
            <a:spLocks noGrp="1"/>
          </p:cNvSpPr>
          <p:nvPr>
            <p:ph type="body" sz="quarter" idx="13" hasCustomPrompt="1"/>
            <p:custDataLst>
              <p:tags r:id="rId3"/>
            </p:custDataLst>
          </p:nvPr>
        </p:nvSpPr>
        <p:spPr>
          <a:xfrm>
            <a:off x="1120036" y="5598734"/>
            <a:ext cx="12402000" cy="252274"/>
          </a:xfrm>
        </p:spPr>
        <p:txBody>
          <a:bodyPr anchor="t" anchorCtr="0">
            <a:noAutofit/>
          </a:bodyPr>
          <a:lstStyle>
            <a:lvl1pPr marL="0" indent="0">
              <a:spcBef>
                <a:spcPts val="0"/>
              </a:spcBef>
              <a:buNone/>
              <a:defRPr sz="1800" b="1" baseline="0">
                <a:solidFill>
                  <a:schemeClr val="tx2"/>
                </a:solidFill>
                <a:latin typeface="Arial Narrow" panose="020B0606020202030204" pitchFamily="34" charset="0"/>
              </a:defRPr>
            </a:lvl1pPr>
            <a:lvl2pPr>
              <a:spcBef>
                <a:spcPts val="0"/>
              </a:spcBef>
              <a:defRPr sz="800"/>
            </a:lvl2pPr>
            <a:lvl3pPr marL="228600" indent="-222250">
              <a:spcBef>
                <a:spcPts val="0"/>
              </a:spcBef>
              <a:buNone/>
              <a:tabLst/>
              <a:defRPr sz="800"/>
            </a:lvl3pPr>
            <a:lvl4pPr marL="401638" indent="-395288">
              <a:spcBef>
                <a:spcPts val="0"/>
              </a:spcBef>
              <a:buNone/>
              <a:tabLst/>
              <a:defRPr sz="800"/>
            </a:lvl4pPr>
            <a:lvl5pPr marL="914400" indent="-908050">
              <a:spcBef>
                <a:spcPts val="0"/>
              </a:spcBef>
              <a:buNone/>
              <a:tabLst/>
              <a:defRPr sz="800"/>
            </a:lvl5pPr>
          </a:lstStyle>
          <a:p>
            <a:pPr lvl="0"/>
            <a:r>
              <a:rPr lang="en-US" dirty="0" smtClean="0"/>
              <a:t>Third Quarter 2017: Arial Narrow Bold, 18pt </a:t>
            </a:r>
            <a:endParaRPr lang="en-US" dirty="0"/>
          </a:p>
        </p:txBody>
      </p:sp>
      <p:pic>
        <p:nvPicPr>
          <p:cNvPr id="6" name="Picture 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65005" y="4536192"/>
            <a:ext cx="13300391" cy="71000"/>
          </a:xfrm>
          <a:prstGeom prst="rect">
            <a:avLst/>
          </a:prstGeom>
        </p:spPr>
      </p:pic>
      <p:pic>
        <p:nvPicPr>
          <p:cNvPr id="11" name="Picture 1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1004093" y="7218326"/>
            <a:ext cx="2518232" cy="406437"/>
          </a:xfrm>
          <a:prstGeom prst="rect">
            <a:avLst/>
          </a:prstGeom>
        </p:spPr>
      </p:pic>
      <p:sp>
        <p:nvSpPr>
          <p:cNvPr id="7" name="ProfessionalClientUseTitleFootnote"/>
          <p:cNvSpPr txBox="1"/>
          <p:nvPr userDrawn="1"/>
        </p:nvSpPr>
        <p:spPr>
          <a:xfrm>
            <a:off x="1108363" y="7689518"/>
            <a:ext cx="2115849" cy="107722"/>
          </a:xfrm>
          <a:prstGeom prst="rect">
            <a:avLst/>
          </a:prstGeom>
          <a:noFill/>
        </p:spPr>
        <p:txBody>
          <a:bodyPr vert="horz" wrap="square" lIns="0" tIns="0" rIns="0" bIns="0" rtlCol="0">
            <a:spAutoFit/>
          </a:bodyPr>
          <a:lstStyle/>
          <a:p>
            <a:pPr algn="l"/>
            <a:r>
              <a:rPr lang="en-US" sz="700" dirty="0" smtClean="0">
                <a:latin typeface="Arial Narrow" panose="020B0606020202030204" pitchFamily="34" charset="0"/>
              </a:rPr>
              <a:t>AD USO ESCLUSIVO DEGLI INVESTITORI PROFESSIONALI</a:t>
            </a:r>
            <a:endParaRPr lang="en-US" sz="700" dirty="0">
              <a:latin typeface="Arial Narrow" panose="020B0606020202030204" pitchFamily="34" charset="0"/>
            </a:endParaRPr>
          </a:p>
        </p:txBody>
      </p:sp>
    </p:spTree>
    <p:extLst>
      <p:ext uri="{BB962C8B-B14F-4D97-AF65-F5344CB8AC3E}">
        <p14:creationId xmlns:p14="http://schemas.microsoft.com/office/powerpoint/2010/main" val="3521155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5_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1906">
                <a:solidFill>
                  <a:schemeClr val="accent3"/>
                </a:solidFill>
                <a:latin typeface="Arial Narrow" panose="020B0606020202030204" pitchFamily="34" charset="0"/>
              </a:defRPr>
            </a:lvl1pPr>
          </a:lstStyle>
          <a:p>
            <a:r>
              <a:rPr lang="en-US" dirty="0" smtClean="0"/>
              <a:t>Click to edit Master title style: Arial Narrow 18 </a:t>
            </a:r>
            <a:r>
              <a:rPr lang="en-US" dirty="0" err="1" smtClean="0"/>
              <a:t>pt</a:t>
            </a:r>
            <a:endParaRPr lang="en-US" dirty="0"/>
          </a:p>
        </p:txBody>
      </p:sp>
      <p:sp>
        <p:nvSpPr>
          <p:cNvPr id="12" name="Content Placeholder 11"/>
          <p:cNvSpPr>
            <a:spLocks noGrp="1"/>
          </p:cNvSpPr>
          <p:nvPr>
            <p:ph sz="quarter" idx="10"/>
            <p:custDataLst>
              <p:tags r:id="rId2"/>
            </p:custDataLst>
          </p:nvPr>
        </p:nvSpPr>
        <p:spPr>
          <a:xfrm>
            <a:off x="1108364" y="2178424"/>
            <a:ext cx="12413673" cy="48106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smtClean="0"/>
              <a:t>Edit Master text styles</a:t>
            </a:r>
          </a:p>
          <a:p>
            <a:pPr lvl="1"/>
            <a:r>
              <a:rPr lang="en-US" smtClean="0"/>
              <a:t>Second level</a:t>
            </a:r>
          </a:p>
          <a:p>
            <a:pPr lvl="2"/>
            <a:r>
              <a:rPr lang="en-US" smtClean="0"/>
              <a:t>Third level</a:t>
            </a:r>
          </a:p>
          <a:p>
            <a:pPr lvl="3"/>
            <a:r>
              <a:rPr lang="en-US" smtClean="0"/>
              <a:t>Fourth level</a:t>
            </a:r>
          </a:p>
        </p:txBody>
      </p:sp>
      <p:sp>
        <p:nvSpPr>
          <p:cNvPr id="6" name="Content Placeholder 30"/>
          <p:cNvSpPr>
            <a:spLocks noGrp="1"/>
          </p:cNvSpPr>
          <p:nvPr>
            <p:ph sz="quarter" idx="11" hasCustomPrompt="1"/>
            <p:custDataLst>
              <p:tags r:id="rId3"/>
            </p:custDataLst>
          </p:nvPr>
        </p:nvSpPr>
        <p:spPr>
          <a:xfrm>
            <a:off x="1108364" y="1291985"/>
            <a:ext cx="12413673" cy="369316"/>
          </a:xfrm>
        </p:spPr>
        <p:txBody>
          <a:bodyPr/>
          <a:lstStyle>
            <a:lvl1pPr algn="l">
              <a:defRPr lang="en-US" dirty="0" smtClean="0"/>
            </a:lvl1pPr>
          </a:lstStyle>
          <a:p>
            <a:pPr algn="l"/>
            <a:r>
              <a:rPr lang="en-US" sz="1588" b="0" kern="0" dirty="0" smtClean="0">
                <a:solidFill>
                  <a:schemeClr val="tx1"/>
                </a:solidFill>
                <a:latin typeface="Arial Narrow" charset="0"/>
                <a:ea typeface="Arial Narrow" charset="0"/>
                <a:cs typeface="Arial Narrow" charset="0"/>
              </a:rPr>
              <a:t>Headline title</a:t>
            </a:r>
            <a:r>
              <a:rPr lang="en-US" sz="1588" b="0" kern="0" baseline="0" dirty="0" smtClean="0">
                <a:solidFill>
                  <a:schemeClr val="tx1"/>
                </a:solidFill>
                <a:latin typeface="Arial Narrow" charset="0"/>
                <a:ea typeface="Arial Narrow" charset="0"/>
                <a:cs typeface="Arial Narrow" charset="0"/>
              </a:rPr>
              <a:t> subhead: Arial Narrow 15 </a:t>
            </a:r>
            <a:r>
              <a:rPr lang="en-US" sz="1588" b="0" kern="0" baseline="0" dirty="0" err="1" smtClean="0">
                <a:solidFill>
                  <a:schemeClr val="tx1"/>
                </a:solidFill>
                <a:latin typeface="Arial Narrow" charset="0"/>
                <a:ea typeface="Arial Narrow" charset="0"/>
                <a:cs typeface="Arial Narrow" charset="0"/>
              </a:rPr>
              <a:t>pt</a:t>
            </a:r>
            <a:r>
              <a:rPr lang="en-US" sz="1588" b="0" kern="0" baseline="0" dirty="0" smtClean="0">
                <a:solidFill>
                  <a:schemeClr val="tx1"/>
                </a:solidFill>
                <a:latin typeface="Arial Narrow" charset="0"/>
                <a:ea typeface="Arial Narrow" charset="0"/>
                <a:cs typeface="Arial Narrow" charset="0"/>
              </a:rPr>
              <a:t> sentence case</a:t>
            </a:r>
            <a:endParaRPr lang="en-US" sz="1588" b="0" kern="0" dirty="0">
              <a:solidFill>
                <a:schemeClr val="tx1"/>
              </a:solidFill>
              <a:latin typeface="Arial Narrow" charset="0"/>
              <a:ea typeface="Arial Narrow" charset="0"/>
              <a:cs typeface="Arial Narrow" charset="0"/>
            </a:endParaRPr>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847"/>
            </a:lvl1pPr>
          </a:lstStyle>
          <a:p>
            <a:pPr lvl="0"/>
            <a:r>
              <a:rPr lang="en-US" dirty="0" smtClean="0"/>
              <a:t>Footnote style here: Arial Narrow 8pt.</a:t>
            </a:r>
            <a:endParaRPr lang="en-US" dirty="0"/>
          </a:p>
        </p:txBody>
      </p:sp>
    </p:spTree>
    <p:extLst>
      <p:ext uri="{BB962C8B-B14F-4D97-AF65-F5344CB8AC3E}">
        <p14:creationId xmlns:p14="http://schemas.microsoft.com/office/powerpoint/2010/main" val="1999003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1906">
                <a:solidFill>
                  <a:schemeClr val="accent3"/>
                </a:solidFill>
                <a:latin typeface="Arial Narrow" panose="020B0606020202030204" pitchFamily="34" charset="0"/>
              </a:defRPr>
            </a:lvl1pPr>
          </a:lstStyle>
          <a:p>
            <a:r>
              <a:rPr lang="en-US" dirty="0"/>
              <a:t>Click to edit Master title style: Arial Narrow 18 </a:t>
            </a:r>
            <a:r>
              <a:rPr lang="en-US" dirty="0" err="1"/>
              <a:t>pt</a:t>
            </a:r>
            <a:endParaRPr lang="en-US" dirty="0"/>
          </a:p>
        </p:txBody>
      </p:sp>
      <p:sp>
        <p:nvSpPr>
          <p:cNvPr id="6" name="Content Placeholder 30"/>
          <p:cNvSpPr>
            <a:spLocks noGrp="1"/>
          </p:cNvSpPr>
          <p:nvPr>
            <p:ph sz="quarter" idx="11" hasCustomPrompt="1"/>
            <p:custDataLst>
              <p:tags r:id="rId2"/>
            </p:custDataLst>
          </p:nvPr>
        </p:nvSpPr>
        <p:spPr>
          <a:xfrm>
            <a:off x="1108364" y="1291985"/>
            <a:ext cx="12413673" cy="369316"/>
          </a:xfrm>
        </p:spPr>
        <p:txBody>
          <a:bodyPr/>
          <a:lstStyle>
            <a:lvl1pPr algn="l">
              <a:defRPr lang="en-US" dirty="0" smtClean="0"/>
            </a:lvl1pPr>
          </a:lstStyle>
          <a:p>
            <a:pPr algn="l"/>
            <a:r>
              <a:rPr lang="en-US" sz="1588" b="0" kern="0" dirty="0">
                <a:solidFill>
                  <a:schemeClr val="tx1"/>
                </a:solidFill>
                <a:latin typeface="Arial Narrow" charset="0"/>
                <a:ea typeface="Arial Narrow" charset="0"/>
                <a:cs typeface="Arial Narrow" charset="0"/>
              </a:rPr>
              <a:t>Headline title</a:t>
            </a:r>
            <a:r>
              <a:rPr lang="en-US" sz="1588" b="0" kern="0" baseline="0" dirty="0">
                <a:solidFill>
                  <a:schemeClr val="tx1"/>
                </a:solidFill>
                <a:latin typeface="Arial Narrow" charset="0"/>
                <a:ea typeface="Arial Narrow" charset="0"/>
                <a:cs typeface="Arial Narrow" charset="0"/>
              </a:rPr>
              <a:t> subhead: Arial Narrow 15 </a:t>
            </a:r>
            <a:r>
              <a:rPr lang="en-US" sz="1588" b="0" kern="0" baseline="0" dirty="0" err="1">
                <a:solidFill>
                  <a:schemeClr val="tx1"/>
                </a:solidFill>
                <a:latin typeface="Arial Narrow" charset="0"/>
                <a:ea typeface="Arial Narrow" charset="0"/>
                <a:cs typeface="Arial Narrow" charset="0"/>
              </a:rPr>
              <a:t>pt</a:t>
            </a:r>
            <a:r>
              <a:rPr lang="en-US" sz="1588" b="0" kern="0" baseline="0" dirty="0">
                <a:solidFill>
                  <a:schemeClr val="tx1"/>
                </a:solidFill>
                <a:latin typeface="Arial Narrow" charset="0"/>
                <a:ea typeface="Arial Narrow" charset="0"/>
                <a:cs typeface="Arial Narrow" charset="0"/>
              </a:rPr>
              <a:t> sentence case</a:t>
            </a:r>
            <a:endParaRPr lang="en-US" sz="1588" b="0" kern="0" dirty="0">
              <a:solidFill>
                <a:schemeClr val="tx1"/>
              </a:solidFill>
              <a:latin typeface="Arial Narrow" charset="0"/>
              <a:ea typeface="Arial Narrow" charset="0"/>
              <a:cs typeface="Arial Narrow" charset="0"/>
            </a:endParaRPr>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847"/>
            </a:lvl1pPr>
          </a:lstStyle>
          <a:p>
            <a:pPr lvl="0"/>
            <a:r>
              <a:rPr lang="en-US" dirty="0"/>
              <a:t>Footnote style here: Arial Narrow 8pt.</a:t>
            </a:r>
          </a:p>
        </p:txBody>
      </p:sp>
      <p:sp>
        <p:nvSpPr>
          <p:cNvPr id="2" name="DRAFT_Stamp" hidden="1"/>
          <p:cNvSpPr txBox="1"/>
          <p:nvPr userDrawn="1"/>
        </p:nvSpPr>
        <p:spPr>
          <a:xfrm>
            <a:off x="1103930" y="7813279"/>
            <a:ext cx="4211782" cy="195566"/>
          </a:xfrm>
          <a:prstGeom prst="rect">
            <a:avLst/>
          </a:prstGeom>
          <a:noFill/>
        </p:spPr>
        <p:txBody>
          <a:bodyPr vert="horz" lIns="0" tIns="0" rIns="0" bIns="0" rtlCol="0">
            <a:spAutoFit/>
          </a:bodyPr>
          <a:lstStyle/>
          <a:p>
            <a:pPr algn="l"/>
            <a:r>
              <a:rPr lang="en-US" sz="1271" b="1">
                <a:solidFill>
                  <a:srgbClr val="8B0600"/>
                </a:solidFill>
                <a:latin typeface="Arial Narrow" panose="020B0606020202030204" pitchFamily="34" charset="0"/>
              </a:rPr>
              <a:t>DRAFT</a:t>
            </a:r>
          </a:p>
        </p:txBody>
      </p:sp>
      <p:sp>
        <p:nvSpPr>
          <p:cNvPr id="3" name="CONFIDENTIAL_Stamp" hidden="1"/>
          <p:cNvSpPr txBox="1"/>
          <p:nvPr userDrawn="1"/>
        </p:nvSpPr>
        <p:spPr>
          <a:xfrm>
            <a:off x="1103930" y="7813279"/>
            <a:ext cx="4211782" cy="195566"/>
          </a:xfrm>
          <a:prstGeom prst="rect">
            <a:avLst/>
          </a:prstGeom>
          <a:noFill/>
        </p:spPr>
        <p:txBody>
          <a:bodyPr vert="horz" lIns="0" tIns="0" rIns="0" bIns="0" rtlCol="0">
            <a:spAutoFit/>
          </a:bodyPr>
          <a:lstStyle/>
          <a:p>
            <a:pPr algn="l"/>
            <a:r>
              <a:rPr lang="en-US" sz="1271" b="1">
                <a:solidFill>
                  <a:srgbClr val="8B0600"/>
                </a:solidFill>
                <a:latin typeface="Arial Narrow" panose="020B0606020202030204" pitchFamily="34" charset="0"/>
              </a:rPr>
              <a:t>CONFIDENTIAL</a:t>
            </a:r>
          </a:p>
        </p:txBody>
      </p:sp>
    </p:spTree>
    <p:extLst>
      <p:ext uri="{BB962C8B-B14F-4D97-AF65-F5344CB8AC3E}">
        <p14:creationId xmlns:p14="http://schemas.microsoft.com/office/powerpoint/2010/main" val="413205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2500">
                <a:solidFill>
                  <a:schemeClr val="accent3"/>
                </a:solidFill>
                <a:latin typeface="Arial Narrow" panose="020B0606020202030204" pitchFamily="34" charset="0"/>
              </a:defRPr>
            </a:lvl1pPr>
          </a:lstStyle>
          <a:p>
            <a:r>
              <a:rPr lang="en-US" dirty="0" smtClean="0"/>
              <a:t>Click to edit Master title style: Arial Narrow 25 </a:t>
            </a:r>
            <a:r>
              <a:rPr lang="en-US" dirty="0" err="1" smtClean="0"/>
              <a:t>pt</a:t>
            </a:r>
            <a:endParaRPr lang="en-US" dirty="0"/>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1000"/>
            </a:lvl1pPr>
          </a:lstStyle>
          <a:p>
            <a:pPr lvl="0"/>
            <a:r>
              <a:rPr lang="en-US" dirty="0" smtClean="0"/>
              <a:t>Footnote style here: Arial Narrow 10pt.</a:t>
            </a:r>
            <a:endParaRPr lang="en-US" dirty="0"/>
          </a:p>
        </p:txBody>
      </p:sp>
      <p:sp>
        <p:nvSpPr>
          <p:cNvPr id="13" name="Text Placeholder 12"/>
          <p:cNvSpPr>
            <a:spLocks noGrp="1"/>
          </p:cNvSpPr>
          <p:nvPr>
            <p:ph type="body" sz="quarter" idx="14" hasCustomPrompt="1"/>
          </p:nvPr>
        </p:nvSpPr>
        <p:spPr>
          <a:xfrm>
            <a:off x="1108364" y="1291520"/>
            <a:ext cx="12413961" cy="369781"/>
          </a:xfrm>
        </p:spPr>
        <p:txBody>
          <a:bodyPr/>
          <a:lstStyle>
            <a:lvl1pPr>
              <a:defRPr sz="2000" baseline="0"/>
            </a:lvl1pPr>
          </a:lstStyle>
          <a:p>
            <a:pPr lvl="0"/>
            <a:r>
              <a:rPr lang="en-US" dirty="0" smtClean="0"/>
              <a:t>Headline title subhead: Arial Narrow 20 </a:t>
            </a:r>
            <a:r>
              <a:rPr lang="en-US" dirty="0" err="1" smtClean="0"/>
              <a:t>pt</a:t>
            </a:r>
            <a:r>
              <a:rPr lang="en-US" dirty="0" smtClean="0"/>
              <a:t> sentence case</a:t>
            </a:r>
            <a:endParaRPr lang="en-US" dirty="0"/>
          </a:p>
        </p:txBody>
      </p:sp>
    </p:spTree>
    <p:extLst>
      <p:ext uri="{BB962C8B-B14F-4D97-AF65-F5344CB8AC3E}">
        <p14:creationId xmlns:p14="http://schemas.microsoft.com/office/powerpoint/2010/main" val="163906784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1906">
                <a:solidFill>
                  <a:schemeClr val="accent3"/>
                </a:solidFill>
                <a:latin typeface="Arial Narrow" panose="020B0606020202030204" pitchFamily="34" charset="0"/>
              </a:defRPr>
            </a:lvl1pPr>
          </a:lstStyle>
          <a:p>
            <a:r>
              <a:rPr lang="en-US" dirty="0" smtClean="0"/>
              <a:t>Click to edit Master title style: Arial Narrow 18 </a:t>
            </a:r>
            <a:r>
              <a:rPr lang="en-US" dirty="0" err="1" smtClean="0"/>
              <a:t>pt</a:t>
            </a:r>
            <a:endParaRPr lang="en-US" dirty="0"/>
          </a:p>
        </p:txBody>
      </p:sp>
      <p:sp>
        <p:nvSpPr>
          <p:cNvPr id="12" name="Content Placeholder 11"/>
          <p:cNvSpPr>
            <a:spLocks noGrp="1"/>
          </p:cNvSpPr>
          <p:nvPr>
            <p:ph sz="quarter" idx="10"/>
            <p:custDataLst>
              <p:tags r:id="rId2"/>
            </p:custDataLst>
          </p:nvPr>
        </p:nvSpPr>
        <p:spPr>
          <a:xfrm>
            <a:off x="1108364" y="2178424"/>
            <a:ext cx="12413673" cy="48106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smtClean="0"/>
              <a:t>Edit Master text styles</a:t>
            </a:r>
          </a:p>
          <a:p>
            <a:pPr lvl="1"/>
            <a:r>
              <a:rPr lang="en-US" smtClean="0"/>
              <a:t>Second level</a:t>
            </a:r>
          </a:p>
          <a:p>
            <a:pPr lvl="2"/>
            <a:r>
              <a:rPr lang="en-US" smtClean="0"/>
              <a:t>Third level</a:t>
            </a:r>
          </a:p>
          <a:p>
            <a:pPr lvl="3"/>
            <a:r>
              <a:rPr lang="en-US" smtClean="0"/>
              <a:t>Fourth level</a:t>
            </a:r>
          </a:p>
        </p:txBody>
      </p:sp>
      <p:sp>
        <p:nvSpPr>
          <p:cNvPr id="6" name="Content Placeholder 30"/>
          <p:cNvSpPr>
            <a:spLocks noGrp="1"/>
          </p:cNvSpPr>
          <p:nvPr>
            <p:ph sz="quarter" idx="11" hasCustomPrompt="1"/>
            <p:custDataLst>
              <p:tags r:id="rId3"/>
            </p:custDataLst>
          </p:nvPr>
        </p:nvSpPr>
        <p:spPr>
          <a:xfrm>
            <a:off x="1108364" y="1291985"/>
            <a:ext cx="12413673" cy="369316"/>
          </a:xfrm>
        </p:spPr>
        <p:txBody>
          <a:bodyPr/>
          <a:lstStyle>
            <a:lvl1pPr algn="l">
              <a:defRPr lang="en-US" dirty="0" smtClean="0"/>
            </a:lvl1pPr>
          </a:lstStyle>
          <a:p>
            <a:pPr algn="l"/>
            <a:r>
              <a:rPr lang="en-US" sz="1588" b="0" kern="0" dirty="0" smtClean="0">
                <a:solidFill>
                  <a:schemeClr val="tx1"/>
                </a:solidFill>
                <a:latin typeface="Arial Narrow" charset="0"/>
                <a:ea typeface="Arial Narrow" charset="0"/>
                <a:cs typeface="Arial Narrow" charset="0"/>
              </a:rPr>
              <a:t>Headline title</a:t>
            </a:r>
            <a:r>
              <a:rPr lang="en-US" sz="1588" b="0" kern="0" baseline="0" dirty="0" smtClean="0">
                <a:solidFill>
                  <a:schemeClr val="tx1"/>
                </a:solidFill>
                <a:latin typeface="Arial Narrow" charset="0"/>
                <a:ea typeface="Arial Narrow" charset="0"/>
                <a:cs typeface="Arial Narrow" charset="0"/>
              </a:rPr>
              <a:t> subhead: Arial Narrow 15 </a:t>
            </a:r>
            <a:r>
              <a:rPr lang="en-US" sz="1588" b="0" kern="0" baseline="0" dirty="0" err="1" smtClean="0">
                <a:solidFill>
                  <a:schemeClr val="tx1"/>
                </a:solidFill>
                <a:latin typeface="Arial Narrow" charset="0"/>
                <a:ea typeface="Arial Narrow" charset="0"/>
                <a:cs typeface="Arial Narrow" charset="0"/>
              </a:rPr>
              <a:t>pt</a:t>
            </a:r>
            <a:r>
              <a:rPr lang="en-US" sz="1588" b="0" kern="0" baseline="0" dirty="0" smtClean="0">
                <a:solidFill>
                  <a:schemeClr val="tx1"/>
                </a:solidFill>
                <a:latin typeface="Arial Narrow" charset="0"/>
                <a:ea typeface="Arial Narrow" charset="0"/>
                <a:cs typeface="Arial Narrow" charset="0"/>
              </a:rPr>
              <a:t> sentence case</a:t>
            </a:r>
            <a:endParaRPr lang="en-US" sz="1588" b="0" kern="0" dirty="0">
              <a:solidFill>
                <a:schemeClr val="tx1"/>
              </a:solidFill>
              <a:latin typeface="Arial Narrow" charset="0"/>
              <a:ea typeface="Arial Narrow" charset="0"/>
              <a:cs typeface="Arial Narrow" charset="0"/>
            </a:endParaRPr>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847"/>
            </a:lvl1pPr>
          </a:lstStyle>
          <a:p>
            <a:pPr lvl="0"/>
            <a:r>
              <a:rPr lang="en-US" dirty="0" smtClean="0"/>
              <a:t>Footnote style here: Arial Narrow 8pt.</a:t>
            </a:r>
            <a:endParaRPr lang="en-US" dirty="0"/>
          </a:p>
        </p:txBody>
      </p:sp>
    </p:spTree>
    <p:extLst>
      <p:ext uri="{BB962C8B-B14F-4D97-AF65-F5344CB8AC3E}">
        <p14:creationId xmlns:p14="http://schemas.microsoft.com/office/powerpoint/2010/main" val="297967764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2541">
                <a:solidFill>
                  <a:schemeClr val="accent3"/>
                </a:solidFill>
                <a:latin typeface="Arial Narrow" panose="020B0606020202030204" pitchFamily="34" charset="0"/>
              </a:defRPr>
            </a:lvl1pPr>
          </a:lstStyle>
          <a:p>
            <a:r>
              <a:rPr lang="en-US" dirty="0" smtClean="0"/>
              <a:t>Click to edit Master title style: Arial Narrow 24 </a:t>
            </a:r>
            <a:r>
              <a:rPr lang="en-US" dirty="0" err="1" smtClean="0"/>
              <a:t>pt</a:t>
            </a:r>
            <a:endParaRPr lang="en-US" dirty="0"/>
          </a:p>
        </p:txBody>
      </p:sp>
      <p:sp>
        <p:nvSpPr>
          <p:cNvPr id="12" name="Content Placeholder 11"/>
          <p:cNvSpPr>
            <a:spLocks noGrp="1"/>
          </p:cNvSpPr>
          <p:nvPr>
            <p:ph sz="quarter" idx="10"/>
            <p:custDataLst>
              <p:tags r:id="rId2"/>
            </p:custDataLst>
          </p:nvPr>
        </p:nvSpPr>
        <p:spPr>
          <a:xfrm>
            <a:off x="1108364" y="2178424"/>
            <a:ext cx="12413673" cy="48106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smtClean="0"/>
              <a:t>Edit Master text styles</a:t>
            </a:r>
          </a:p>
          <a:p>
            <a:pPr lvl="1"/>
            <a:r>
              <a:rPr lang="en-US" smtClean="0"/>
              <a:t>Second level</a:t>
            </a:r>
          </a:p>
          <a:p>
            <a:pPr lvl="2"/>
            <a:r>
              <a:rPr lang="en-US" smtClean="0"/>
              <a:t>Third level</a:t>
            </a:r>
          </a:p>
          <a:p>
            <a:pPr lvl="3"/>
            <a:r>
              <a:rPr lang="en-US" smtClean="0"/>
              <a:t>Fourth level</a:t>
            </a:r>
          </a:p>
        </p:txBody>
      </p:sp>
      <p:sp>
        <p:nvSpPr>
          <p:cNvPr id="6" name="Content Placeholder 30"/>
          <p:cNvSpPr>
            <a:spLocks noGrp="1"/>
          </p:cNvSpPr>
          <p:nvPr>
            <p:ph sz="quarter" idx="11" hasCustomPrompt="1"/>
            <p:custDataLst>
              <p:tags r:id="rId3"/>
            </p:custDataLst>
          </p:nvPr>
        </p:nvSpPr>
        <p:spPr>
          <a:xfrm>
            <a:off x="1108364" y="1291985"/>
            <a:ext cx="12413673" cy="369316"/>
          </a:xfrm>
        </p:spPr>
        <p:txBody>
          <a:bodyPr/>
          <a:lstStyle>
            <a:lvl1pPr algn="l">
              <a:defRPr lang="en-US" sz="1694" dirty="0" smtClean="0"/>
            </a:lvl1pPr>
          </a:lstStyle>
          <a:p>
            <a:pPr algn="l"/>
            <a:r>
              <a:rPr lang="en-US" sz="1588" b="0" kern="0" dirty="0" smtClean="0">
                <a:solidFill>
                  <a:schemeClr val="tx1"/>
                </a:solidFill>
                <a:latin typeface="Arial Narrow" charset="0"/>
                <a:ea typeface="Arial Narrow" charset="0"/>
                <a:cs typeface="Arial Narrow" charset="0"/>
              </a:rPr>
              <a:t>Headline title</a:t>
            </a:r>
            <a:r>
              <a:rPr lang="en-US" sz="1588" b="0" kern="0" baseline="0" dirty="0" smtClean="0">
                <a:solidFill>
                  <a:schemeClr val="tx1"/>
                </a:solidFill>
                <a:latin typeface="Arial Narrow" charset="0"/>
                <a:ea typeface="Arial Narrow" charset="0"/>
                <a:cs typeface="Arial Narrow" charset="0"/>
              </a:rPr>
              <a:t> subhead: Arial Narrow 15 </a:t>
            </a:r>
            <a:r>
              <a:rPr lang="en-US" sz="1588" b="0" kern="0" baseline="0" dirty="0" err="1" smtClean="0">
                <a:solidFill>
                  <a:schemeClr val="tx1"/>
                </a:solidFill>
                <a:latin typeface="Arial Narrow" charset="0"/>
                <a:ea typeface="Arial Narrow" charset="0"/>
                <a:cs typeface="Arial Narrow" charset="0"/>
              </a:rPr>
              <a:t>pt</a:t>
            </a:r>
            <a:r>
              <a:rPr lang="en-US" sz="1588" b="0" kern="0" baseline="0" dirty="0" smtClean="0">
                <a:solidFill>
                  <a:schemeClr val="tx1"/>
                </a:solidFill>
                <a:latin typeface="Arial Narrow" charset="0"/>
                <a:ea typeface="Arial Narrow" charset="0"/>
                <a:cs typeface="Arial Narrow" charset="0"/>
              </a:rPr>
              <a:t> sentence case</a:t>
            </a:r>
            <a:endParaRPr lang="en-US" sz="1588" b="0" kern="0" dirty="0">
              <a:solidFill>
                <a:schemeClr val="tx1"/>
              </a:solidFill>
              <a:latin typeface="Arial Narrow" charset="0"/>
              <a:ea typeface="Arial Narrow" charset="0"/>
              <a:cs typeface="Arial Narrow" charset="0"/>
            </a:endParaRPr>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953"/>
            </a:lvl1pPr>
          </a:lstStyle>
          <a:p>
            <a:pPr lvl="0"/>
            <a:r>
              <a:rPr lang="en-US" dirty="0" smtClean="0"/>
              <a:t>Footnote style here: Arial Narrow 9pt.</a:t>
            </a:r>
            <a:endParaRPr lang="en-US" dirty="0"/>
          </a:p>
        </p:txBody>
      </p:sp>
    </p:spTree>
    <p:extLst>
      <p:ext uri="{BB962C8B-B14F-4D97-AF65-F5344CB8AC3E}">
        <p14:creationId xmlns:p14="http://schemas.microsoft.com/office/powerpoint/2010/main" val="88200972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 Title Slide A">
    <p:spTree>
      <p:nvGrpSpPr>
        <p:cNvPr id="1" name=""/>
        <p:cNvGrpSpPr/>
        <p:nvPr/>
      </p:nvGrpSpPr>
      <p:grpSpPr>
        <a:xfrm>
          <a:off x="0" y="0"/>
          <a:ext cx="0" cy="0"/>
          <a:chOff x="0" y="0"/>
          <a:chExt cx="0" cy="0"/>
        </a:xfrm>
      </p:grpSpPr>
      <p:sp>
        <p:nvSpPr>
          <p:cNvPr id="13" name="Rectangle 8"/>
          <p:cNvSpPr>
            <a:spLocks noChangeArrowheads="1"/>
          </p:cNvSpPr>
          <p:nvPr userDrawn="1"/>
        </p:nvSpPr>
        <p:spPr bwMode="auto">
          <a:xfrm>
            <a:off x="670139" y="652162"/>
            <a:ext cx="13295242" cy="3823822"/>
          </a:xfrm>
          <a:prstGeom prst="rect">
            <a:avLst/>
          </a:prstGeom>
          <a:solidFill>
            <a:srgbClr val="375172"/>
          </a:solidFill>
          <a:ln>
            <a:noFill/>
          </a:ln>
          <a:effectLst/>
          <a:extLst/>
        </p:spPr>
        <p:txBody>
          <a:bodyPr wrap="none" lIns="0" tIns="0" rIns="18288" bIns="18288" anchor="ct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eaLnBrk="1" hangingPunct="1"/>
            <a:endParaRPr lang="en-US" altLang="en-US" sz="1400" dirty="0">
              <a:latin typeface="Times New Roman" pitchFamily="18" charset="0"/>
            </a:endParaRPr>
          </a:p>
        </p:txBody>
      </p:sp>
      <p:sp>
        <p:nvSpPr>
          <p:cNvPr id="10" name="Rectangle 3"/>
          <p:cNvSpPr>
            <a:spLocks noGrp="1" noChangeArrowheads="1"/>
          </p:cNvSpPr>
          <p:nvPr>
            <p:ph type="title" hasCustomPrompt="1"/>
            <p:custDataLst>
              <p:tags r:id="rId1"/>
            </p:custDataLst>
          </p:nvPr>
        </p:nvSpPr>
        <p:spPr bwMode="auto">
          <a:xfrm>
            <a:off x="1120036" y="2216649"/>
            <a:ext cx="12402000" cy="128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defRPr sz="4000" b="0">
                <a:solidFill>
                  <a:schemeClr val="bg1"/>
                </a:solidFill>
                <a:latin typeface="Arial Narrow" charset="0"/>
                <a:ea typeface="Arial Narrow" charset="0"/>
                <a:cs typeface="Arial Narrow" charset="0"/>
              </a:defRPr>
            </a:lvl1pPr>
          </a:lstStyle>
          <a:p>
            <a:pPr lvl="0"/>
            <a:r>
              <a:rPr lang="en-US" altLang="en-US" dirty="0" smtClean="0"/>
              <a:t>Deck Headline: Arial Narrow 40pt. Title Case</a:t>
            </a:r>
          </a:p>
        </p:txBody>
      </p:sp>
      <p:sp>
        <p:nvSpPr>
          <p:cNvPr id="11" name="Text Placeholder 11"/>
          <p:cNvSpPr>
            <a:spLocks noGrp="1"/>
          </p:cNvSpPr>
          <p:nvPr>
            <p:ph type="body" sz="quarter" idx="10" hasCustomPrompt="1"/>
            <p:custDataLst>
              <p:tags r:id="rId2"/>
            </p:custDataLst>
          </p:nvPr>
        </p:nvSpPr>
        <p:spPr>
          <a:xfrm>
            <a:off x="1120036" y="3509617"/>
            <a:ext cx="12402000" cy="324411"/>
          </a:xfrm>
        </p:spPr>
        <p:txBody>
          <a:bodyPr>
            <a:noAutofit/>
          </a:bodyPr>
          <a:lstStyle>
            <a:lvl1pPr>
              <a:defRPr sz="2800" b="0">
                <a:solidFill>
                  <a:schemeClr val="bg1"/>
                </a:solidFill>
              </a:defRPr>
            </a:lvl1pPr>
          </a:lstStyle>
          <a:p>
            <a:pPr lvl="0"/>
            <a:r>
              <a:rPr lang="en-US" dirty="0" smtClean="0"/>
              <a:t>Deck Subhead: Arial Narrow 28pt Title Case</a:t>
            </a:r>
          </a:p>
        </p:txBody>
      </p:sp>
      <p:sp>
        <p:nvSpPr>
          <p:cNvPr id="12" name="Text Placeholder 16"/>
          <p:cNvSpPr>
            <a:spLocks noGrp="1"/>
          </p:cNvSpPr>
          <p:nvPr>
            <p:ph type="body" sz="quarter" idx="13" hasCustomPrompt="1"/>
            <p:custDataLst>
              <p:tags r:id="rId3"/>
            </p:custDataLst>
          </p:nvPr>
        </p:nvSpPr>
        <p:spPr>
          <a:xfrm>
            <a:off x="1120036" y="4019786"/>
            <a:ext cx="12402000" cy="234234"/>
          </a:xfrm>
        </p:spPr>
        <p:txBody>
          <a:bodyPr anchor="t" anchorCtr="0">
            <a:noAutofit/>
          </a:bodyPr>
          <a:lstStyle>
            <a:lvl1pPr>
              <a:spcBef>
                <a:spcPts val="0"/>
              </a:spcBef>
              <a:defRPr sz="1800" b="1" baseline="0">
                <a:solidFill>
                  <a:schemeClr val="bg1"/>
                </a:solidFill>
                <a:latin typeface="Arial Narrow" panose="020B0606020202030204" pitchFamily="34" charset="0"/>
              </a:defRPr>
            </a:lvl1pPr>
            <a:lvl2pPr>
              <a:spcBef>
                <a:spcPts val="0"/>
              </a:spcBef>
              <a:defRPr sz="800"/>
            </a:lvl2pPr>
            <a:lvl3pPr marL="228600" indent="-222250">
              <a:spcBef>
                <a:spcPts val="0"/>
              </a:spcBef>
              <a:buNone/>
              <a:tabLst/>
              <a:defRPr sz="800"/>
            </a:lvl3pPr>
            <a:lvl4pPr marL="401638" indent="-395288">
              <a:spcBef>
                <a:spcPts val="0"/>
              </a:spcBef>
              <a:buNone/>
              <a:tabLst/>
              <a:defRPr sz="800"/>
            </a:lvl4pPr>
            <a:lvl5pPr marL="914400" indent="-908050">
              <a:spcBef>
                <a:spcPts val="0"/>
              </a:spcBef>
              <a:buNone/>
              <a:tabLst/>
              <a:defRPr sz="800"/>
            </a:lvl5pPr>
          </a:lstStyle>
          <a:p>
            <a:pPr lvl="0"/>
            <a:r>
              <a:rPr lang="en-US" dirty="0" smtClean="0"/>
              <a:t>Third Quarter 2017: Arial Narrow Bold, 18pt</a:t>
            </a:r>
            <a:endParaRPr lang="en-US" dirty="0"/>
          </a:p>
        </p:txBody>
      </p:sp>
      <p:sp>
        <p:nvSpPr>
          <p:cNvPr id="15" name="Content Placeholder 6"/>
          <p:cNvSpPr>
            <a:spLocks noGrp="1"/>
          </p:cNvSpPr>
          <p:nvPr>
            <p:ph sz="quarter" idx="16" hasCustomPrompt="1"/>
            <p:custDataLst>
              <p:tags r:id="rId4"/>
            </p:custDataLst>
          </p:nvPr>
        </p:nvSpPr>
        <p:spPr>
          <a:xfrm>
            <a:off x="1120036" y="4949764"/>
            <a:ext cx="5652655" cy="185512"/>
          </a:xfrm>
        </p:spPr>
        <p:txBody>
          <a:bodyPr/>
          <a:lstStyle>
            <a:lvl1pPr>
              <a:defRPr sz="1250" b="1" i="0" baseline="0">
                <a:latin typeface="Arial Narrow" panose="020B0606020202030204" pitchFamily="34" charset="0"/>
                <a:ea typeface="Arial Narrow" panose="020B0606020202030204" pitchFamily="34" charset="0"/>
                <a:cs typeface="Arial" charset="0"/>
              </a:defRPr>
            </a:lvl1pPr>
            <a:lvl2pPr>
              <a:defRPr sz="900" b="0" i="0">
                <a:latin typeface="Arial" charset="0"/>
                <a:ea typeface="Arial" charset="0"/>
                <a:cs typeface="Arial" charset="0"/>
              </a:defRPr>
            </a:lvl2pPr>
          </a:lstStyle>
          <a:p>
            <a:pPr lvl="0"/>
            <a:r>
              <a:rPr lang="en-US" dirty="0" smtClean="0"/>
              <a:t>First Name Last Name: Arial Bold 12.5 Pt. </a:t>
            </a:r>
          </a:p>
        </p:txBody>
      </p:sp>
      <p:sp>
        <p:nvSpPr>
          <p:cNvPr id="16" name="Content Placeholder 6"/>
          <p:cNvSpPr>
            <a:spLocks noGrp="1"/>
          </p:cNvSpPr>
          <p:nvPr>
            <p:ph sz="quarter" idx="19" hasCustomPrompt="1"/>
            <p:custDataLst>
              <p:tags r:id="rId5"/>
            </p:custDataLst>
          </p:nvPr>
        </p:nvSpPr>
        <p:spPr>
          <a:xfrm>
            <a:off x="1120035" y="5148119"/>
            <a:ext cx="5652655" cy="271368"/>
          </a:xfrm>
        </p:spPr>
        <p:txBody>
          <a:bodyPr/>
          <a:lstStyle>
            <a:lvl1pPr>
              <a:defRPr sz="1250" b="0" i="0" baseline="0">
                <a:latin typeface="Arial Narrow" panose="020B0606020202030204" pitchFamily="34" charset="0"/>
                <a:ea typeface="Arial Narrow" panose="020B0606020202030204" pitchFamily="34" charset="0"/>
                <a:cs typeface="Arial" charset="0"/>
              </a:defRPr>
            </a:lvl1pPr>
            <a:lvl2pPr>
              <a:defRPr sz="900" b="0" i="0">
                <a:latin typeface="Arial" charset="0"/>
                <a:ea typeface="Arial" charset="0"/>
                <a:cs typeface="Arial" charset="0"/>
              </a:defRPr>
            </a:lvl2pPr>
          </a:lstStyle>
          <a:p>
            <a:pPr lvl="0"/>
            <a:r>
              <a:rPr lang="en-US" dirty="0" smtClean="0"/>
              <a:t>Title Style: Arial Regular 12.5 pt. </a:t>
            </a:r>
          </a:p>
        </p:txBody>
      </p:sp>
      <p:pic>
        <p:nvPicPr>
          <p:cNvPr id="19" name="Picture 1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65005" y="4524164"/>
            <a:ext cx="13300391" cy="71000"/>
          </a:xfrm>
          <a:prstGeom prst="rect">
            <a:avLst/>
          </a:prstGeom>
        </p:spPr>
      </p:pic>
      <p:pic>
        <p:nvPicPr>
          <p:cNvPr id="17" name="Picture 1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120037" y="1094519"/>
            <a:ext cx="2880464" cy="463379"/>
          </a:xfrm>
          <a:prstGeom prst="rect">
            <a:avLst/>
          </a:prstGeom>
        </p:spPr>
      </p:pic>
      <p:sp>
        <p:nvSpPr>
          <p:cNvPr id="18" name="ProfessionalClientUseTitleFootnote"/>
          <p:cNvSpPr txBox="1"/>
          <p:nvPr userDrawn="1"/>
        </p:nvSpPr>
        <p:spPr>
          <a:xfrm>
            <a:off x="1108364" y="7689518"/>
            <a:ext cx="3402676" cy="153888"/>
          </a:xfrm>
          <a:prstGeom prst="rect">
            <a:avLst/>
          </a:prstGeom>
          <a:noFill/>
        </p:spPr>
        <p:txBody>
          <a:bodyPr vert="horz" wrap="square" lIns="0" tIns="0" rIns="0" bIns="0" rtlCol="0">
            <a:spAutoFit/>
          </a:bodyPr>
          <a:lstStyle/>
          <a:p>
            <a:pPr algn="l"/>
            <a:r>
              <a:rPr lang="en-US" sz="1000" dirty="0" smtClean="0">
                <a:latin typeface="Arial Narrow" panose="020B0606020202030204" pitchFamily="34" charset="0"/>
              </a:rPr>
              <a:t>AD USO ESCLUSIVO DEGLI INVESTITORI PROFESSIONALI</a:t>
            </a:r>
            <a:endParaRPr lang="en-US" sz="1000" dirty="0">
              <a:latin typeface="Arial Narrow" panose="020B0606020202030204" pitchFamily="34" charset="0"/>
            </a:endParaRPr>
          </a:p>
        </p:txBody>
      </p:sp>
    </p:spTree>
    <p:extLst>
      <p:ext uri="{BB962C8B-B14F-4D97-AF65-F5344CB8AC3E}">
        <p14:creationId xmlns:p14="http://schemas.microsoft.com/office/powerpoint/2010/main" val="411800847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eck_2">
    <p:spTree>
      <p:nvGrpSpPr>
        <p:cNvPr id="1" name=""/>
        <p:cNvGrpSpPr/>
        <p:nvPr/>
      </p:nvGrpSpPr>
      <p:grpSpPr>
        <a:xfrm>
          <a:off x="0" y="0"/>
          <a:ext cx="0" cy="0"/>
          <a:chOff x="0" y="0"/>
          <a:chExt cx="0" cy="0"/>
        </a:xfrm>
      </p:grpSpPr>
      <p:sp>
        <p:nvSpPr>
          <p:cNvPr id="5" name="Title 4"/>
          <p:cNvSpPr>
            <a:spLocks noGrp="1"/>
          </p:cNvSpPr>
          <p:nvPr>
            <p:ph type="title" hasCustomPrompt="1"/>
            <p:custDataLst>
              <p:tags r:id="rId1"/>
            </p:custDataLst>
          </p:nvPr>
        </p:nvSpPr>
        <p:spPr/>
        <p:txBody>
          <a:bodyPr/>
          <a:lstStyle>
            <a:lvl1pPr>
              <a:defRPr b="0" baseline="0">
                <a:solidFill>
                  <a:schemeClr val="accent3"/>
                </a:solidFill>
                <a:latin typeface="Arial Narrow" panose="020B0606020202030204" pitchFamily="34" charset="0"/>
              </a:defRPr>
            </a:lvl1pPr>
          </a:lstStyle>
          <a:p>
            <a:r>
              <a:rPr lang="en-US" dirty="0" smtClean="0"/>
              <a:t>Click to edit Master title style: Arial Narrow 18 </a:t>
            </a:r>
            <a:r>
              <a:rPr lang="en-US" dirty="0" err="1" smtClean="0"/>
              <a:t>pt</a:t>
            </a:r>
            <a:endParaRPr lang="en-US" dirty="0"/>
          </a:p>
        </p:txBody>
      </p:sp>
      <p:sp>
        <p:nvSpPr>
          <p:cNvPr id="18" name="Content Placeholder 17"/>
          <p:cNvSpPr>
            <a:spLocks noGrp="1"/>
          </p:cNvSpPr>
          <p:nvPr>
            <p:ph sz="quarter" idx="10"/>
            <p:custDataLst>
              <p:tags r:id="rId2"/>
            </p:custDataLst>
          </p:nvPr>
        </p:nvSpPr>
        <p:spPr>
          <a:xfrm>
            <a:off x="1108364" y="2178423"/>
            <a:ext cx="5874327" cy="4681258"/>
          </a:xfrm>
        </p:spPr>
        <p:txBody>
          <a:body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20"/>
          <p:cNvSpPr>
            <a:spLocks noGrp="1"/>
          </p:cNvSpPr>
          <p:nvPr>
            <p:ph sz="quarter" idx="11"/>
            <p:custDataLst>
              <p:tags r:id="rId3"/>
            </p:custDataLst>
          </p:nvPr>
        </p:nvSpPr>
        <p:spPr>
          <a:xfrm>
            <a:off x="7647709" y="2178423"/>
            <a:ext cx="5874327" cy="468125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30"/>
          <p:cNvSpPr>
            <a:spLocks noGrp="1"/>
          </p:cNvSpPr>
          <p:nvPr>
            <p:ph sz="quarter" idx="12" hasCustomPrompt="1"/>
            <p:custDataLst>
              <p:tags r:id="rId4"/>
            </p:custDataLst>
          </p:nvPr>
        </p:nvSpPr>
        <p:spPr>
          <a:xfrm>
            <a:off x="1108364" y="1287691"/>
            <a:ext cx="12413673" cy="400976"/>
          </a:xfrm>
        </p:spPr>
        <p:txBody>
          <a:bodyPr/>
          <a:lstStyle>
            <a:lvl1pPr algn="l">
              <a:defRPr lang="en-US" dirty="0"/>
            </a:lvl1pPr>
          </a:lstStyle>
          <a:p>
            <a:pPr algn="l"/>
            <a:r>
              <a:rPr lang="en-US" sz="1588" b="0" kern="0" dirty="0" smtClean="0">
                <a:solidFill>
                  <a:schemeClr val="tx1"/>
                </a:solidFill>
                <a:latin typeface="Arial Narrow" charset="0"/>
                <a:ea typeface="Arial Narrow" charset="0"/>
                <a:cs typeface="Arial Narrow" charset="0"/>
              </a:rPr>
              <a:t>Headline title</a:t>
            </a:r>
            <a:r>
              <a:rPr lang="en-US" sz="1588" b="0" kern="0" baseline="0" dirty="0" smtClean="0">
                <a:solidFill>
                  <a:schemeClr val="tx1"/>
                </a:solidFill>
                <a:latin typeface="Arial Narrow" charset="0"/>
                <a:ea typeface="Arial Narrow" charset="0"/>
                <a:cs typeface="Arial Narrow" charset="0"/>
              </a:rPr>
              <a:t> subhead: Arial Narrow 15 </a:t>
            </a:r>
            <a:r>
              <a:rPr lang="en-US" sz="1588" b="0" kern="0" baseline="0" dirty="0" err="1" smtClean="0">
                <a:solidFill>
                  <a:schemeClr val="tx1"/>
                </a:solidFill>
                <a:latin typeface="Arial Narrow" charset="0"/>
                <a:ea typeface="Arial Narrow" charset="0"/>
                <a:cs typeface="Arial Narrow" charset="0"/>
              </a:rPr>
              <a:t>pt</a:t>
            </a:r>
            <a:r>
              <a:rPr lang="en-US" sz="1588" b="0" kern="0" baseline="0" dirty="0" smtClean="0">
                <a:solidFill>
                  <a:schemeClr val="tx1"/>
                </a:solidFill>
                <a:latin typeface="Arial Narrow" charset="0"/>
                <a:ea typeface="Arial Narrow" charset="0"/>
                <a:cs typeface="Arial Narrow" charset="0"/>
              </a:rPr>
              <a:t> sentence case</a:t>
            </a:r>
            <a:endParaRPr lang="en-US" sz="1588" b="0" kern="0" dirty="0">
              <a:solidFill>
                <a:schemeClr val="tx1"/>
              </a:solidFill>
              <a:latin typeface="Arial Narrow" charset="0"/>
              <a:ea typeface="Arial Narrow" charset="0"/>
              <a:cs typeface="Arial Narrow" charset="0"/>
            </a:endParaRPr>
          </a:p>
        </p:txBody>
      </p:sp>
      <p:sp>
        <p:nvSpPr>
          <p:cNvPr id="9" name="Content Placeholder 4"/>
          <p:cNvSpPr>
            <a:spLocks noGrp="1"/>
          </p:cNvSpPr>
          <p:nvPr>
            <p:ph sz="quarter" idx="13" hasCustomPrompt="1"/>
          </p:nvPr>
        </p:nvSpPr>
        <p:spPr>
          <a:xfrm>
            <a:off x="1109806" y="7164593"/>
            <a:ext cx="12424756" cy="425058"/>
          </a:xfrm>
        </p:spPr>
        <p:txBody>
          <a:bodyPr anchor="b"/>
          <a:lstStyle>
            <a:lvl1pPr>
              <a:lnSpc>
                <a:spcPct val="100000"/>
              </a:lnSpc>
              <a:spcBef>
                <a:spcPts val="0"/>
              </a:spcBef>
              <a:defRPr sz="800"/>
            </a:lvl1pPr>
          </a:lstStyle>
          <a:p>
            <a:pPr lvl="0"/>
            <a:r>
              <a:rPr lang="en-US" dirty="0" smtClean="0"/>
              <a:t>Footnote style here: Arial Narrow 8pt.</a:t>
            </a:r>
            <a:endParaRPr lang="en-US" dirty="0"/>
          </a:p>
        </p:txBody>
      </p:sp>
    </p:spTree>
    <p:extLst>
      <p:ext uri="{BB962C8B-B14F-4D97-AF65-F5344CB8AC3E}">
        <p14:creationId xmlns:p14="http://schemas.microsoft.com/office/powerpoint/2010/main" val="34392625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3_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1906">
                <a:solidFill>
                  <a:schemeClr val="accent3"/>
                </a:solidFill>
                <a:latin typeface="Arial Narrow" panose="020B0606020202030204" pitchFamily="34" charset="0"/>
              </a:defRPr>
            </a:lvl1pPr>
          </a:lstStyle>
          <a:p>
            <a:r>
              <a:rPr lang="en-US" dirty="0" smtClean="0"/>
              <a:t>Click to edit Master title style: Arial Narrow 18 </a:t>
            </a:r>
            <a:r>
              <a:rPr lang="en-US" dirty="0" err="1" smtClean="0"/>
              <a:t>pt</a:t>
            </a:r>
            <a:endParaRPr lang="en-US" dirty="0"/>
          </a:p>
        </p:txBody>
      </p:sp>
      <p:sp>
        <p:nvSpPr>
          <p:cNvPr id="12" name="Content Placeholder 11"/>
          <p:cNvSpPr>
            <a:spLocks noGrp="1"/>
          </p:cNvSpPr>
          <p:nvPr>
            <p:ph sz="quarter" idx="10"/>
            <p:custDataLst>
              <p:tags r:id="rId2"/>
            </p:custDataLst>
          </p:nvPr>
        </p:nvSpPr>
        <p:spPr>
          <a:xfrm>
            <a:off x="1108364" y="2178424"/>
            <a:ext cx="12413673" cy="48106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smtClean="0"/>
              <a:t>Edit Master text styles</a:t>
            </a:r>
          </a:p>
          <a:p>
            <a:pPr lvl="1"/>
            <a:r>
              <a:rPr lang="en-US" smtClean="0"/>
              <a:t>Second level</a:t>
            </a:r>
          </a:p>
          <a:p>
            <a:pPr lvl="2"/>
            <a:r>
              <a:rPr lang="en-US" smtClean="0"/>
              <a:t>Third level</a:t>
            </a:r>
          </a:p>
          <a:p>
            <a:pPr lvl="3"/>
            <a:r>
              <a:rPr lang="en-US" smtClean="0"/>
              <a:t>Fourth level</a:t>
            </a:r>
          </a:p>
        </p:txBody>
      </p:sp>
      <p:sp>
        <p:nvSpPr>
          <p:cNvPr id="6" name="Content Placeholder 30"/>
          <p:cNvSpPr>
            <a:spLocks noGrp="1"/>
          </p:cNvSpPr>
          <p:nvPr>
            <p:ph sz="quarter" idx="11" hasCustomPrompt="1"/>
            <p:custDataLst>
              <p:tags r:id="rId3"/>
            </p:custDataLst>
          </p:nvPr>
        </p:nvSpPr>
        <p:spPr>
          <a:xfrm>
            <a:off x="1108364" y="1291985"/>
            <a:ext cx="12413673" cy="369316"/>
          </a:xfrm>
        </p:spPr>
        <p:txBody>
          <a:bodyPr/>
          <a:lstStyle>
            <a:lvl1pPr algn="l">
              <a:defRPr lang="en-US" dirty="0" smtClean="0"/>
            </a:lvl1pPr>
          </a:lstStyle>
          <a:p>
            <a:pPr algn="l"/>
            <a:r>
              <a:rPr lang="en-US" sz="1588" b="0" kern="0" dirty="0" smtClean="0">
                <a:solidFill>
                  <a:schemeClr val="tx1"/>
                </a:solidFill>
                <a:latin typeface="Arial Narrow" charset="0"/>
                <a:ea typeface="Arial Narrow" charset="0"/>
                <a:cs typeface="Arial Narrow" charset="0"/>
              </a:rPr>
              <a:t>Headline title</a:t>
            </a:r>
            <a:r>
              <a:rPr lang="en-US" sz="1588" b="0" kern="0" baseline="0" dirty="0" smtClean="0">
                <a:solidFill>
                  <a:schemeClr val="tx1"/>
                </a:solidFill>
                <a:latin typeface="Arial Narrow" charset="0"/>
                <a:ea typeface="Arial Narrow" charset="0"/>
                <a:cs typeface="Arial Narrow" charset="0"/>
              </a:rPr>
              <a:t> subhead: Arial Narrow 15 </a:t>
            </a:r>
            <a:r>
              <a:rPr lang="en-US" sz="1588" b="0" kern="0" baseline="0" dirty="0" err="1" smtClean="0">
                <a:solidFill>
                  <a:schemeClr val="tx1"/>
                </a:solidFill>
                <a:latin typeface="Arial Narrow" charset="0"/>
                <a:ea typeface="Arial Narrow" charset="0"/>
                <a:cs typeface="Arial Narrow" charset="0"/>
              </a:rPr>
              <a:t>pt</a:t>
            </a:r>
            <a:r>
              <a:rPr lang="en-US" sz="1588" b="0" kern="0" baseline="0" dirty="0" smtClean="0">
                <a:solidFill>
                  <a:schemeClr val="tx1"/>
                </a:solidFill>
                <a:latin typeface="Arial Narrow" charset="0"/>
                <a:ea typeface="Arial Narrow" charset="0"/>
                <a:cs typeface="Arial Narrow" charset="0"/>
              </a:rPr>
              <a:t> sentence case</a:t>
            </a:r>
            <a:endParaRPr lang="en-US" sz="1588" b="0" kern="0" dirty="0">
              <a:solidFill>
                <a:schemeClr val="tx1"/>
              </a:solidFill>
              <a:latin typeface="Arial Narrow" charset="0"/>
              <a:ea typeface="Arial Narrow" charset="0"/>
              <a:cs typeface="Arial Narrow" charset="0"/>
            </a:endParaRPr>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847"/>
            </a:lvl1pPr>
          </a:lstStyle>
          <a:p>
            <a:pPr lvl="0"/>
            <a:r>
              <a:rPr lang="en-US" dirty="0" smtClean="0"/>
              <a:t>Footnote style here: Arial Narrow 8pt.</a:t>
            </a:r>
            <a:endParaRPr lang="en-US" dirty="0"/>
          </a:p>
        </p:txBody>
      </p:sp>
    </p:spTree>
    <p:extLst>
      <p:ext uri="{BB962C8B-B14F-4D97-AF65-F5344CB8AC3E}">
        <p14:creationId xmlns:p14="http://schemas.microsoft.com/office/powerpoint/2010/main" val="37825872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 Title Slide A">
    <p:spTree>
      <p:nvGrpSpPr>
        <p:cNvPr id="1" name=""/>
        <p:cNvGrpSpPr/>
        <p:nvPr/>
      </p:nvGrpSpPr>
      <p:grpSpPr>
        <a:xfrm>
          <a:off x="0" y="0"/>
          <a:ext cx="0" cy="0"/>
          <a:chOff x="0" y="0"/>
          <a:chExt cx="0" cy="0"/>
        </a:xfrm>
      </p:grpSpPr>
      <p:sp>
        <p:nvSpPr>
          <p:cNvPr id="10" name="Rectangle 3"/>
          <p:cNvSpPr>
            <a:spLocks noGrp="1" noChangeArrowheads="1"/>
          </p:cNvSpPr>
          <p:nvPr>
            <p:ph type="title" hasCustomPrompt="1"/>
            <p:custDataLst>
              <p:tags r:id="rId1"/>
            </p:custDataLst>
          </p:nvPr>
        </p:nvSpPr>
        <p:spPr bwMode="auto">
          <a:xfrm>
            <a:off x="1120036" y="4606129"/>
            <a:ext cx="12402000" cy="128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defRPr sz="4000" b="0">
                <a:solidFill>
                  <a:schemeClr val="tx2"/>
                </a:solidFill>
                <a:latin typeface="Arial Narrow" charset="0"/>
                <a:ea typeface="Arial Narrow" charset="0"/>
                <a:cs typeface="Arial Narrow" charset="0"/>
              </a:defRPr>
            </a:lvl1pPr>
          </a:lstStyle>
          <a:p>
            <a:pPr lvl="0"/>
            <a:r>
              <a:rPr lang="en-GB" altLang="en-US" dirty="0" smtClean="0"/>
              <a:t>Evaluating Co-Investments – Preparing For Volatility &amp; Finding Value In The Current Market</a:t>
            </a:r>
            <a:endParaRPr lang="en-US" altLang="en-US" dirty="0" smtClean="0"/>
          </a:p>
        </p:txBody>
      </p:sp>
      <p:sp>
        <p:nvSpPr>
          <p:cNvPr id="12" name="Text Placeholder 16"/>
          <p:cNvSpPr>
            <a:spLocks noGrp="1"/>
          </p:cNvSpPr>
          <p:nvPr>
            <p:ph type="body" sz="quarter" idx="13" hasCustomPrompt="1"/>
            <p:custDataLst>
              <p:tags r:id="rId2"/>
            </p:custDataLst>
          </p:nvPr>
        </p:nvSpPr>
        <p:spPr>
          <a:xfrm>
            <a:off x="1120036" y="6023907"/>
            <a:ext cx="12402000" cy="234234"/>
          </a:xfrm>
        </p:spPr>
        <p:txBody>
          <a:bodyPr anchor="t" anchorCtr="0">
            <a:noAutofit/>
          </a:bodyPr>
          <a:lstStyle>
            <a:lvl1pPr>
              <a:spcBef>
                <a:spcPts val="0"/>
              </a:spcBef>
              <a:defRPr sz="1800" b="1" baseline="0">
                <a:solidFill>
                  <a:schemeClr val="tx2"/>
                </a:solidFill>
                <a:latin typeface="Arial Narrow" panose="020B0606020202030204" pitchFamily="34" charset="0"/>
              </a:defRPr>
            </a:lvl1pPr>
            <a:lvl2pPr>
              <a:spcBef>
                <a:spcPts val="0"/>
              </a:spcBef>
              <a:defRPr sz="800"/>
            </a:lvl2pPr>
            <a:lvl3pPr marL="228600" indent="-222250">
              <a:spcBef>
                <a:spcPts val="0"/>
              </a:spcBef>
              <a:buNone/>
              <a:tabLst/>
              <a:defRPr sz="800"/>
            </a:lvl3pPr>
            <a:lvl4pPr marL="401638" indent="-395288">
              <a:spcBef>
                <a:spcPts val="0"/>
              </a:spcBef>
              <a:buNone/>
              <a:tabLst/>
              <a:defRPr sz="800"/>
            </a:lvl4pPr>
            <a:lvl5pPr marL="914400" indent="-908050">
              <a:spcBef>
                <a:spcPts val="0"/>
              </a:spcBef>
              <a:buNone/>
              <a:tabLst/>
              <a:defRPr sz="800"/>
            </a:lvl5pPr>
          </a:lstStyle>
          <a:p>
            <a:pPr lvl="0"/>
            <a:r>
              <a:rPr lang="en-GB" dirty="0" smtClean="0"/>
              <a:t>Joana Rocha </a:t>
            </a:r>
            <a:r>
              <a:rPr lang="en-GB" dirty="0" err="1" smtClean="0"/>
              <a:t>Scaff</a:t>
            </a:r>
            <a:r>
              <a:rPr lang="en-GB" dirty="0" smtClean="0"/>
              <a:t>, Head of Europe Private Equity</a:t>
            </a:r>
          </a:p>
        </p:txBody>
      </p:sp>
      <p:pic>
        <p:nvPicPr>
          <p:cNvPr id="19" name="Picture 1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5005" y="4524164"/>
            <a:ext cx="13300391" cy="71000"/>
          </a:xfrm>
          <a:prstGeom prst="rect">
            <a:avLst/>
          </a:prstGeom>
        </p:spPr>
      </p:pic>
      <p:pic>
        <p:nvPicPr>
          <p:cNvPr id="13" name="Picture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004093" y="7218326"/>
            <a:ext cx="2518232" cy="406437"/>
          </a:xfrm>
          <a:prstGeom prst="rect">
            <a:avLst/>
          </a:prstGeom>
        </p:spPr>
      </p:pic>
      <p:pic>
        <p:nvPicPr>
          <p:cNvPr id="11" name="Picture 10"/>
          <p:cNvPicPr>
            <a:picLocks noChangeAspect="1"/>
          </p:cNvPicPr>
          <p:nvPr userDrawn="1"/>
        </p:nvPicPr>
        <p:blipFill rotWithShape="1">
          <a:blip r:embed="rId6">
            <a:extLst>
              <a:ext uri="{28A0092B-C50C-407E-A947-70E740481C1C}">
                <a14:useLocalDpi xmlns:a14="http://schemas.microsoft.com/office/drawing/2010/main" val="0"/>
              </a:ext>
            </a:extLst>
          </a:blip>
          <a:srcRect l="-1" t="33043" r="1267" b="22739"/>
          <a:stretch/>
        </p:blipFill>
        <p:spPr>
          <a:xfrm>
            <a:off x="665005" y="660470"/>
            <a:ext cx="13287297" cy="3834038"/>
          </a:xfrm>
          <a:prstGeom prst="rect">
            <a:avLst/>
          </a:prstGeom>
          <a:solidFill>
            <a:schemeClr val="bg1">
              <a:alpha val="7000"/>
            </a:schemeClr>
          </a:solidFill>
        </p:spPr>
      </p:pic>
      <p:sp>
        <p:nvSpPr>
          <p:cNvPr id="7" name="ProfessionalClientUseTitleFootnote"/>
          <p:cNvSpPr txBox="1"/>
          <p:nvPr userDrawn="1"/>
        </p:nvSpPr>
        <p:spPr>
          <a:xfrm>
            <a:off x="1108363" y="7689518"/>
            <a:ext cx="2268249" cy="107722"/>
          </a:xfrm>
          <a:prstGeom prst="rect">
            <a:avLst/>
          </a:prstGeom>
          <a:noFill/>
        </p:spPr>
        <p:txBody>
          <a:bodyPr vert="horz" wrap="square" lIns="0" tIns="0" rIns="0" bIns="0" rtlCol="0">
            <a:spAutoFit/>
          </a:bodyPr>
          <a:lstStyle/>
          <a:p>
            <a:pPr algn="l"/>
            <a:r>
              <a:rPr lang="en-US" sz="700" dirty="0" smtClean="0">
                <a:latin typeface="Arial Narrow" panose="020B0606020202030204" pitchFamily="34" charset="0"/>
              </a:rPr>
              <a:t>AD USO ESCLUSIVO DEGLI INVESTITORI PROFESSIONALI</a:t>
            </a:r>
            <a:endParaRPr lang="en-US" sz="700" dirty="0">
              <a:latin typeface="Arial Narrow" panose="020B0606020202030204" pitchFamily="34" charset="0"/>
            </a:endParaRPr>
          </a:p>
        </p:txBody>
      </p:sp>
    </p:spTree>
    <p:extLst>
      <p:ext uri="{BB962C8B-B14F-4D97-AF65-F5344CB8AC3E}">
        <p14:creationId xmlns:p14="http://schemas.microsoft.com/office/powerpoint/2010/main" val="2548855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OC">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a:ln>
            <a:noFill/>
          </a:ln>
        </p:spPr>
        <p:txBody>
          <a:bodyPr/>
          <a:lstStyle>
            <a:lvl1pPr>
              <a:defRPr>
                <a:solidFill>
                  <a:schemeClr val="accent3"/>
                </a:solidFill>
              </a:defRPr>
            </a:lvl1pPr>
          </a:lstStyle>
          <a:p>
            <a:r>
              <a:rPr lang="en-US" dirty="0" smtClean="0"/>
              <a:t>Table of Contents</a:t>
            </a:r>
            <a:endParaRPr lang="en-US" dirty="0"/>
          </a:p>
        </p:txBody>
      </p:sp>
      <p:sp>
        <p:nvSpPr>
          <p:cNvPr id="12" name="Content Placeholder 11"/>
          <p:cNvSpPr>
            <a:spLocks noGrp="1"/>
          </p:cNvSpPr>
          <p:nvPr>
            <p:ph sz="quarter" idx="10" hasCustomPrompt="1"/>
            <p:custDataLst>
              <p:tags r:id="rId2"/>
            </p:custDataLst>
          </p:nvPr>
        </p:nvSpPr>
        <p:spPr>
          <a:xfrm>
            <a:off x="1108364" y="2178424"/>
            <a:ext cx="12413673" cy="4810685"/>
          </a:xfrm>
        </p:spPr>
        <p:txBody>
          <a:bodyPr/>
          <a:lstStyle>
            <a:lvl1pPr marL="285750" indent="-285750" algn="l">
              <a:lnSpc>
                <a:spcPct val="155000"/>
              </a:lnSpc>
              <a:spcAft>
                <a:spcPts val="600"/>
              </a:spcAft>
              <a:buClr>
                <a:schemeClr val="tx1"/>
              </a:buClr>
              <a:buFont typeface="+mj-lt"/>
              <a:buAutoNum type="romanUcPeriod"/>
              <a:defRPr lang="en-US" altLang="en-US" sz="1400" b="0" i="0" dirty="0" smtClean="0">
                <a:solidFill>
                  <a:schemeClr val="tx2"/>
                </a:solidFill>
                <a:latin typeface="Bahnschrift Light SemiCondensed" panose="020B0502040204020203" pitchFamily="34" charset="0"/>
                <a:cs typeface="Bahnschrift Light SemiCondensed" panose="020B0502040204020203" pitchFamily="34" charset="0"/>
              </a:defRPr>
            </a:lvl1pPr>
            <a:lvl2pPr>
              <a:defRPr>
                <a:solidFill>
                  <a:schemeClr val="tx1"/>
                </a:solidFill>
              </a:defRPr>
            </a:lvl2pPr>
            <a:lvl3pPr>
              <a:defRPr>
                <a:solidFill>
                  <a:schemeClr val="tx1"/>
                </a:solidFill>
              </a:defRPr>
            </a:lvl3pPr>
            <a:lvl4pPr>
              <a:defRPr>
                <a:solidFill>
                  <a:schemeClr val="tx1"/>
                </a:solidFill>
              </a:defRPr>
            </a:lvl4pPr>
          </a:lstStyle>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FIRM OVERVIEW</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LOREM IPSUM</a:t>
            </a:r>
          </a:p>
          <a:p>
            <a:pPr algn="l">
              <a:lnSpc>
                <a:spcPct val="155000"/>
              </a:lnSpc>
              <a:spcAft>
                <a:spcPts val="600"/>
              </a:spcAft>
              <a:buClr>
                <a:schemeClr val="tx1"/>
              </a:buClr>
              <a:buFont typeface="+mj-lt"/>
              <a:buAutoNum type="romanUcPeriod"/>
            </a:pPr>
            <a:r>
              <a:rPr lang="en-US" altLang="en-US" b="0" dirty="0" smtClean="0">
                <a:solidFill>
                  <a:schemeClr val="tx2"/>
                </a:solidFill>
                <a:latin typeface="+mn-lt"/>
                <a:cs typeface="Arial" charset="0"/>
              </a:rPr>
              <a:t>APPENDICES</a:t>
            </a:r>
          </a:p>
        </p:txBody>
      </p:sp>
    </p:spTree>
    <p:extLst>
      <p:ext uri="{BB962C8B-B14F-4D97-AF65-F5344CB8AC3E}">
        <p14:creationId xmlns:p14="http://schemas.microsoft.com/office/powerpoint/2010/main" val="3390521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ck_1">
    <p:spTree>
      <p:nvGrpSpPr>
        <p:cNvPr id="1" name=""/>
        <p:cNvGrpSpPr/>
        <p:nvPr/>
      </p:nvGrpSpPr>
      <p:grpSpPr>
        <a:xfrm>
          <a:off x="0" y="0"/>
          <a:ext cx="0" cy="0"/>
          <a:chOff x="0" y="0"/>
          <a:chExt cx="0" cy="0"/>
        </a:xfrm>
      </p:grpSpPr>
      <p:sp>
        <p:nvSpPr>
          <p:cNvPr id="4" name="Title 3"/>
          <p:cNvSpPr>
            <a:spLocks noGrp="1"/>
          </p:cNvSpPr>
          <p:nvPr>
            <p:ph type="title" hasCustomPrompt="1"/>
            <p:custDataLst>
              <p:tags r:id="rId1"/>
            </p:custDataLst>
          </p:nvPr>
        </p:nvSpPr>
        <p:spPr>
          <a:xfrm>
            <a:off x="1108364" y="582010"/>
            <a:ext cx="12413673" cy="564776"/>
          </a:xfrm>
        </p:spPr>
        <p:txBody>
          <a:bodyPr/>
          <a:lstStyle>
            <a:lvl1pPr>
              <a:defRPr sz="2500">
                <a:solidFill>
                  <a:schemeClr val="accent3"/>
                </a:solidFill>
                <a:latin typeface="Arial Narrow" panose="020B0606020202030204" pitchFamily="34" charset="0"/>
              </a:defRPr>
            </a:lvl1pPr>
          </a:lstStyle>
          <a:p>
            <a:r>
              <a:rPr lang="en-US" dirty="0" smtClean="0"/>
              <a:t>Click to edit Master title style: Arial Narrow 25 </a:t>
            </a:r>
            <a:r>
              <a:rPr lang="en-US" dirty="0" err="1" smtClean="0"/>
              <a:t>pt</a:t>
            </a:r>
            <a:endParaRPr lang="en-US" dirty="0"/>
          </a:p>
        </p:txBody>
      </p:sp>
      <p:sp>
        <p:nvSpPr>
          <p:cNvPr id="12" name="Content Placeholder 11"/>
          <p:cNvSpPr>
            <a:spLocks noGrp="1"/>
          </p:cNvSpPr>
          <p:nvPr>
            <p:ph sz="quarter" idx="10"/>
            <p:custDataLst>
              <p:tags r:id="rId2"/>
            </p:custDataLst>
          </p:nvPr>
        </p:nvSpPr>
        <p:spPr>
          <a:xfrm>
            <a:off x="1108364" y="2178424"/>
            <a:ext cx="12413673" cy="48106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4"/>
          <p:cNvSpPr>
            <a:spLocks noGrp="1"/>
          </p:cNvSpPr>
          <p:nvPr>
            <p:ph sz="quarter" idx="13" hasCustomPrompt="1"/>
          </p:nvPr>
        </p:nvSpPr>
        <p:spPr>
          <a:xfrm>
            <a:off x="1108364" y="7164593"/>
            <a:ext cx="12413673" cy="425058"/>
          </a:xfrm>
        </p:spPr>
        <p:txBody>
          <a:bodyPr anchor="b"/>
          <a:lstStyle>
            <a:lvl1pPr>
              <a:lnSpc>
                <a:spcPct val="100000"/>
              </a:lnSpc>
              <a:spcBef>
                <a:spcPts val="0"/>
              </a:spcBef>
              <a:defRPr sz="1000"/>
            </a:lvl1pPr>
          </a:lstStyle>
          <a:p>
            <a:pPr lvl="0"/>
            <a:r>
              <a:rPr lang="en-US" dirty="0" smtClean="0"/>
              <a:t>Footnote style here: Arial Narrow 10pt.</a:t>
            </a:r>
            <a:endParaRPr lang="en-US" dirty="0"/>
          </a:p>
        </p:txBody>
      </p:sp>
      <p:sp>
        <p:nvSpPr>
          <p:cNvPr id="13" name="Text Placeholder 12"/>
          <p:cNvSpPr>
            <a:spLocks noGrp="1"/>
          </p:cNvSpPr>
          <p:nvPr>
            <p:ph type="body" sz="quarter" idx="14" hasCustomPrompt="1"/>
          </p:nvPr>
        </p:nvSpPr>
        <p:spPr>
          <a:xfrm>
            <a:off x="1108364" y="1291520"/>
            <a:ext cx="12413961" cy="369781"/>
          </a:xfrm>
        </p:spPr>
        <p:txBody>
          <a:bodyPr/>
          <a:lstStyle>
            <a:lvl1pPr>
              <a:defRPr sz="2000" baseline="0"/>
            </a:lvl1pPr>
          </a:lstStyle>
          <a:p>
            <a:pPr lvl="0"/>
            <a:r>
              <a:rPr lang="en-US" dirty="0" smtClean="0"/>
              <a:t>Headline title subhead: Arial Narrow 20 </a:t>
            </a:r>
            <a:r>
              <a:rPr lang="en-US" dirty="0" err="1" smtClean="0"/>
              <a:t>pt</a:t>
            </a:r>
            <a:r>
              <a:rPr lang="en-US" dirty="0" smtClean="0"/>
              <a:t> sentence case</a:t>
            </a:r>
            <a:endParaRPr lang="en-US" dirty="0"/>
          </a:p>
        </p:txBody>
      </p:sp>
    </p:spTree>
    <p:extLst>
      <p:ext uri="{BB962C8B-B14F-4D97-AF65-F5344CB8AC3E}">
        <p14:creationId xmlns:p14="http://schemas.microsoft.com/office/powerpoint/2010/main" val="340308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os">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lvl1pPr>
              <a:defRPr>
                <a:solidFill>
                  <a:schemeClr val="accent3"/>
                </a:solidFill>
              </a:defRPr>
            </a:lvl1pPr>
          </a:lstStyle>
          <a:p>
            <a:r>
              <a:rPr lang="en-US" dirty="0" smtClean="0"/>
              <a:t>Biographies</a:t>
            </a:r>
            <a:endParaRPr lang="en-US" dirty="0"/>
          </a:p>
        </p:txBody>
      </p:sp>
      <p:sp>
        <p:nvSpPr>
          <p:cNvPr id="15" name="Content Placeholder 14"/>
          <p:cNvSpPr>
            <a:spLocks noGrp="1"/>
          </p:cNvSpPr>
          <p:nvPr>
            <p:ph sz="quarter" idx="10" hasCustomPrompt="1"/>
            <p:custDataLst>
              <p:tags r:id="rId2"/>
            </p:custDataLst>
          </p:nvPr>
        </p:nvSpPr>
        <p:spPr>
          <a:xfrm>
            <a:off x="2324100" y="1843828"/>
            <a:ext cx="11197936" cy="1189036"/>
          </a:xfrm>
        </p:spPr>
        <p:txBody>
          <a:bodyPr/>
          <a:lstStyle>
            <a:lvl1pPr>
              <a:defRPr lang="en-US" sz="1200" b="0">
                <a:effectLst/>
              </a:defRPr>
            </a:lvl1pPr>
          </a:lstStyle>
          <a:p>
            <a:pPr lvl="0"/>
            <a:r>
              <a:rPr lang="en-US" dirty="0" smtClean="0"/>
              <a:t>Lorem ipsum dolor sit </a:t>
            </a:r>
            <a:r>
              <a:rPr lang="en-US" dirty="0" err="1" smtClean="0"/>
              <a:t>amet</a:t>
            </a:r>
            <a:r>
              <a:rPr lang="en-US" dirty="0" smtClean="0"/>
              <a:t>, </a:t>
            </a:r>
            <a:r>
              <a:rPr lang="en-US" dirty="0" err="1" smtClean="0"/>
              <a:t>consectetuer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a:t>
            </a:r>
            <a:r>
              <a:rPr lang="en-US" dirty="0" err="1" smtClean="0"/>
              <a:t>diam</a:t>
            </a:r>
            <a:r>
              <a:rPr lang="en-US" dirty="0" smtClean="0"/>
              <a:t> </a:t>
            </a:r>
            <a:r>
              <a:rPr lang="en-US" dirty="0" err="1" smtClean="0"/>
              <a:t>nonummy</a:t>
            </a:r>
            <a:r>
              <a:rPr lang="en-US" dirty="0" smtClean="0"/>
              <a:t> </a:t>
            </a:r>
            <a:r>
              <a:rPr lang="en-US" dirty="0" err="1" smtClean="0"/>
              <a:t>nibh</a:t>
            </a:r>
            <a:r>
              <a:rPr lang="en-US" dirty="0" smtClean="0"/>
              <a:t> </a:t>
            </a:r>
            <a:r>
              <a:rPr lang="en-US" dirty="0" err="1" smtClean="0"/>
              <a:t>euismod</a:t>
            </a:r>
            <a:r>
              <a:rPr lang="en-US" dirty="0" smtClean="0"/>
              <a:t> </a:t>
            </a:r>
            <a:r>
              <a:rPr lang="en-US" dirty="0" err="1" smtClean="0"/>
              <a:t>tincidunt</a:t>
            </a:r>
            <a:r>
              <a:rPr lang="en-US" dirty="0" smtClean="0"/>
              <a:t> </a:t>
            </a:r>
            <a:r>
              <a:rPr lang="en-US" dirty="0" err="1" smtClean="0"/>
              <a:t>ut</a:t>
            </a:r>
            <a:r>
              <a:rPr lang="en-US" dirty="0" smtClean="0"/>
              <a:t> </a:t>
            </a:r>
            <a:r>
              <a:rPr lang="en-US" dirty="0" err="1" smtClean="0"/>
              <a:t>laoreet</a:t>
            </a:r>
            <a:r>
              <a:rPr lang="en-US" dirty="0" smtClean="0"/>
              <a:t> </a:t>
            </a:r>
            <a:r>
              <a:rPr lang="en-US" dirty="0" err="1" smtClean="0"/>
              <a:t>dolore</a:t>
            </a:r>
            <a:r>
              <a:rPr lang="en-US" dirty="0" smtClean="0"/>
              <a:t> magna </a:t>
            </a:r>
            <a:r>
              <a:rPr lang="en-US" dirty="0" err="1" smtClean="0"/>
              <a:t>aliquam</a:t>
            </a:r>
            <a:r>
              <a:rPr lang="en-US" dirty="0" smtClean="0"/>
              <a:t> </a:t>
            </a:r>
            <a:r>
              <a:rPr lang="en-US" dirty="0" err="1" smtClean="0"/>
              <a:t>erat</a:t>
            </a:r>
            <a:r>
              <a:rPr lang="en-US" dirty="0" smtClean="0"/>
              <a:t> </a:t>
            </a:r>
            <a:r>
              <a:rPr lang="en-US" dirty="0" err="1" smtClean="0"/>
              <a:t>volutpat</a:t>
            </a:r>
            <a:r>
              <a:rPr lang="en-US" dirty="0" smtClean="0"/>
              <a:t>. </a:t>
            </a:r>
            <a:r>
              <a:rPr lang="en-US" dirty="0" err="1" smtClean="0"/>
              <a:t>Ut</a:t>
            </a:r>
            <a:r>
              <a:rPr lang="en-US" dirty="0" smtClean="0"/>
              <a:t> </a:t>
            </a:r>
            <a:r>
              <a:rPr lang="en-US" dirty="0" err="1" smtClean="0"/>
              <a:t>wisi</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a:t>
            </a:r>
            <a:r>
              <a:rPr lang="en-US" dirty="0" err="1" smtClean="0"/>
              <a:t>exerci</a:t>
            </a:r>
            <a:r>
              <a:rPr lang="en-US" dirty="0" smtClean="0"/>
              <a:t> </a:t>
            </a:r>
            <a:r>
              <a:rPr lang="en-US" dirty="0" err="1" smtClean="0"/>
              <a:t>tation</a:t>
            </a:r>
            <a:r>
              <a:rPr lang="en-US" dirty="0" smtClean="0"/>
              <a:t> </a:t>
            </a:r>
            <a:r>
              <a:rPr lang="en-US" dirty="0" err="1" smtClean="0"/>
              <a:t>ullamcorper</a:t>
            </a:r>
            <a:r>
              <a:rPr lang="en-US" dirty="0" smtClean="0"/>
              <a:t> </a:t>
            </a:r>
            <a:r>
              <a:rPr lang="en-US" dirty="0" err="1" smtClean="0"/>
              <a:t>suscipit</a:t>
            </a:r>
            <a:r>
              <a:rPr lang="en-US" dirty="0" smtClean="0"/>
              <a:t> </a:t>
            </a:r>
            <a:r>
              <a:rPr lang="en-US" dirty="0" err="1" smtClean="0"/>
              <a:t>lobortis</a:t>
            </a:r>
            <a:r>
              <a:rPr lang="en-US" dirty="0" smtClean="0"/>
              <a:t> </a:t>
            </a:r>
            <a:r>
              <a:rPr lang="en-US" dirty="0" err="1" smtClean="0"/>
              <a:t>nisl</a:t>
            </a:r>
            <a:r>
              <a:rPr lang="en-US" dirty="0" smtClean="0"/>
              <a:t>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autem</a:t>
            </a:r>
            <a:r>
              <a:rPr lang="en-US" dirty="0" smtClean="0"/>
              <a:t> </a:t>
            </a:r>
            <a:r>
              <a:rPr lang="en-US" dirty="0" err="1" smtClean="0"/>
              <a:t>vel</a:t>
            </a:r>
            <a:r>
              <a:rPr lang="en-US" dirty="0" smtClean="0"/>
              <a:t> </a:t>
            </a:r>
            <a:r>
              <a:rPr lang="en-US" dirty="0" err="1" smtClean="0"/>
              <a:t>eum</a:t>
            </a:r>
            <a:r>
              <a:rPr lang="en-US" dirty="0" smtClean="0"/>
              <a:t> </a:t>
            </a:r>
            <a:r>
              <a:rPr lang="en-US" dirty="0" err="1" smtClean="0"/>
              <a:t>iriure</a:t>
            </a:r>
            <a:r>
              <a:rPr lang="en-US" dirty="0" smtClean="0"/>
              <a:t> dolor in </a:t>
            </a:r>
            <a:r>
              <a:rPr lang="en-US" dirty="0" err="1" smtClean="0"/>
              <a:t>hendrerit</a:t>
            </a:r>
            <a:r>
              <a:rPr lang="en-US" dirty="0" smtClean="0"/>
              <a:t> in </a:t>
            </a:r>
            <a:r>
              <a:rPr lang="en-US" dirty="0" err="1" smtClean="0"/>
              <a:t>vulputate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molestie</a:t>
            </a:r>
            <a:r>
              <a:rPr lang="en-US" dirty="0" smtClean="0"/>
              <a:t> </a:t>
            </a:r>
            <a:r>
              <a:rPr lang="en-US" dirty="0" err="1" smtClean="0"/>
              <a:t>consequat</a:t>
            </a:r>
            <a:r>
              <a:rPr lang="en-US" dirty="0" smtClean="0"/>
              <a:t>, </a:t>
            </a:r>
            <a:r>
              <a:rPr lang="en-US" dirty="0" err="1" smtClean="0"/>
              <a:t>vel</a:t>
            </a:r>
            <a:r>
              <a:rPr lang="en-US" dirty="0" smtClean="0"/>
              <a:t> </a:t>
            </a:r>
            <a:r>
              <a:rPr lang="en-US" dirty="0" err="1" smtClean="0"/>
              <a:t>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feugiat</a:t>
            </a:r>
            <a:r>
              <a:rPr lang="en-US" dirty="0" smtClean="0"/>
              <a:t> </a:t>
            </a:r>
            <a:r>
              <a:rPr lang="en-US" dirty="0" err="1" smtClean="0"/>
              <a:t>nulla</a:t>
            </a:r>
            <a:r>
              <a:rPr lang="en-US" dirty="0" smtClean="0"/>
              <a:t> </a:t>
            </a:r>
            <a:r>
              <a:rPr lang="en-US" dirty="0" err="1" smtClean="0"/>
              <a:t>facilisis</a:t>
            </a:r>
            <a:r>
              <a:rPr lang="en-US" dirty="0" smtClean="0"/>
              <a:t> at </a:t>
            </a:r>
            <a:r>
              <a:rPr lang="en-US" dirty="0" err="1" smtClean="0"/>
              <a:t>vero</a:t>
            </a:r>
            <a:r>
              <a:rPr lang="en-US" dirty="0" smtClean="0"/>
              <a:t> </a:t>
            </a:r>
            <a:r>
              <a:rPr lang="en-US" dirty="0" err="1" smtClean="0"/>
              <a:t>eros</a:t>
            </a:r>
            <a:r>
              <a:rPr lang="en-US" dirty="0" smtClean="0"/>
              <a:t> et </a:t>
            </a:r>
            <a:r>
              <a:rPr lang="en-US" dirty="0" err="1" smtClean="0"/>
              <a:t>accumsan</a:t>
            </a:r>
            <a:r>
              <a:rPr lang="en-US" dirty="0" smtClean="0"/>
              <a:t> et </a:t>
            </a:r>
            <a:r>
              <a:rPr lang="en-US" dirty="0" err="1" smtClean="0"/>
              <a:t>iusto</a:t>
            </a:r>
            <a:r>
              <a:rPr lang="en-US" dirty="0" smtClean="0"/>
              <a:t> </a:t>
            </a:r>
            <a:r>
              <a:rPr lang="en-US" dirty="0" err="1" smtClean="0"/>
              <a:t>odio</a:t>
            </a:r>
            <a:r>
              <a:rPr lang="en-US" dirty="0" smtClean="0"/>
              <a:t> </a:t>
            </a:r>
            <a:r>
              <a:rPr lang="en-US" dirty="0" err="1" smtClean="0"/>
              <a:t>dignissim</a:t>
            </a:r>
            <a:r>
              <a:rPr lang="en-US" dirty="0" smtClean="0"/>
              <a:t> qui </a:t>
            </a:r>
            <a:r>
              <a:rPr lang="en-US" dirty="0" err="1" smtClean="0"/>
              <a:t>blandit</a:t>
            </a:r>
            <a:r>
              <a:rPr lang="en-US" dirty="0" smtClean="0"/>
              <a:t> </a:t>
            </a:r>
            <a:r>
              <a:rPr lang="en-US" dirty="0" err="1" smtClean="0"/>
              <a:t>praesent</a:t>
            </a:r>
            <a:r>
              <a:rPr lang="en-US" dirty="0" smtClean="0"/>
              <a:t> </a:t>
            </a:r>
            <a:r>
              <a:rPr lang="en-US" dirty="0" err="1" smtClean="0"/>
              <a:t>luptatum</a:t>
            </a:r>
            <a:r>
              <a:rPr lang="en-US" dirty="0" smtClean="0"/>
              <a:t> </a:t>
            </a:r>
            <a:r>
              <a:rPr lang="en-US" dirty="0" err="1" smtClean="0"/>
              <a:t>zzril</a:t>
            </a:r>
            <a:r>
              <a:rPr lang="en-US" dirty="0" smtClean="0"/>
              <a:t> </a:t>
            </a:r>
            <a:r>
              <a:rPr lang="en-US" dirty="0" err="1" smtClean="0"/>
              <a:t>delenit</a:t>
            </a:r>
            <a:r>
              <a:rPr lang="en-US" dirty="0" smtClean="0"/>
              <a:t> </a:t>
            </a:r>
            <a:r>
              <a:rPr lang="en-US" dirty="0" err="1" smtClean="0"/>
              <a:t>augue</a:t>
            </a:r>
            <a:r>
              <a:rPr lang="en-US" dirty="0" smtClean="0"/>
              <a:t> </a:t>
            </a:r>
            <a:r>
              <a:rPr lang="en-US" dirty="0" err="1" smtClean="0"/>
              <a:t>duis</a:t>
            </a:r>
            <a:r>
              <a:rPr lang="en-US" dirty="0" smtClean="0"/>
              <a:t> </a:t>
            </a:r>
            <a:r>
              <a:rPr lang="en-US" dirty="0" err="1" smtClean="0"/>
              <a:t>dolore</a:t>
            </a:r>
            <a:r>
              <a:rPr lang="en-US" dirty="0" smtClean="0"/>
              <a:t> </a:t>
            </a:r>
            <a:r>
              <a:rPr lang="en-US" dirty="0" err="1" smtClean="0"/>
              <a:t>te</a:t>
            </a:r>
            <a:r>
              <a:rPr lang="en-US" dirty="0" smtClean="0"/>
              <a:t> </a:t>
            </a:r>
            <a:r>
              <a:rPr lang="en-US" dirty="0" err="1" smtClean="0"/>
              <a:t>feugait</a:t>
            </a:r>
            <a:r>
              <a:rPr lang="en-US" dirty="0" smtClean="0"/>
              <a:t> </a:t>
            </a:r>
            <a:r>
              <a:rPr lang="en-US" dirty="0" err="1" smtClean="0"/>
              <a:t>nulla</a:t>
            </a:r>
            <a:r>
              <a:rPr lang="en-US" dirty="0" smtClean="0"/>
              <a:t> </a:t>
            </a:r>
            <a:r>
              <a:rPr lang="en-US" dirty="0" err="1" smtClean="0"/>
              <a:t>facilisi</a:t>
            </a:r>
            <a:r>
              <a:rPr lang="en-US" dirty="0" smtClean="0"/>
              <a:t>. </a:t>
            </a:r>
          </a:p>
        </p:txBody>
      </p:sp>
      <p:sp>
        <p:nvSpPr>
          <p:cNvPr id="12" name="Content Placeholder 14"/>
          <p:cNvSpPr>
            <a:spLocks noGrp="1"/>
          </p:cNvSpPr>
          <p:nvPr>
            <p:ph sz="quarter" idx="11" hasCustomPrompt="1"/>
            <p:custDataLst>
              <p:tags r:id="rId3"/>
            </p:custDataLst>
          </p:nvPr>
        </p:nvSpPr>
        <p:spPr>
          <a:xfrm>
            <a:off x="2324100" y="3158728"/>
            <a:ext cx="11197936" cy="1179173"/>
          </a:xfrm>
        </p:spPr>
        <p:txBody>
          <a:bodyPr/>
          <a:lstStyle>
            <a:lvl1pPr>
              <a:defRPr lang="en-US" sz="1200" b="0">
                <a:effectLst/>
              </a:defRPr>
            </a:lvl1pPr>
          </a:lstStyle>
          <a:p>
            <a:pPr lvl="0"/>
            <a:r>
              <a:rPr lang="en-US" dirty="0" smtClean="0"/>
              <a:t>Lorem ipsum dolor sit </a:t>
            </a:r>
            <a:r>
              <a:rPr lang="en-US" dirty="0" err="1" smtClean="0"/>
              <a:t>amet</a:t>
            </a:r>
            <a:r>
              <a:rPr lang="en-US" dirty="0" smtClean="0"/>
              <a:t>, </a:t>
            </a:r>
            <a:r>
              <a:rPr lang="en-US" dirty="0" err="1" smtClean="0"/>
              <a:t>consectetuer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a:t>
            </a:r>
            <a:r>
              <a:rPr lang="en-US" dirty="0" err="1" smtClean="0"/>
              <a:t>diam</a:t>
            </a:r>
            <a:r>
              <a:rPr lang="en-US" dirty="0" smtClean="0"/>
              <a:t> </a:t>
            </a:r>
            <a:r>
              <a:rPr lang="en-US" dirty="0" err="1" smtClean="0"/>
              <a:t>nonummy</a:t>
            </a:r>
            <a:r>
              <a:rPr lang="en-US" dirty="0" smtClean="0"/>
              <a:t> </a:t>
            </a:r>
            <a:r>
              <a:rPr lang="en-US" dirty="0" err="1" smtClean="0"/>
              <a:t>nibh</a:t>
            </a:r>
            <a:r>
              <a:rPr lang="en-US" dirty="0" smtClean="0"/>
              <a:t> </a:t>
            </a:r>
            <a:r>
              <a:rPr lang="en-US" dirty="0" err="1" smtClean="0"/>
              <a:t>euismod</a:t>
            </a:r>
            <a:r>
              <a:rPr lang="en-US" dirty="0" smtClean="0"/>
              <a:t> </a:t>
            </a:r>
            <a:r>
              <a:rPr lang="en-US" dirty="0" err="1" smtClean="0"/>
              <a:t>tincidunt</a:t>
            </a:r>
            <a:r>
              <a:rPr lang="en-US" dirty="0" smtClean="0"/>
              <a:t> </a:t>
            </a:r>
            <a:r>
              <a:rPr lang="en-US" dirty="0" err="1" smtClean="0"/>
              <a:t>ut</a:t>
            </a:r>
            <a:r>
              <a:rPr lang="en-US" dirty="0" smtClean="0"/>
              <a:t> </a:t>
            </a:r>
            <a:r>
              <a:rPr lang="en-US" dirty="0" err="1" smtClean="0"/>
              <a:t>laoreet</a:t>
            </a:r>
            <a:r>
              <a:rPr lang="en-US" dirty="0" smtClean="0"/>
              <a:t> </a:t>
            </a:r>
            <a:r>
              <a:rPr lang="en-US" dirty="0" err="1" smtClean="0"/>
              <a:t>dolore</a:t>
            </a:r>
            <a:r>
              <a:rPr lang="en-US" dirty="0" smtClean="0"/>
              <a:t> magna </a:t>
            </a:r>
            <a:r>
              <a:rPr lang="en-US" dirty="0" err="1" smtClean="0"/>
              <a:t>aliquam</a:t>
            </a:r>
            <a:r>
              <a:rPr lang="en-US" dirty="0" smtClean="0"/>
              <a:t> </a:t>
            </a:r>
            <a:r>
              <a:rPr lang="en-US" dirty="0" err="1" smtClean="0"/>
              <a:t>erat</a:t>
            </a:r>
            <a:r>
              <a:rPr lang="en-US" dirty="0" smtClean="0"/>
              <a:t> </a:t>
            </a:r>
            <a:r>
              <a:rPr lang="en-US" dirty="0" err="1" smtClean="0"/>
              <a:t>volutpat</a:t>
            </a:r>
            <a:r>
              <a:rPr lang="en-US" dirty="0" smtClean="0"/>
              <a:t>. </a:t>
            </a:r>
            <a:r>
              <a:rPr lang="en-US" dirty="0" err="1" smtClean="0"/>
              <a:t>Ut</a:t>
            </a:r>
            <a:r>
              <a:rPr lang="en-US" dirty="0" smtClean="0"/>
              <a:t> </a:t>
            </a:r>
            <a:r>
              <a:rPr lang="en-US" dirty="0" err="1" smtClean="0"/>
              <a:t>wisi</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a:t>
            </a:r>
            <a:r>
              <a:rPr lang="en-US" dirty="0" err="1" smtClean="0"/>
              <a:t>exerci</a:t>
            </a:r>
            <a:r>
              <a:rPr lang="en-US" dirty="0" smtClean="0"/>
              <a:t> </a:t>
            </a:r>
            <a:r>
              <a:rPr lang="en-US" dirty="0" err="1" smtClean="0"/>
              <a:t>tation</a:t>
            </a:r>
            <a:r>
              <a:rPr lang="en-US" dirty="0" smtClean="0"/>
              <a:t> </a:t>
            </a:r>
            <a:r>
              <a:rPr lang="en-US" dirty="0" err="1" smtClean="0"/>
              <a:t>ullamcorper</a:t>
            </a:r>
            <a:r>
              <a:rPr lang="en-US" dirty="0" smtClean="0"/>
              <a:t> </a:t>
            </a:r>
            <a:r>
              <a:rPr lang="en-US" dirty="0" err="1" smtClean="0"/>
              <a:t>suscipit</a:t>
            </a:r>
            <a:r>
              <a:rPr lang="en-US" dirty="0" smtClean="0"/>
              <a:t> </a:t>
            </a:r>
            <a:r>
              <a:rPr lang="en-US" dirty="0" err="1" smtClean="0"/>
              <a:t>lobortis</a:t>
            </a:r>
            <a:r>
              <a:rPr lang="en-US" dirty="0" smtClean="0"/>
              <a:t> </a:t>
            </a:r>
            <a:r>
              <a:rPr lang="en-US" dirty="0" err="1" smtClean="0"/>
              <a:t>nisl</a:t>
            </a:r>
            <a:r>
              <a:rPr lang="en-US" dirty="0" smtClean="0"/>
              <a:t>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autem</a:t>
            </a:r>
            <a:r>
              <a:rPr lang="en-US" dirty="0" smtClean="0"/>
              <a:t> </a:t>
            </a:r>
            <a:r>
              <a:rPr lang="en-US" dirty="0" err="1" smtClean="0"/>
              <a:t>vel</a:t>
            </a:r>
            <a:r>
              <a:rPr lang="en-US" dirty="0" smtClean="0"/>
              <a:t> </a:t>
            </a:r>
            <a:r>
              <a:rPr lang="en-US" dirty="0" err="1" smtClean="0"/>
              <a:t>eum</a:t>
            </a:r>
            <a:r>
              <a:rPr lang="en-US" dirty="0" smtClean="0"/>
              <a:t> </a:t>
            </a:r>
            <a:r>
              <a:rPr lang="en-US" dirty="0" err="1" smtClean="0"/>
              <a:t>iriure</a:t>
            </a:r>
            <a:r>
              <a:rPr lang="en-US" dirty="0" smtClean="0"/>
              <a:t> dolor in </a:t>
            </a:r>
            <a:r>
              <a:rPr lang="en-US" dirty="0" err="1" smtClean="0"/>
              <a:t>hendrerit</a:t>
            </a:r>
            <a:r>
              <a:rPr lang="en-US" dirty="0" smtClean="0"/>
              <a:t> in </a:t>
            </a:r>
            <a:r>
              <a:rPr lang="en-US" dirty="0" err="1" smtClean="0"/>
              <a:t>vulputate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molestie</a:t>
            </a:r>
            <a:r>
              <a:rPr lang="en-US" dirty="0" smtClean="0"/>
              <a:t> </a:t>
            </a:r>
            <a:r>
              <a:rPr lang="en-US" dirty="0" err="1" smtClean="0"/>
              <a:t>consequat</a:t>
            </a:r>
            <a:r>
              <a:rPr lang="en-US" dirty="0" smtClean="0"/>
              <a:t>, </a:t>
            </a:r>
            <a:r>
              <a:rPr lang="en-US" dirty="0" err="1" smtClean="0"/>
              <a:t>vel</a:t>
            </a:r>
            <a:r>
              <a:rPr lang="en-US" dirty="0" smtClean="0"/>
              <a:t> </a:t>
            </a:r>
            <a:r>
              <a:rPr lang="en-US" dirty="0" err="1" smtClean="0"/>
              <a:t>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feugiat</a:t>
            </a:r>
            <a:r>
              <a:rPr lang="en-US" dirty="0" smtClean="0"/>
              <a:t> </a:t>
            </a:r>
            <a:r>
              <a:rPr lang="en-US" dirty="0" err="1" smtClean="0"/>
              <a:t>nulla</a:t>
            </a:r>
            <a:r>
              <a:rPr lang="en-US" dirty="0" smtClean="0"/>
              <a:t> </a:t>
            </a:r>
            <a:r>
              <a:rPr lang="en-US" dirty="0" err="1" smtClean="0"/>
              <a:t>facilisis</a:t>
            </a:r>
            <a:r>
              <a:rPr lang="en-US" dirty="0" smtClean="0"/>
              <a:t> at </a:t>
            </a:r>
            <a:r>
              <a:rPr lang="en-US" dirty="0" err="1" smtClean="0"/>
              <a:t>vero</a:t>
            </a:r>
            <a:r>
              <a:rPr lang="en-US" dirty="0" smtClean="0"/>
              <a:t> </a:t>
            </a:r>
            <a:r>
              <a:rPr lang="en-US" dirty="0" err="1" smtClean="0"/>
              <a:t>eros</a:t>
            </a:r>
            <a:r>
              <a:rPr lang="en-US" dirty="0" smtClean="0"/>
              <a:t> et </a:t>
            </a:r>
            <a:r>
              <a:rPr lang="en-US" dirty="0" err="1" smtClean="0"/>
              <a:t>accumsan</a:t>
            </a:r>
            <a:r>
              <a:rPr lang="en-US" dirty="0" smtClean="0"/>
              <a:t> et </a:t>
            </a:r>
            <a:r>
              <a:rPr lang="en-US" dirty="0" err="1" smtClean="0"/>
              <a:t>iusto</a:t>
            </a:r>
            <a:r>
              <a:rPr lang="en-US" dirty="0" smtClean="0"/>
              <a:t> </a:t>
            </a:r>
            <a:r>
              <a:rPr lang="en-US" dirty="0" err="1" smtClean="0"/>
              <a:t>odio</a:t>
            </a:r>
            <a:r>
              <a:rPr lang="en-US" dirty="0" smtClean="0"/>
              <a:t> </a:t>
            </a:r>
            <a:r>
              <a:rPr lang="en-US" dirty="0" err="1" smtClean="0"/>
              <a:t>dignissim</a:t>
            </a:r>
            <a:r>
              <a:rPr lang="en-US" dirty="0" smtClean="0"/>
              <a:t> qui </a:t>
            </a:r>
            <a:r>
              <a:rPr lang="en-US" dirty="0" err="1" smtClean="0"/>
              <a:t>blandit</a:t>
            </a:r>
            <a:r>
              <a:rPr lang="en-US" dirty="0" smtClean="0"/>
              <a:t> </a:t>
            </a:r>
            <a:r>
              <a:rPr lang="en-US" dirty="0" err="1" smtClean="0"/>
              <a:t>praesent</a:t>
            </a:r>
            <a:r>
              <a:rPr lang="en-US" dirty="0" smtClean="0"/>
              <a:t> </a:t>
            </a:r>
            <a:r>
              <a:rPr lang="en-US" dirty="0" err="1" smtClean="0"/>
              <a:t>luptatum</a:t>
            </a:r>
            <a:r>
              <a:rPr lang="en-US" dirty="0" smtClean="0"/>
              <a:t> </a:t>
            </a:r>
            <a:r>
              <a:rPr lang="en-US" dirty="0" err="1" smtClean="0"/>
              <a:t>zzril</a:t>
            </a:r>
            <a:r>
              <a:rPr lang="en-US" dirty="0" smtClean="0"/>
              <a:t> </a:t>
            </a:r>
            <a:r>
              <a:rPr lang="en-US" dirty="0" err="1" smtClean="0"/>
              <a:t>delenit</a:t>
            </a:r>
            <a:r>
              <a:rPr lang="en-US" dirty="0" smtClean="0"/>
              <a:t> </a:t>
            </a:r>
            <a:r>
              <a:rPr lang="en-US" dirty="0" err="1" smtClean="0"/>
              <a:t>augue</a:t>
            </a:r>
            <a:r>
              <a:rPr lang="en-US" dirty="0" smtClean="0"/>
              <a:t> </a:t>
            </a:r>
            <a:r>
              <a:rPr lang="en-US" dirty="0" err="1" smtClean="0"/>
              <a:t>duis</a:t>
            </a:r>
            <a:r>
              <a:rPr lang="en-US" dirty="0" smtClean="0"/>
              <a:t> </a:t>
            </a:r>
            <a:r>
              <a:rPr lang="en-US" dirty="0" err="1" smtClean="0"/>
              <a:t>dolore</a:t>
            </a:r>
            <a:r>
              <a:rPr lang="en-US" dirty="0" smtClean="0"/>
              <a:t> </a:t>
            </a:r>
            <a:r>
              <a:rPr lang="en-US" dirty="0" err="1" smtClean="0"/>
              <a:t>te</a:t>
            </a:r>
            <a:r>
              <a:rPr lang="en-US" dirty="0" smtClean="0"/>
              <a:t> </a:t>
            </a:r>
            <a:r>
              <a:rPr lang="en-US" dirty="0" err="1" smtClean="0"/>
              <a:t>feugait</a:t>
            </a:r>
            <a:r>
              <a:rPr lang="en-US" dirty="0" smtClean="0"/>
              <a:t> </a:t>
            </a:r>
            <a:r>
              <a:rPr lang="en-US" dirty="0" err="1" smtClean="0"/>
              <a:t>nulla</a:t>
            </a:r>
            <a:r>
              <a:rPr lang="en-US" dirty="0" smtClean="0"/>
              <a:t> </a:t>
            </a:r>
            <a:r>
              <a:rPr lang="en-US" dirty="0" err="1" smtClean="0"/>
              <a:t>facilisi</a:t>
            </a:r>
            <a:r>
              <a:rPr lang="en-US" dirty="0" smtClean="0"/>
              <a:t>. </a:t>
            </a:r>
          </a:p>
        </p:txBody>
      </p:sp>
      <p:sp>
        <p:nvSpPr>
          <p:cNvPr id="13" name="Content Placeholder 14"/>
          <p:cNvSpPr>
            <a:spLocks noGrp="1"/>
          </p:cNvSpPr>
          <p:nvPr>
            <p:ph sz="quarter" idx="12" hasCustomPrompt="1"/>
            <p:custDataLst>
              <p:tags r:id="rId4"/>
            </p:custDataLst>
          </p:nvPr>
        </p:nvSpPr>
        <p:spPr>
          <a:xfrm>
            <a:off x="2324100" y="4463765"/>
            <a:ext cx="11197936" cy="1179173"/>
          </a:xfrm>
        </p:spPr>
        <p:txBody>
          <a:bodyPr/>
          <a:lstStyle>
            <a:lvl1pPr>
              <a:defRPr lang="en-US" sz="1200" b="0">
                <a:effectLst/>
              </a:defRPr>
            </a:lvl1pPr>
          </a:lstStyle>
          <a:p>
            <a:pPr lvl="0"/>
            <a:r>
              <a:rPr lang="en-US" dirty="0" smtClean="0"/>
              <a:t>Lorem ipsum dolor sit </a:t>
            </a:r>
            <a:r>
              <a:rPr lang="en-US" dirty="0" err="1" smtClean="0"/>
              <a:t>amet</a:t>
            </a:r>
            <a:r>
              <a:rPr lang="en-US" dirty="0" smtClean="0"/>
              <a:t>, </a:t>
            </a:r>
            <a:r>
              <a:rPr lang="en-US" dirty="0" err="1" smtClean="0"/>
              <a:t>consectetuer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a:t>
            </a:r>
            <a:r>
              <a:rPr lang="en-US" dirty="0" err="1" smtClean="0"/>
              <a:t>diam</a:t>
            </a:r>
            <a:r>
              <a:rPr lang="en-US" dirty="0" smtClean="0"/>
              <a:t> </a:t>
            </a:r>
            <a:r>
              <a:rPr lang="en-US" dirty="0" err="1" smtClean="0"/>
              <a:t>nonummy</a:t>
            </a:r>
            <a:r>
              <a:rPr lang="en-US" dirty="0" smtClean="0"/>
              <a:t> </a:t>
            </a:r>
            <a:r>
              <a:rPr lang="en-US" dirty="0" err="1" smtClean="0"/>
              <a:t>nibh</a:t>
            </a:r>
            <a:r>
              <a:rPr lang="en-US" dirty="0" smtClean="0"/>
              <a:t> </a:t>
            </a:r>
            <a:r>
              <a:rPr lang="en-US" dirty="0" err="1" smtClean="0"/>
              <a:t>euismod</a:t>
            </a:r>
            <a:r>
              <a:rPr lang="en-US" dirty="0" smtClean="0"/>
              <a:t> </a:t>
            </a:r>
            <a:r>
              <a:rPr lang="en-US" dirty="0" err="1" smtClean="0"/>
              <a:t>tincidunt</a:t>
            </a:r>
            <a:r>
              <a:rPr lang="en-US" dirty="0" smtClean="0"/>
              <a:t> </a:t>
            </a:r>
            <a:r>
              <a:rPr lang="en-US" dirty="0" err="1" smtClean="0"/>
              <a:t>ut</a:t>
            </a:r>
            <a:r>
              <a:rPr lang="en-US" dirty="0" smtClean="0"/>
              <a:t> </a:t>
            </a:r>
            <a:r>
              <a:rPr lang="en-US" dirty="0" err="1" smtClean="0"/>
              <a:t>laoreet</a:t>
            </a:r>
            <a:r>
              <a:rPr lang="en-US" dirty="0" smtClean="0"/>
              <a:t> </a:t>
            </a:r>
            <a:r>
              <a:rPr lang="en-US" dirty="0" err="1" smtClean="0"/>
              <a:t>dolore</a:t>
            </a:r>
            <a:r>
              <a:rPr lang="en-US" dirty="0" smtClean="0"/>
              <a:t> magna </a:t>
            </a:r>
            <a:r>
              <a:rPr lang="en-US" dirty="0" err="1" smtClean="0"/>
              <a:t>aliquam</a:t>
            </a:r>
            <a:r>
              <a:rPr lang="en-US" dirty="0" smtClean="0"/>
              <a:t> </a:t>
            </a:r>
            <a:r>
              <a:rPr lang="en-US" dirty="0" err="1" smtClean="0"/>
              <a:t>erat</a:t>
            </a:r>
            <a:r>
              <a:rPr lang="en-US" dirty="0" smtClean="0"/>
              <a:t> </a:t>
            </a:r>
            <a:r>
              <a:rPr lang="en-US" dirty="0" err="1" smtClean="0"/>
              <a:t>volutpat</a:t>
            </a:r>
            <a:r>
              <a:rPr lang="en-US" dirty="0" smtClean="0"/>
              <a:t>. </a:t>
            </a:r>
            <a:r>
              <a:rPr lang="en-US" dirty="0" err="1" smtClean="0"/>
              <a:t>Ut</a:t>
            </a:r>
            <a:r>
              <a:rPr lang="en-US" dirty="0" smtClean="0"/>
              <a:t> </a:t>
            </a:r>
            <a:r>
              <a:rPr lang="en-US" dirty="0" err="1" smtClean="0"/>
              <a:t>wisi</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a:t>
            </a:r>
            <a:r>
              <a:rPr lang="en-US" dirty="0" err="1" smtClean="0"/>
              <a:t>exerci</a:t>
            </a:r>
            <a:r>
              <a:rPr lang="en-US" dirty="0" smtClean="0"/>
              <a:t> </a:t>
            </a:r>
            <a:r>
              <a:rPr lang="en-US" dirty="0" err="1" smtClean="0"/>
              <a:t>tation</a:t>
            </a:r>
            <a:r>
              <a:rPr lang="en-US" dirty="0" smtClean="0"/>
              <a:t> </a:t>
            </a:r>
            <a:r>
              <a:rPr lang="en-US" dirty="0" err="1" smtClean="0"/>
              <a:t>ullamcorper</a:t>
            </a:r>
            <a:r>
              <a:rPr lang="en-US" dirty="0" smtClean="0"/>
              <a:t> </a:t>
            </a:r>
            <a:r>
              <a:rPr lang="en-US" dirty="0" err="1" smtClean="0"/>
              <a:t>suscipit</a:t>
            </a:r>
            <a:r>
              <a:rPr lang="en-US" dirty="0" smtClean="0"/>
              <a:t> </a:t>
            </a:r>
            <a:r>
              <a:rPr lang="en-US" dirty="0" err="1" smtClean="0"/>
              <a:t>lobortis</a:t>
            </a:r>
            <a:r>
              <a:rPr lang="en-US" dirty="0" smtClean="0"/>
              <a:t> </a:t>
            </a:r>
            <a:r>
              <a:rPr lang="en-US" dirty="0" err="1" smtClean="0"/>
              <a:t>nisl</a:t>
            </a:r>
            <a:r>
              <a:rPr lang="en-US" dirty="0" smtClean="0"/>
              <a:t>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autem</a:t>
            </a:r>
            <a:r>
              <a:rPr lang="en-US" dirty="0" smtClean="0"/>
              <a:t> </a:t>
            </a:r>
            <a:r>
              <a:rPr lang="en-US" dirty="0" err="1" smtClean="0"/>
              <a:t>vel</a:t>
            </a:r>
            <a:r>
              <a:rPr lang="en-US" dirty="0" smtClean="0"/>
              <a:t> </a:t>
            </a:r>
            <a:r>
              <a:rPr lang="en-US" dirty="0" err="1" smtClean="0"/>
              <a:t>eum</a:t>
            </a:r>
            <a:r>
              <a:rPr lang="en-US" dirty="0" smtClean="0"/>
              <a:t> </a:t>
            </a:r>
            <a:r>
              <a:rPr lang="en-US" dirty="0" err="1" smtClean="0"/>
              <a:t>iriure</a:t>
            </a:r>
            <a:r>
              <a:rPr lang="en-US" dirty="0" smtClean="0"/>
              <a:t> dolor in </a:t>
            </a:r>
            <a:r>
              <a:rPr lang="en-US" dirty="0" err="1" smtClean="0"/>
              <a:t>hendrerit</a:t>
            </a:r>
            <a:r>
              <a:rPr lang="en-US" dirty="0" smtClean="0"/>
              <a:t> in </a:t>
            </a:r>
            <a:r>
              <a:rPr lang="en-US" dirty="0" err="1" smtClean="0"/>
              <a:t>vulputate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molestie</a:t>
            </a:r>
            <a:r>
              <a:rPr lang="en-US" dirty="0" smtClean="0"/>
              <a:t> </a:t>
            </a:r>
            <a:r>
              <a:rPr lang="en-US" dirty="0" err="1" smtClean="0"/>
              <a:t>consequat</a:t>
            </a:r>
            <a:r>
              <a:rPr lang="en-US" dirty="0" smtClean="0"/>
              <a:t>, </a:t>
            </a:r>
            <a:r>
              <a:rPr lang="en-US" dirty="0" err="1" smtClean="0"/>
              <a:t>vel</a:t>
            </a:r>
            <a:r>
              <a:rPr lang="en-US" dirty="0" smtClean="0"/>
              <a:t> </a:t>
            </a:r>
            <a:r>
              <a:rPr lang="en-US" dirty="0" err="1" smtClean="0"/>
              <a:t>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feugiat</a:t>
            </a:r>
            <a:r>
              <a:rPr lang="en-US" dirty="0" smtClean="0"/>
              <a:t> </a:t>
            </a:r>
            <a:r>
              <a:rPr lang="en-US" dirty="0" err="1" smtClean="0"/>
              <a:t>nulla</a:t>
            </a:r>
            <a:r>
              <a:rPr lang="en-US" dirty="0" smtClean="0"/>
              <a:t> </a:t>
            </a:r>
            <a:r>
              <a:rPr lang="en-US" dirty="0" err="1" smtClean="0"/>
              <a:t>facilisis</a:t>
            </a:r>
            <a:r>
              <a:rPr lang="en-US" dirty="0" smtClean="0"/>
              <a:t> at </a:t>
            </a:r>
            <a:r>
              <a:rPr lang="en-US" dirty="0" err="1" smtClean="0"/>
              <a:t>vero</a:t>
            </a:r>
            <a:r>
              <a:rPr lang="en-US" dirty="0" smtClean="0"/>
              <a:t> </a:t>
            </a:r>
            <a:r>
              <a:rPr lang="en-US" dirty="0" err="1" smtClean="0"/>
              <a:t>eros</a:t>
            </a:r>
            <a:r>
              <a:rPr lang="en-US" dirty="0" smtClean="0"/>
              <a:t> et </a:t>
            </a:r>
            <a:r>
              <a:rPr lang="en-US" dirty="0" err="1" smtClean="0"/>
              <a:t>accumsan</a:t>
            </a:r>
            <a:r>
              <a:rPr lang="en-US" dirty="0" smtClean="0"/>
              <a:t> et </a:t>
            </a:r>
            <a:r>
              <a:rPr lang="en-US" dirty="0" err="1" smtClean="0"/>
              <a:t>iusto</a:t>
            </a:r>
            <a:r>
              <a:rPr lang="en-US" dirty="0" smtClean="0"/>
              <a:t> </a:t>
            </a:r>
            <a:r>
              <a:rPr lang="en-US" dirty="0" err="1" smtClean="0"/>
              <a:t>odio</a:t>
            </a:r>
            <a:r>
              <a:rPr lang="en-US" dirty="0" smtClean="0"/>
              <a:t> </a:t>
            </a:r>
            <a:r>
              <a:rPr lang="en-US" dirty="0" err="1" smtClean="0"/>
              <a:t>dignissim</a:t>
            </a:r>
            <a:r>
              <a:rPr lang="en-US" dirty="0" smtClean="0"/>
              <a:t> qui </a:t>
            </a:r>
            <a:r>
              <a:rPr lang="en-US" dirty="0" err="1" smtClean="0"/>
              <a:t>blandit</a:t>
            </a:r>
            <a:r>
              <a:rPr lang="en-US" dirty="0" smtClean="0"/>
              <a:t> </a:t>
            </a:r>
            <a:r>
              <a:rPr lang="en-US" dirty="0" err="1" smtClean="0"/>
              <a:t>praesent</a:t>
            </a:r>
            <a:r>
              <a:rPr lang="en-US" dirty="0" smtClean="0"/>
              <a:t> </a:t>
            </a:r>
            <a:r>
              <a:rPr lang="en-US" dirty="0" err="1" smtClean="0"/>
              <a:t>luptatum</a:t>
            </a:r>
            <a:r>
              <a:rPr lang="en-US" dirty="0" smtClean="0"/>
              <a:t> </a:t>
            </a:r>
            <a:r>
              <a:rPr lang="en-US" dirty="0" err="1" smtClean="0"/>
              <a:t>zzril</a:t>
            </a:r>
            <a:r>
              <a:rPr lang="en-US" dirty="0" smtClean="0"/>
              <a:t> </a:t>
            </a:r>
            <a:r>
              <a:rPr lang="en-US" dirty="0" err="1" smtClean="0"/>
              <a:t>delenit</a:t>
            </a:r>
            <a:r>
              <a:rPr lang="en-US" dirty="0" smtClean="0"/>
              <a:t> </a:t>
            </a:r>
            <a:r>
              <a:rPr lang="en-US" dirty="0" err="1" smtClean="0"/>
              <a:t>augue</a:t>
            </a:r>
            <a:r>
              <a:rPr lang="en-US" dirty="0" smtClean="0"/>
              <a:t> </a:t>
            </a:r>
            <a:r>
              <a:rPr lang="en-US" dirty="0" err="1" smtClean="0"/>
              <a:t>duis</a:t>
            </a:r>
            <a:r>
              <a:rPr lang="en-US" dirty="0" smtClean="0"/>
              <a:t> </a:t>
            </a:r>
            <a:r>
              <a:rPr lang="en-US" dirty="0" err="1" smtClean="0"/>
              <a:t>dolore</a:t>
            </a:r>
            <a:r>
              <a:rPr lang="en-US" dirty="0" smtClean="0"/>
              <a:t> </a:t>
            </a:r>
            <a:r>
              <a:rPr lang="en-US" dirty="0" err="1" smtClean="0"/>
              <a:t>te</a:t>
            </a:r>
            <a:r>
              <a:rPr lang="en-US" dirty="0" smtClean="0"/>
              <a:t> </a:t>
            </a:r>
            <a:r>
              <a:rPr lang="en-US" dirty="0" err="1" smtClean="0"/>
              <a:t>feugait</a:t>
            </a:r>
            <a:r>
              <a:rPr lang="en-US" dirty="0" smtClean="0"/>
              <a:t> </a:t>
            </a:r>
            <a:r>
              <a:rPr lang="en-US" dirty="0" err="1" smtClean="0"/>
              <a:t>nulla</a:t>
            </a:r>
            <a:r>
              <a:rPr lang="en-US" dirty="0" smtClean="0"/>
              <a:t> </a:t>
            </a:r>
            <a:r>
              <a:rPr lang="en-US" dirty="0" err="1" smtClean="0"/>
              <a:t>facilisi</a:t>
            </a:r>
            <a:r>
              <a:rPr lang="en-US" dirty="0" smtClean="0"/>
              <a:t>. </a:t>
            </a:r>
          </a:p>
        </p:txBody>
      </p:sp>
      <p:sp>
        <p:nvSpPr>
          <p:cNvPr id="14" name="Content Placeholder 14"/>
          <p:cNvSpPr>
            <a:spLocks noGrp="1"/>
          </p:cNvSpPr>
          <p:nvPr>
            <p:ph sz="quarter" idx="13" hasCustomPrompt="1"/>
            <p:custDataLst>
              <p:tags r:id="rId5"/>
            </p:custDataLst>
          </p:nvPr>
        </p:nvSpPr>
        <p:spPr>
          <a:xfrm>
            <a:off x="2324100" y="5732092"/>
            <a:ext cx="11197936" cy="1179173"/>
          </a:xfrm>
        </p:spPr>
        <p:txBody>
          <a:bodyPr/>
          <a:lstStyle>
            <a:lvl1pPr>
              <a:defRPr lang="en-US" sz="1200" b="0">
                <a:effectLst/>
              </a:defRPr>
            </a:lvl1pPr>
          </a:lstStyle>
          <a:p>
            <a:pPr lvl="0"/>
            <a:r>
              <a:rPr lang="en-US" dirty="0" smtClean="0"/>
              <a:t>Lorem ipsum dolor sit </a:t>
            </a:r>
            <a:r>
              <a:rPr lang="en-US" dirty="0" err="1" smtClean="0"/>
              <a:t>amet</a:t>
            </a:r>
            <a:r>
              <a:rPr lang="en-US" dirty="0" smtClean="0"/>
              <a:t>, </a:t>
            </a:r>
            <a:r>
              <a:rPr lang="en-US" dirty="0" err="1" smtClean="0"/>
              <a:t>consectetuer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a:t>
            </a:r>
            <a:r>
              <a:rPr lang="en-US" dirty="0" err="1" smtClean="0"/>
              <a:t>diam</a:t>
            </a:r>
            <a:r>
              <a:rPr lang="en-US" dirty="0" smtClean="0"/>
              <a:t> </a:t>
            </a:r>
            <a:r>
              <a:rPr lang="en-US" dirty="0" err="1" smtClean="0"/>
              <a:t>nonummy</a:t>
            </a:r>
            <a:r>
              <a:rPr lang="en-US" dirty="0" smtClean="0"/>
              <a:t> </a:t>
            </a:r>
            <a:r>
              <a:rPr lang="en-US" dirty="0" err="1" smtClean="0"/>
              <a:t>nibh</a:t>
            </a:r>
            <a:r>
              <a:rPr lang="en-US" dirty="0" smtClean="0"/>
              <a:t> </a:t>
            </a:r>
            <a:r>
              <a:rPr lang="en-US" dirty="0" err="1" smtClean="0"/>
              <a:t>euismod</a:t>
            </a:r>
            <a:r>
              <a:rPr lang="en-US" dirty="0" smtClean="0"/>
              <a:t> </a:t>
            </a:r>
            <a:r>
              <a:rPr lang="en-US" dirty="0" err="1" smtClean="0"/>
              <a:t>tincidunt</a:t>
            </a:r>
            <a:r>
              <a:rPr lang="en-US" dirty="0" smtClean="0"/>
              <a:t> </a:t>
            </a:r>
            <a:r>
              <a:rPr lang="en-US" dirty="0" err="1" smtClean="0"/>
              <a:t>ut</a:t>
            </a:r>
            <a:r>
              <a:rPr lang="en-US" dirty="0" smtClean="0"/>
              <a:t> </a:t>
            </a:r>
            <a:r>
              <a:rPr lang="en-US" dirty="0" err="1" smtClean="0"/>
              <a:t>laoreet</a:t>
            </a:r>
            <a:r>
              <a:rPr lang="en-US" dirty="0" smtClean="0"/>
              <a:t> </a:t>
            </a:r>
            <a:r>
              <a:rPr lang="en-US" dirty="0" err="1" smtClean="0"/>
              <a:t>dolore</a:t>
            </a:r>
            <a:r>
              <a:rPr lang="en-US" dirty="0" smtClean="0"/>
              <a:t> magna </a:t>
            </a:r>
            <a:r>
              <a:rPr lang="en-US" dirty="0" err="1" smtClean="0"/>
              <a:t>aliquam</a:t>
            </a:r>
            <a:r>
              <a:rPr lang="en-US" dirty="0" smtClean="0"/>
              <a:t> </a:t>
            </a:r>
            <a:r>
              <a:rPr lang="en-US" dirty="0" err="1" smtClean="0"/>
              <a:t>erat</a:t>
            </a:r>
            <a:r>
              <a:rPr lang="en-US" dirty="0" smtClean="0"/>
              <a:t> </a:t>
            </a:r>
            <a:r>
              <a:rPr lang="en-US" dirty="0" err="1" smtClean="0"/>
              <a:t>volutpat</a:t>
            </a:r>
            <a:r>
              <a:rPr lang="en-US" dirty="0" smtClean="0"/>
              <a:t>. </a:t>
            </a:r>
            <a:r>
              <a:rPr lang="en-US" dirty="0" err="1" smtClean="0"/>
              <a:t>Ut</a:t>
            </a:r>
            <a:r>
              <a:rPr lang="en-US" dirty="0" smtClean="0"/>
              <a:t> </a:t>
            </a:r>
            <a:r>
              <a:rPr lang="en-US" dirty="0" err="1" smtClean="0"/>
              <a:t>wisi</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a:t>
            </a:r>
            <a:r>
              <a:rPr lang="en-US" dirty="0" err="1" smtClean="0"/>
              <a:t>exerci</a:t>
            </a:r>
            <a:r>
              <a:rPr lang="en-US" dirty="0" smtClean="0"/>
              <a:t> </a:t>
            </a:r>
            <a:r>
              <a:rPr lang="en-US" dirty="0" err="1" smtClean="0"/>
              <a:t>tation</a:t>
            </a:r>
            <a:r>
              <a:rPr lang="en-US" dirty="0" smtClean="0"/>
              <a:t> </a:t>
            </a:r>
            <a:r>
              <a:rPr lang="en-US" dirty="0" err="1" smtClean="0"/>
              <a:t>ullamcorper</a:t>
            </a:r>
            <a:r>
              <a:rPr lang="en-US" dirty="0" smtClean="0"/>
              <a:t> </a:t>
            </a:r>
            <a:r>
              <a:rPr lang="en-US" dirty="0" err="1" smtClean="0"/>
              <a:t>suscipit</a:t>
            </a:r>
            <a:r>
              <a:rPr lang="en-US" dirty="0" smtClean="0"/>
              <a:t> </a:t>
            </a:r>
            <a:r>
              <a:rPr lang="en-US" dirty="0" err="1" smtClean="0"/>
              <a:t>lobortis</a:t>
            </a:r>
            <a:r>
              <a:rPr lang="en-US" dirty="0" smtClean="0"/>
              <a:t> </a:t>
            </a:r>
            <a:r>
              <a:rPr lang="en-US" dirty="0" err="1" smtClean="0"/>
              <a:t>nisl</a:t>
            </a:r>
            <a:r>
              <a:rPr lang="en-US" dirty="0" smtClean="0"/>
              <a:t>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autem</a:t>
            </a:r>
            <a:r>
              <a:rPr lang="en-US" dirty="0" smtClean="0"/>
              <a:t> </a:t>
            </a:r>
            <a:r>
              <a:rPr lang="en-US" dirty="0" err="1" smtClean="0"/>
              <a:t>vel</a:t>
            </a:r>
            <a:r>
              <a:rPr lang="en-US" dirty="0" smtClean="0"/>
              <a:t> </a:t>
            </a:r>
            <a:r>
              <a:rPr lang="en-US" dirty="0" err="1" smtClean="0"/>
              <a:t>eum</a:t>
            </a:r>
            <a:r>
              <a:rPr lang="en-US" dirty="0" smtClean="0"/>
              <a:t> </a:t>
            </a:r>
            <a:r>
              <a:rPr lang="en-US" dirty="0" err="1" smtClean="0"/>
              <a:t>iriure</a:t>
            </a:r>
            <a:r>
              <a:rPr lang="en-US" dirty="0" smtClean="0"/>
              <a:t> dolor in </a:t>
            </a:r>
            <a:r>
              <a:rPr lang="en-US" dirty="0" err="1" smtClean="0"/>
              <a:t>hendrerit</a:t>
            </a:r>
            <a:r>
              <a:rPr lang="en-US" dirty="0" smtClean="0"/>
              <a:t> in </a:t>
            </a:r>
            <a:r>
              <a:rPr lang="en-US" dirty="0" err="1" smtClean="0"/>
              <a:t>vulputate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molestie</a:t>
            </a:r>
            <a:r>
              <a:rPr lang="en-US" dirty="0" smtClean="0"/>
              <a:t> </a:t>
            </a:r>
            <a:r>
              <a:rPr lang="en-US" dirty="0" err="1" smtClean="0"/>
              <a:t>consequat</a:t>
            </a:r>
            <a:r>
              <a:rPr lang="en-US" dirty="0" smtClean="0"/>
              <a:t>, </a:t>
            </a:r>
            <a:r>
              <a:rPr lang="en-US" dirty="0" err="1" smtClean="0"/>
              <a:t>vel</a:t>
            </a:r>
            <a:r>
              <a:rPr lang="en-US" dirty="0" smtClean="0"/>
              <a:t> </a:t>
            </a:r>
            <a:r>
              <a:rPr lang="en-US" dirty="0" err="1" smtClean="0"/>
              <a:t>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feugiat</a:t>
            </a:r>
            <a:r>
              <a:rPr lang="en-US" dirty="0" smtClean="0"/>
              <a:t> </a:t>
            </a:r>
            <a:r>
              <a:rPr lang="en-US" dirty="0" err="1" smtClean="0"/>
              <a:t>nulla</a:t>
            </a:r>
            <a:r>
              <a:rPr lang="en-US" dirty="0" smtClean="0"/>
              <a:t> </a:t>
            </a:r>
            <a:r>
              <a:rPr lang="en-US" dirty="0" err="1" smtClean="0"/>
              <a:t>facilisis</a:t>
            </a:r>
            <a:r>
              <a:rPr lang="en-US" dirty="0" smtClean="0"/>
              <a:t> at </a:t>
            </a:r>
            <a:r>
              <a:rPr lang="en-US" dirty="0" err="1" smtClean="0"/>
              <a:t>vero</a:t>
            </a:r>
            <a:r>
              <a:rPr lang="en-US" dirty="0" smtClean="0"/>
              <a:t> </a:t>
            </a:r>
            <a:r>
              <a:rPr lang="en-US" dirty="0" err="1" smtClean="0"/>
              <a:t>eros</a:t>
            </a:r>
            <a:r>
              <a:rPr lang="en-US" dirty="0" smtClean="0"/>
              <a:t> et </a:t>
            </a:r>
            <a:r>
              <a:rPr lang="en-US" dirty="0" err="1" smtClean="0"/>
              <a:t>accumsan</a:t>
            </a:r>
            <a:r>
              <a:rPr lang="en-US" dirty="0" smtClean="0"/>
              <a:t> et </a:t>
            </a:r>
            <a:r>
              <a:rPr lang="en-US" dirty="0" err="1" smtClean="0"/>
              <a:t>iusto</a:t>
            </a:r>
            <a:r>
              <a:rPr lang="en-US" dirty="0" smtClean="0"/>
              <a:t> </a:t>
            </a:r>
            <a:r>
              <a:rPr lang="en-US" dirty="0" err="1" smtClean="0"/>
              <a:t>odio</a:t>
            </a:r>
            <a:r>
              <a:rPr lang="en-US" dirty="0" smtClean="0"/>
              <a:t> </a:t>
            </a:r>
            <a:r>
              <a:rPr lang="en-US" dirty="0" err="1" smtClean="0"/>
              <a:t>dignissim</a:t>
            </a:r>
            <a:r>
              <a:rPr lang="en-US" dirty="0" smtClean="0"/>
              <a:t> qui </a:t>
            </a:r>
            <a:r>
              <a:rPr lang="en-US" dirty="0" err="1" smtClean="0"/>
              <a:t>blandit</a:t>
            </a:r>
            <a:r>
              <a:rPr lang="en-US" dirty="0" smtClean="0"/>
              <a:t> </a:t>
            </a:r>
            <a:r>
              <a:rPr lang="en-US" dirty="0" err="1" smtClean="0"/>
              <a:t>praesent</a:t>
            </a:r>
            <a:r>
              <a:rPr lang="en-US" dirty="0" smtClean="0"/>
              <a:t> </a:t>
            </a:r>
            <a:r>
              <a:rPr lang="en-US" dirty="0" err="1" smtClean="0"/>
              <a:t>luptatum</a:t>
            </a:r>
            <a:r>
              <a:rPr lang="en-US" dirty="0" smtClean="0"/>
              <a:t> </a:t>
            </a:r>
            <a:r>
              <a:rPr lang="en-US" dirty="0" err="1" smtClean="0"/>
              <a:t>zzril</a:t>
            </a:r>
            <a:r>
              <a:rPr lang="en-US" dirty="0" smtClean="0"/>
              <a:t> </a:t>
            </a:r>
            <a:r>
              <a:rPr lang="en-US" dirty="0" err="1" smtClean="0"/>
              <a:t>delenit</a:t>
            </a:r>
            <a:r>
              <a:rPr lang="en-US" dirty="0" smtClean="0"/>
              <a:t> </a:t>
            </a:r>
            <a:r>
              <a:rPr lang="en-US" dirty="0" err="1" smtClean="0"/>
              <a:t>augue</a:t>
            </a:r>
            <a:r>
              <a:rPr lang="en-US" dirty="0" smtClean="0"/>
              <a:t> </a:t>
            </a:r>
            <a:r>
              <a:rPr lang="en-US" dirty="0" err="1" smtClean="0"/>
              <a:t>duis</a:t>
            </a:r>
            <a:r>
              <a:rPr lang="en-US" dirty="0" smtClean="0"/>
              <a:t> </a:t>
            </a:r>
            <a:r>
              <a:rPr lang="en-US" dirty="0" err="1" smtClean="0"/>
              <a:t>dolore</a:t>
            </a:r>
            <a:r>
              <a:rPr lang="en-US" dirty="0" smtClean="0"/>
              <a:t> </a:t>
            </a:r>
            <a:r>
              <a:rPr lang="en-US" dirty="0" err="1" smtClean="0"/>
              <a:t>te</a:t>
            </a:r>
            <a:r>
              <a:rPr lang="en-US" dirty="0" smtClean="0"/>
              <a:t> </a:t>
            </a:r>
            <a:r>
              <a:rPr lang="en-US" dirty="0" err="1" smtClean="0"/>
              <a:t>feugait</a:t>
            </a:r>
            <a:r>
              <a:rPr lang="en-US" dirty="0" smtClean="0"/>
              <a:t> </a:t>
            </a:r>
            <a:r>
              <a:rPr lang="en-US" dirty="0" err="1" smtClean="0"/>
              <a:t>nulla</a:t>
            </a:r>
            <a:r>
              <a:rPr lang="en-US" dirty="0" smtClean="0"/>
              <a:t> </a:t>
            </a:r>
            <a:r>
              <a:rPr lang="en-US" dirty="0" err="1" smtClean="0"/>
              <a:t>facilisi</a:t>
            </a:r>
            <a:r>
              <a:rPr lang="en-US" dirty="0" smtClean="0"/>
              <a:t>. </a:t>
            </a:r>
          </a:p>
        </p:txBody>
      </p:sp>
      <p:sp>
        <p:nvSpPr>
          <p:cNvPr id="16" name="Picture Placeholder 15"/>
          <p:cNvSpPr>
            <a:spLocks noGrp="1"/>
          </p:cNvSpPr>
          <p:nvPr>
            <p:ph type="pic" sz="quarter" idx="14"/>
          </p:nvPr>
        </p:nvSpPr>
        <p:spPr>
          <a:xfrm>
            <a:off x="1097281" y="1832546"/>
            <a:ext cx="1074420" cy="1209684"/>
          </a:xfrm>
          <a:ln>
            <a:solidFill>
              <a:schemeClr val="accent2"/>
            </a:solidFill>
          </a:ln>
        </p:spPr>
        <p:txBody>
          <a:bodyPr anchor="ctr"/>
          <a:lstStyle>
            <a:lvl1pPr algn="ctr">
              <a:defRPr sz="1200"/>
            </a:lvl1pPr>
          </a:lstStyle>
          <a:p>
            <a:endParaRPr lang="en-US" dirty="0"/>
          </a:p>
        </p:txBody>
      </p:sp>
      <p:sp>
        <p:nvSpPr>
          <p:cNvPr id="17" name="Picture Placeholder 15"/>
          <p:cNvSpPr>
            <a:spLocks noGrp="1"/>
          </p:cNvSpPr>
          <p:nvPr>
            <p:ph type="pic" sz="quarter" idx="15"/>
          </p:nvPr>
        </p:nvSpPr>
        <p:spPr>
          <a:xfrm>
            <a:off x="1097281" y="3127666"/>
            <a:ext cx="1074420" cy="1209684"/>
          </a:xfrm>
          <a:ln>
            <a:solidFill>
              <a:schemeClr val="accent2"/>
            </a:solidFill>
          </a:ln>
        </p:spPr>
        <p:txBody>
          <a:bodyPr anchor="ctr"/>
          <a:lstStyle>
            <a:lvl1pPr algn="ctr">
              <a:defRPr sz="1200"/>
            </a:lvl1pPr>
          </a:lstStyle>
          <a:p>
            <a:endParaRPr lang="en-US" dirty="0"/>
          </a:p>
        </p:txBody>
      </p:sp>
      <p:sp>
        <p:nvSpPr>
          <p:cNvPr id="18" name="Picture Placeholder 15"/>
          <p:cNvSpPr>
            <a:spLocks noGrp="1"/>
          </p:cNvSpPr>
          <p:nvPr>
            <p:ph type="pic" sz="quarter" idx="16"/>
          </p:nvPr>
        </p:nvSpPr>
        <p:spPr>
          <a:xfrm>
            <a:off x="1097281" y="4422785"/>
            <a:ext cx="1074420" cy="1209684"/>
          </a:xfrm>
          <a:ln>
            <a:solidFill>
              <a:schemeClr val="accent2"/>
            </a:solidFill>
          </a:ln>
        </p:spPr>
        <p:txBody>
          <a:bodyPr anchor="ctr"/>
          <a:lstStyle>
            <a:lvl1pPr algn="ctr">
              <a:defRPr sz="1200"/>
            </a:lvl1pPr>
          </a:lstStyle>
          <a:p>
            <a:endParaRPr lang="en-US" dirty="0"/>
          </a:p>
        </p:txBody>
      </p:sp>
      <p:sp>
        <p:nvSpPr>
          <p:cNvPr id="19" name="Picture Placeholder 15"/>
          <p:cNvSpPr>
            <a:spLocks noGrp="1"/>
          </p:cNvSpPr>
          <p:nvPr>
            <p:ph type="pic" sz="quarter" idx="17"/>
          </p:nvPr>
        </p:nvSpPr>
        <p:spPr>
          <a:xfrm>
            <a:off x="1097281" y="5717904"/>
            <a:ext cx="1074420" cy="1209684"/>
          </a:xfrm>
          <a:ln>
            <a:solidFill>
              <a:schemeClr val="accent2"/>
            </a:solidFill>
          </a:ln>
        </p:spPr>
        <p:txBody>
          <a:bodyPr anchor="ctr"/>
          <a:lstStyle>
            <a:lvl1pPr algn="ctr">
              <a:defRPr sz="1200"/>
            </a:lvl1pPr>
          </a:lstStyle>
          <a:p>
            <a:endParaRPr lang="en-US" dirty="0"/>
          </a:p>
        </p:txBody>
      </p:sp>
    </p:spTree>
    <p:extLst>
      <p:ext uri="{BB962C8B-B14F-4D97-AF65-F5344CB8AC3E}">
        <p14:creationId xmlns:p14="http://schemas.microsoft.com/office/powerpoint/2010/main" val="389898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closure">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lvl1pPr>
              <a:defRPr>
                <a:solidFill>
                  <a:schemeClr val="accent3"/>
                </a:solidFill>
              </a:defRPr>
            </a:lvl1pPr>
          </a:lstStyle>
          <a:p>
            <a:r>
              <a:rPr lang="en-US" dirty="0" smtClean="0"/>
              <a:t>Additional Disclosure</a:t>
            </a:r>
            <a:endParaRPr lang="en-US" dirty="0"/>
          </a:p>
        </p:txBody>
      </p:sp>
      <p:sp>
        <p:nvSpPr>
          <p:cNvPr id="3" name="Content Placeholder 11"/>
          <p:cNvSpPr>
            <a:spLocks noGrp="1"/>
          </p:cNvSpPr>
          <p:nvPr>
            <p:ph sz="quarter" idx="10" hasCustomPrompt="1"/>
            <p:custDataLst>
              <p:tags r:id="rId2"/>
            </p:custDataLst>
          </p:nvPr>
        </p:nvSpPr>
        <p:spPr>
          <a:xfrm>
            <a:off x="1108364" y="1764928"/>
            <a:ext cx="12413673" cy="5284694"/>
          </a:xfrm>
        </p:spPr>
        <p:txBody>
          <a:bodyPr/>
          <a:lstStyle>
            <a:lvl1pPr>
              <a:buFontTx/>
              <a:buNone/>
              <a:defRPr sz="1100" b="0" baseline="0">
                <a:solidFill>
                  <a:schemeClr val="tx1"/>
                </a:solidFill>
              </a:defRPr>
            </a:lvl1pPr>
            <a:lvl2pPr>
              <a:buFontTx/>
              <a:buNone/>
              <a:defRPr sz="800" b="0">
                <a:solidFill>
                  <a:schemeClr val="tx1"/>
                </a:solidFill>
              </a:defRPr>
            </a:lvl2pPr>
            <a:lvl3pPr marL="4762" indent="0">
              <a:buFontTx/>
              <a:buNone/>
              <a:defRPr sz="800" b="0">
                <a:solidFill>
                  <a:schemeClr val="tx1"/>
                </a:solidFill>
              </a:defRPr>
            </a:lvl3pPr>
            <a:lvl4pPr marL="114300" indent="0">
              <a:buFontTx/>
              <a:buNone/>
              <a:defRPr sz="800" b="0">
                <a:solidFill>
                  <a:schemeClr val="tx1"/>
                </a:solidFill>
              </a:defRPr>
            </a:lvl4pPr>
          </a:lstStyle>
          <a:p>
            <a:pPr lvl="0"/>
            <a:r>
              <a:rPr lang="en-US" dirty="0" smtClean="0"/>
              <a:t>Disclosure Body Copy Style: Arial Narrow 11pt. </a:t>
            </a:r>
          </a:p>
        </p:txBody>
      </p:sp>
    </p:spTree>
    <p:extLst>
      <p:ext uri="{BB962C8B-B14F-4D97-AF65-F5344CB8AC3E}">
        <p14:creationId xmlns:p14="http://schemas.microsoft.com/office/powerpoint/2010/main" val="1551795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 name="Text Placeholder 2"/>
          <p:cNvSpPr>
            <a:spLocks noGrp="1"/>
          </p:cNvSpPr>
          <p:nvPr>
            <p:ph type="body" idx="1" hasCustomPrompt="1"/>
            <p:custDataLst>
              <p:tags r:id="rId1"/>
            </p:custDataLst>
          </p:nvPr>
        </p:nvSpPr>
        <p:spPr>
          <a:xfrm>
            <a:off x="1108364" y="3701143"/>
            <a:ext cx="12413673" cy="576151"/>
          </a:xfrm>
          <a:prstGeom prst="rect">
            <a:avLst/>
          </a:prstGeom>
        </p:spPr>
        <p:txBody>
          <a:bodyPr rIns="0" bIns="0" anchor="b"/>
          <a:lstStyle>
            <a:lvl1pPr marL="0" indent="0" algn="r">
              <a:buNone/>
              <a:defRPr sz="2400" b="0">
                <a:solidFill>
                  <a:schemeClr val="tx2"/>
                </a:solidFill>
                <a:latin typeface="Arial Narrow" charset="0"/>
                <a:ea typeface="Arial Narrow" charset="0"/>
                <a:cs typeface="Arial Narrow"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Divider Sample Slide: Arial Narrow Title Case 24pt</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051" y="4327801"/>
            <a:ext cx="12440298" cy="41955"/>
          </a:xfrm>
          <a:prstGeom prst="rect">
            <a:avLst/>
          </a:prstGeom>
        </p:spPr>
      </p:pic>
    </p:spTree>
    <p:extLst>
      <p:ext uri="{BB962C8B-B14F-4D97-AF65-F5344CB8AC3E}">
        <p14:creationId xmlns:p14="http://schemas.microsoft.com/office/powerpoint/2010/main" val="145276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Rectangle 8"/>
          <p:cNvSpPr>
            <a:spLocks noChangeArrowheads="1"/>
          </p:cNvSpPr>
          <p:nvPr/>
        </p:nvSpPr>
        <p:spPr bwMode="auto">
          <a:xfrm>
            <a:off x="665020" y="1709457"/>
            <a:ext cx="13300363" cy="1665754"/>
          </a:xfrm>
          <a:prstGeom prst="rect">
            <a:avLst/>
          </a:prstGeom>
          <a:solidFill>
            <a:srgbClr val="003D7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19202" bIns="19202" anchor="ct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eaLnBrk="1" hangingPunct="1">
              <a:defRPr/>
            </a:pPr>
            <a:endParaRPr lang="en-US" altLang="en-US" sz="1560" dirty="0" smtClean="0">
              <a:latin typeface="Times New Roman" pitchFamily="18" charset="0"/>
            </a:endParaRPr>
          </a:p>
        </p:txBody>
      </p:sp>
      <p:pic>
        <p:nvPicPr>
          <p:cNvPr id="3" name="Picture 9" descr="RGB_colorbar_PPT_13"/>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665020" y="3417321"/>
            <a:ext cx="13300363" cy="12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descr="NB_LogoNoLeh_Large_K"/>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10797309" y="633694"/>
            <a:ext cx="2900218" cy="484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3"/>
          <p:cNvSpPr txBox="1">
            <a:spLocks noChangeArrowheads="1"/>
          </p:cNvSpPr>
          <p:nvPr userDrawn="1">
            <p:custDataLst>
              <p:tags r:id="rId3"/>
            </p:custDataLst>
          </p:nvPr>
        </p:nvSpPr>
        <p:spPr bwMode="gray">
          <a:xfrm>
            <a:off x="11866425" y="171526"/>
            <a:ext cx="1503218" cy="38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r" eaLnBrk="1" hangingPunct="1">
              <a:defRPr/>
            </a:pPr>
            <a:endParaRPr lang="en-US" sz="1320" b="1" dirty="0" smtClean="0">
              <a:solidFill>
                <a:srgbClr val="8B0600"/>
              </a:solidFill>
              <a:latin typeface="Arial Narrow"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25839" b="15634"/>
          <a:stretch/>
        </p:blipFill>
        <p:spPr>
          <a:xfrm>
            <a:off x="6" y="1709459"/>
            <a:ext cx="14630398" cy="4137672"/>
          </a:xfrm>
          <a:prstGeom prst="rect">
            <a:avLst/>
          </a:prstGeom>
          <a:solidFill>
            <a:schemeClr val="bg1">
              <a:alpha val="7000"/>
            </a:schemeClr>
          </a:solidFill>
        </p:spPr>
      </p:pic>
      <p:sp>
        <p:nvSpPr>
          <p:cNvPr id="8" name="ProfessionalClientUseTitleFootnote"/>
          <p:cNvSpPr txBox="1"/>
          <p:nvPr userDrawn="1"/>
        </p:nvSpPr>
        <p:spPr>
          <a:xfrm>
            <a:off x="1108363" y="7689518"/>
            <a:ext cx="2306349" cy="107722"/>
          </a:xfrm>
          <a:prstGeom prst="rect">
            <a:avLst/>
          </a:prstGeom>
          <a:noFill/>
        </p:spPr>
        <p:txBody>
          <a:bodyPr vert="horz" wrap="square" lIns="0" tIns="0" rIns="0" bIns="0" rtlCol="0">
            <a:spAutoFit/>
          </a:bodyPr>
          <a:lstStyle/>
          <a:p>
            <a:pPr algn="l"/>
            <a:r>
              <a:rPr lang="en-US" sz="700" dirty="0" smtClean="0">
                <a:latin typeface="Arial Narrow" panose="020B0606020202030204" pitchFamily="34" charset="0"/>
              </a:rPr>
              <a:t>AD USO ESCLUSIVO DEGLI INVESTITORI PROFESSIONALI</a:t>
            </a:r>
            <a:endParaRPr lang="en-US" sz="700" dirty="0">
              <a:latin typeface="Arial Narrow" panose="020B0606020202030204" pitchFamily="34" charset="0"/>
            </a:endParaRPr>
          </a:p>
        </p:txBody>
      </p:sp>
    </p:spTree>
    <p:extLst>
      <p:ext uri="{BB962C8B-B14F-4D97-AF65-F5344CB8AC3E}">
        <p14:creationId xmlns:p14="http://schemas.microsoft.com/office/powerpoint/2010/main" val="301824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hasCustomPrompt="1"/>
            <p:custDataLst>
              <p:tags r:id="rId2"/>
            </p:custDataLst>
          </p:nvPr>
        </p:nvSpPr>
        <p:spPr/>
        <p:txBody>
          <a:bodyPr/>
          <a:lstStyle>
            <a:lvl1pPr>
              <a:lnSpc>
                <a:spcPts val="2160"/>
              </a:lnSpc>
              <a:spcBef>
                <a:spcPts val="0"/>
              </a:spcBef>
              <a:defRPr/>
            </a:lvl1pPr>
          </a:lstStyle>
          <a:p>
            <a:pPr lvl="0"/>
            <a:r>
              <a:rPr lang="en-US" dirty="0" smtClean="0"/>
              <a:t>Click to edit Master text styles</a:t>
            </a:r>
          </a:p>
        </p:txBody>
      </p:sp>
      <p:sp>
        <p:nvSpPr>
          <p:cNvPr id="4" name="Rectangle 7"/>
          <p:cNvSpPr>
            <a:spLocks noGrp="1" noChangeArrowheads="1"/>
          </p:cNvSpPr>
          <p:nvPr>
            <p:ph type="sldNum" sz="quarter" idx="10"/>
            <p:custDataLst>
              <p:tags r:id="rId3"/>
            </p:custDataLst>
          </p:nvPr>
        </p:nvSpPr>
        <p:spPr>
          <a:xfrm>
            <a:off x="10577947" y="7723659"/>
            <a:ext cx="2992582" cy="428624"/>
          </a:xfrm>
        </p:spPr>
        <p:txBody>
          <a:bodyPr wrap="square" lIns="0" tIns="0" rIns="18283" bIns="18283">
            <a:noAutofit/>
          </a:bodyPr>
          <a:lstStyle>
            <a:lvl1pPr algn="r">
              <a:defRPr sz="840" smtClean="0">
                <a:latin typeface="Arial"/>
              </a:defRPr>
            </a:lvl1pPr>
          </a:lstStyle>
          <a:p>
            <a:pPr>
              <a:defRPr/>
            </a:pPr>
            <a:fld id="{EC681596-981C-4C62-977D-CE96D72C56EA}" type="slidenum">
              <a:rPr lang="en-US" smtClean="0"/>
              <a:pPr>
                <a:defRPr/>
              </a:pPr>
              <a:t>‹#›</a:t>
            </a:fld>
            <a:endParaRPr lang="en-US" dirty="0"/>
          </a:p>
        </p:txBody>
      </p:sp>
    </p:spTree>
    <p:extLst>
      <p:ext uri="{BB962C8B-B14F-4D97-AF65-F5344CB8AC3E}">
        <p14:creationId xmlns:p14="http://schemas.microsoft.com/office/powerpoint/2010/main" val="1780884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Slide Number Placeholder 18"/>
          <p:cNvSpPr txBox="1">
            <a:spLocks/>
          </p:cNvSpPr>
          <p:nvPr/>
        </p:nvSpPr>
        <p:spPr bwMode="auto">
          <a:xfrm>
            <a:off x="13233253" y="7713662"/>
            <a:ext cx="302097" cy="194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288" bIns="18288" numCol="1" anchor="ctr" anchorCtr="0" compatLnSpc="1">
            <a:prstTxWarp prst="textNoShape">
              <a:avLst/>
            </a:prstTxWarp>
          </a:bodyPr>
          <a:lstStyle>
            <a:defPPr>
              <a:defRPr lang="en-US"/>
            </a:defPPr>
            <a:lvl1pPr algn="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1200" kern="1200">
                <a:solidFill>
                  <a:srgbClr val="000000"/>
                </a:solidFill>
                <a:latin typeface="Arial" charset="0"/>
                <a:ea typeface="+mn-ea"/>
                <a:cs typeface="+mn-cs"/>
              </a:defRPr>
            </a:lvl2pPr>
            <a:lvl3pPr marL="914400" algn="ctr" rtl="0" fontAlgn="base">
              <a:spcBef>
                <a:spcPct val="0"/>
              </a:spcBef>
              <a:spcAft>
                <a:spcPct val="0"/>
              </a:spcAft>
              <a:defRPr sz="1200" kern="1200">
                <a:solidFill>
                  <a:srgbClr val="000000"/>
                </a:solidFill>
                <a:latin typeface="Arial" charset="0"/>
                <a:ea typeface="+mn-ea"/>
                <a:cs typeface="+mn-cs"/>
              </a:defRPr>
            </a:lvl3pPr>
            <a:lvl4pPr marL="1371600" algn="ctr" rtl="0" fontAlgn="base">
              <a:spcBef>
                <a:spcPct val="0"/>
              </a:spcBef>
              <a:spcAft>
                <a:spcPct val="0"/>
              </a:spcAft>
              <a:defRPr sz="1200" kern="1200">
                <a:solidFill>
                  <a:srgbClr val="000000"/>
                </a:solidFill>
                <a:latin typeface="Arial" charset="0"/>
                <a:ea typeface="+mn-ea"/>
                <a:cs typeface="+mn-cs"/>
              </a:defRPr>
            </a:lvl4pPr>
            <a:lvl5pPr marL="1828800" algn="ctr" rtl="0" fontAlgn="base">
              <a:spcBef>
                <a:spcPct val="0"/>
              </a:spcBef>
              <a:spcAft>
                <a:spcPct val="0"/>
              </a:spcAft>
              <a:defRPr sz="1200" kern="1200">
                <a:solidFill>
                  <a:srgbClr val="000000"/>
                </a:solidFill>
                <a:latin typeface="Arial" charset="0"/>
                <a:ea typeface="+mn-ea"/>
                <a:cs typeface="+mn-cs"/>
              </a:defRPr>
            </a:lvl5pPr>
            <a:lvl6pPr marL="2286000" algn="l" defTabSz="914400" rtl="0" eaLnBrk="1" latinLnBrk="0" hangingPunct="1">
              <a:defRPr sz="1200" kern="1200">
                <a:solidFill>
                  <a:srgbClr val="000000"/>
                </a:solidFill>
                <a:latin typeface="Arial" charset="0"/>
                <a:ea typeface="+mn-ea"/>
                <a:cs typeface="+mn-cs"/>
              </a:defRPr>
            </a:lvl6pPr>
            <a:lvl7pPr marL="2743200" algn="l" defTabSz="914400" rtl="0" eaLnBrk="1" latinLnBrk="0" hangingPunct="1">
              <a:defRPr sz="1200" kern="1200">
                <a:solidFill>
                  <a:srgbClr val="000000"/>
                </a:solidFill>
                <a:latin typeface="Arial" charset="0"/>
                <a:ea typeface="+mn-ea"/>
                <a:cs typeface="+mn-cs"/>
              </a:defRPr>
            </a:lvl7pPr>
            <a:lvl8pPr marL="3200400" algn="l" defTabSz="914400" rtl="0" eaLnBrk="1" latinLnBrk="0" hangingPunct="1">
              <a:defRPr sz="1200" kern="1200">
                <a:solidFill>
                  <a:srgbClr val="000000"/>
                </a:solidFill>
                <a:latin typeface="Arial" charset="0"/>
                <a:ea typeface="+mn-ea"/>
                <a:cs typeface="+mn-cs"/>
              </a:defRPr>
            </a:lvl8pPr>
            <a:lvl9pPr marL="3657600" algn="l" defTabSz="914400" rtl="0" eaLnBrk="1" latinLnBrk="0" hangingPunct="1">
              <a:defRPr sz="1200" kern="1200">
                <a:solidFill>
                  <a:srgbClr val="000000"/>
                </a:solidFill>
                <a:latin typeface="Arial" charset="0"/>
                <a:ea typeface="+mn-ea"/>
                <a:cs typeface="+mn-cs"/>
              </a:defRPr>
            </a:lvl9pPr>
          </a:lstStyle>
          <a:p>
            <a:pPr algn="ctr">
              <a:defRPr/>
            </a:pPr>
            <a:fld id="{9ECE4B1D-CF8C-41DB-BB47-D38E0D1291B3}" type="slidenum">
              <a:rPr lang="en-US" sz="900" smtClean="0">
                <a:solidFill>
                  <a:srgbClr val="000000"/>
                </a:solidFill>
                <a:latin typeface="Arial Narrow" panose="020B0606020202030204" pitchFamily="34" charset="0"/>
              </a:rPr>
              <a:pPr algn="ctr">
                <a:defRPr/>
              </a:pPr>
              <a:t>‹#›</a:t>
            </a:fld>
            <a:endParaRPr lang="en-US" sz="900" dirty="0">
              <a:solidFill>
                <a:srgbClr val="000000"/>
              </a:solidFill>
              <a:latin typeface="Arial Narrow" panose="020B0606020202030204" pitchFamily="34" charset="0"/>
            </a:endParaRPr>
          </a:p>
        </p:txBody>
      </p:sp>
      <p:sp>
        <p:nvSpPr>
          <p:cNvPr id="1026" name="Rectangle 3"/>
          <p:cNvSpPr>
            <a:spLocks noGrp="1" noChangeArrowheads="1"/>
          </p:cNvSpPr>
          <p:nvPr>
            <p:ph type="title"/>
            <p:custDataLst>
              <p:tags r:id="rId19"/>
            </p:custDataLst>
          </p:nvPr>
        </p:nvSpPr>
        <p:spPr bwMode="auto">
          <a:xfrm>
            <a:off x="1097280" y="582010"/>
            <a:ext cx="12435840" cy="5647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0941" rIns="0" bIns="50941" numCol="1" anchor="b" anchorCtr="0" compatLnSpc="1">
            <a:prstTxWarp prst="textNoShape">
              <a:avLst/>
            </a:prstTxWarp>
          </a:bodyPr>
          <a:lstStyle/>
          <a:p>
            <a:pPr lvl="0"/>
            <a:r>
              <a:rPr lang="en-US" altLang="en-US" dirty="0" smtClean="0"/>
              <a:t>Click to edit Master title style</a:t>
            </a:r>
          </a:p>
        </p:txBody>
      </p:sp>
      <p:sp>
        <p:nvSpPr>
          <p:cNvPr id="1027" name="Rectangle 4"/>
          <p:cNvSpPr>
            <a:spLocks noGrp="1" noChangeArrowheads="1"/>
          </p:cNvSpPr>
          <p:nvPr>
            <p:ph type="body" idx="1"/>
            <p:custDataLst>
              <p:tags r:id="rId20"/>
            </p:custDataLst>
          </p:nvPr>
        </p:nvSpPr>
        <p:spPr bwMode="auto">
          <a:xfrm>
            <a:off x="1108364" y="2178424"/>
            <a:ext cx="12413673" cy="4855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288" bIns="18288" numCol="1" anchor="t" anchorCtr="0" compatLnSpc="1">
            <a:prstTxWarp prst="textNoShape">
              <a:avLst/>
            </a:prstTxWarp>
          </a:bodyPr>
          <a:lstStyle/>
          <a:p>
            <a:pPr lvl="0"/>
            <a:r>
              <a:rPr lang="en-US" altLang="en-US" dirty="0" smtClean="0"/>
              <a:t>Headline Style Arial Narrow Bold 18 </a:t>
            </a:r>
            <a:r>
              <a:rPr lang="en-US" altLang="en-US" dirty="0" err="1" smtClean="0"/>
              <a:t>pt</a:t>
            </a:r>
            <a:r>
              <a:rPr lang="en-US" altLang="en-US" dirty="0" smtClean="0"/>
              <a:t> Title Case</a:t>
            </a:r>
          </a:p>
          <a:p>
            <a:pPr lvl="1"/>
            <a:r>
              <a:rPr lang="en-US" altLang="en-US" dirty="0" smtClean="0"/>
              <a:t>Body Copy Style: Arial Narrow Regular 16pt. </a:t>
            </a:r>
          </a:p>
          <a:p>
            <a:pPr lvl="2"/>
            <a:r>
              <a:rPr lang="en-US" altLang="en-US" dirty="0" smtClean="0"/>
              <a:t>Bullet Style</a:t>
            </a:r>
          </a:p>
          <a:p>
            <a:pPr lvl="3"/>
            <a:r>
              <a:rPr lang="en-US" altLang="en-US" dirty="0" smtClean="0"/>
              <a:t>Second Level Bullet</a:t>
            </a:r>
          </a:p>
        </p:txBody>
      </p:sp>
      <p:sp>
        <p:nvSpPr>
          <p:cNvPr id="1028" name="Line 5"/>
          <p:cNvSpPr>
            <a:spLocks noChangeShapeType="1"/>
          </p:cNvSpPr>
          <p:nvPr>
            <p:custDataLst>
              <p:tags r:id="rId21"/>
            </p:custDataLst>
          </p:nvPr>
        </p:nvSpPr>
        <p:spPr bwMode="auto">
          <a:xfrm>
            <a:off x="1097280" y="7615286"/>
            <a:ext cx="12435840" cy="10086"/>
          </a:xfrm>
          <a:prstGeom prst="line">
            <a:avLst/>
          </a:prstGeom>
          <a:noFill/>
          <a:ln w="3175">
            <a:solidFill>
              <a:srgbClr val="A5A5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538"/>
          </a:p>
        </p:txBody>
      </p:sp>
      <p:sp>
        <p:nvSpPr>
          <p:cNvPr id="1030" name="Line 10"/>
          <p:cNvSpPr>
            <a:spLocks noChangeShapeType="1"/>
          </p:cNvSpPr>
          <p:nvPr>
            <p:custDataLst>
              <p:tags r:id="rId22"/>
            </p:custDataLst>
          </p:nvPr>
        </p:nvSpPr>
        <p:spPr bwMode="auto">
          <a:xfrm flipH="1">
            <a:off x="13178915" y="7710675"/>
            <a:ext cx="0" cy="173131"/>
          </a:xfrm>
          <a:prstGeom prst="line">
            <a:avLst/>
          </a:prstGeom>
          <a:noFill/>
          <a:ln w="6350">
            <a:solidFill>
              <a:srgbClr val="C9C9C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38"/>
          </a:p>
        </p:txBody>
      </p:sp>
      <p:sp>
        <p:nvSpPr>
          <p:cNvPr id="1034" name="Text Box 12"/>
          <p:cNvSpPr txBox="1">
            <a:spLocks noChangeArrowheads="1"/>
          </p:cNvSpPr>
          <p:nvPr>
            <p:custDataLst>
              <p:tags r:id="rId23"/>
            </p:custDataLst>
          </p:nvPr>
        </p:nvSpPr>
        <p:spPr bwMode="gray">
          <a:xfrm>
            <a:off x="11053619" y="161365"/>
            <a:ext cx="1503217" cy="386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r" eaLnBrk="1" hangingPunct="1">
              <a:defRPr/>
            </a:pPr>
            <a:endParaRPr lang="en-US" sz="1200" b="1" smtClean="0">
              <a:solidFill>
                <a:srgbClr val="8B0600"/>
              </a:solidFill>
              <a:latin typeface="Arial Narrow" pitchFamily="34" charset="0"/>
            </a:endParaRPr>
          </a:p>
        </p:txBody>
      </p:sp>
      <p:pic>
        <p:nvPicPr>
          <p:cNvPr id="3" name="Picture 2"/>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1933806" y="7710675"/>
            <a:ext cx="1078336" cy="174041"/>
          </a:xfrm>
          <a:prstGeom prst="rect">
            <a:avLst/>
          </a:prstGeom>
        </p:spPr>
      </p:pic>
      <p:pic>
        <p:nvPicPr>
          <p:cNvPr id="2" name="Picture 1"/>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095051" y="1171508"/>
            <a:ext cx="12440298" cy="41955"/>
          </a:xfrm>
          <a:prstGeom prst="rect">
            <a:avLst/>
          </a:prstGeom>
        </p:spPr>
      </p:pic>
      <p:sp>
        <p:nvSpPr>
          <p:cNvPr id="10" name="ProfessionalClientUseTitleFootnote"/>
          <p:cNvSpPr txBox="1"/>
          <p:nvPr userDrawn="1"/>
        </p:nvSpPr>
        <p:spPr>
          <a:xfrm>
            <a:off x="1108364" y="7689518"/>
            <a:ext cx="2373024" cy="107722"/>
          </a:xfrm>
          <a:prstGeom prst="rect">
            <a:avLst/>
          </a:prstGeom>
          <a:noFill/>
        </p:spPr>
        <p:txBody>
          <a:bodyPr vert="horz" wrap="square" lIns="0" tIns="0" rIns="0" bIns="0" rtlCol="0">
            <a:spAutoFit/>
          </a:bodyPr>
          <a:lstStyle/>
          <a:p>
            <a:pPr algn="l"/>
            <a:r>
              <a:rPr lang="en-US" sz="700" dirty="0" smtClean="0">
                <a:latin typeface="Arial Narrow" panose="020B0606020202030204" pitchFamily="34" charset="0"/>
              </a:rPr>
              <a:t>AD USO ESCLUSIVO DEGLI INVESTITORI PROFESSIONALI</a:t>
            </a:r>
            <a:endParaRPr lang="en-US" sz="700" dirty="0">
              <a:latin typeface="Arial Narrow" panose="020B0606020202030204" pitchFamily="34" charset="0"/>
            </a:endParaRPr>
          </a:p>
        </p:txBody>
      </p:sp>
    </p:spTree>
    <p:extLst>
      <p:ext uri="{BB962C8B-B14F-4D97-AF65-F5344CB8AC3E}">
        <p14:creationId xmlns:p14="http://schemas.microsoft.com/office/powerpoint/2010/main" val="3242351828"/>
      </p:ext>
    </p:extLst>
  </p:cSld>
  <p:clrMap bg1="lt1" tx1="dk1" bg2="lt2" tx2="dk2" accent1="accent1" accent2="accent2" accent3="accent3" accent4="accent4" accent5="accent5" accent6="accent6" hlink="hlink" folHlink="folHlink"/>
  <p:sldLayoutIdLst>
    <p:sldLayoutId id="2147483776" r:id="rId1"/>
    <p:sldLayoutId id="2147483787" r:id="rId2"/>
    <p:sldLayoutId id="2147483778" r:id="rId3"/>
    <p:sldLayoutId id="2147483779" r:id="rId4"/>
    <p:sldLayoutId id="2147483782" r:id="rId5"/>
    <p:sldLayoutId id="2147483783" r:id="rId6"/>
    <p:sldLayoutId id="2147483784" r:id="rId7"/>
    <p:sldLayoutId id="2147483788" r:id="rId8"/>
    <p:sldLayoutId id="2147483789" r:id="rId9"/>
    <p:sldLayoutId id="2147483795" r:id="rId10"/>
    <p:sldLayoutId id="2147483797" r:id="rId11"/>
    <p:sldLayoutId id="2147483798" r:id="rId12"/>
    <p:sldLayoutId id="2147483799" r:id="rId13"/>
    <p:sldLayoutId id="2147483800" r:id="rId14"/>
    <p:sldLayoutId id="2147483801" r:id="rId15"/>
    <p:sldLayoutId id="2147483802" r:id="rId16"/>
    <p:sldLayoutId id="2147483803"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1019175" rtl="0" eaLnBrk="1" fontAlgn="base" hangingPunct="1">
        <a:lnSpc>
          <a:spcPct val="85000"/>
        </a:lnSpc>
        <a:spcBef>
          <a:spcPct val="0"/>
        </a:spcBef>
        <a:spcAft>
          <a:spcPct val="0"/>
        </a:spcAft>
        <a:defRPr sz="2500" b="0">
          <a:solidFill>
            <a:schemeClr val="accent3"/>
          </a:solidFill>
          <a:latin typeface="Arial Narrow" panose="020B0606020202030204" pitchFamily="34" charset="0"/>
          <a:ea typeface="+mj-ea"/>
          <a:cs typeface="+mj-cs"/>
        </a:defRPr>
      </a:lvl1pPr>
      <a:lvl2pPr algn="l" defTabSz="1019175" rtl="0" eaLnBrk="1" fontAlgn="base" hangingPunct="1">
        <a:lnSpc>
          <a:spcPct val="85000"/>
        </a:lnSpc>
        <a:spcBef>
          <a:spcPct val="0"/>
        </a:spcBef>
        <a:spcAft>
          <a:spcPct val="0"/>
        </a:spcAft>
        <a:defRPr sz="1700" b="1">
          <a:solidFill>
            <a:schemeClr val="hlink"/>
          </a:solidFill>
          <a:latin typeface="Arial" charset="0"/>
        </a:defRPr>
      </a:lvl2pPr>
      <a:lvl3pPr algn="l" defTabSz="1019175" rtl="0" eaLnBrk="1" fontAlgn="base" hangingPunct="1">
        <a:lnSpc>
          <a:spcPct val="85000"/>
        </a:lnSpc>
        <a:spcBef>
          <a:spcPct val="0"/>
        </a:spcBef>
        <a:spcAft>
          <a:spcPct val="0"/>
        </a:spcAft>
        <a:defRPr sz="1700" b="1">
          <a:solidFill>
            <a:schemeClr val="hlink"/>
          </a:solidFill>
          <a:latin typeface="Arial" charset="0"/>
        </a:defRPr>
      </a:lvl3pPr>
      <a:lvl4pPr algn="l" defTabSz="1019175" rtl="0" eaLnBrk="1" fontAlgn="base" hangingPunct="1">
        <a:lnSpc>
          <a:spcPct val="85000"/>
        </a:lnSpc>
        <a:spcBef>
          <a:spcPct val="0"/>
        </a:spcBef>
        <a:spcAft>
          <a:spcPct val="0"/>
        </a:spcAft>
        <a:defRPr sz="1700" b="1">
          <a:solidFill>
            <a:schemeClr val="hlink"/>
          </a:solidFill>
          <a:latin typeface="Arial" charset="0"/>
        </a:defRPr>
      </a:lvl4pPr>
      <a:lvl5pPr algn="l" defTabSz="1019175" rtl="0" eaLnBrk="1" fontAlgn="base" hangingPunct="1">
        <a:lnSpc>
          <a:spcPct val="85000"/>
        </a:lnSpc>
        <a:spcBef>
          <a:spcPct val="0"/>
        </a:spcBef>
        <a:spcAft>
          <a:spcPct val="0"/>
        </a:spcAft>
        <a:defRPr sz="1700" b="1">
          <a:solidFill>
            <a:schemeClr val="hlink"/>
          </a:solidFill>
          <a:latin typeface="Arial" charset="0"/>
        </a:defRPr>
      </a:lvl5pPr>
      <a:lvl6pPr marL="457200" algn="l" defTabSz="1019175" rtl="0" eaLnBrk="1" fontAlgn="base" hangingPunct="1">
        <a:lnSpc>
          <a:spcPct val="85000"/>
        </a:lnSpc>
        <a:spcBef>
          <a:spcPct val="0"/>
        </a:spcBef>
        <a:spcAft>
          <a:spcPct val="0"/>
        </a:spcAft>
        <a:defRPr sz="1700" b="1">
          <a:solidFill>
            <a:schemeClr val="hlink"/>
          </a:solidFill>
          <a:latin typeface="Arial" charset="0"/>
        </a:defRPr>
      </a:lvl6pPr>
      <a:lvl7pPr marL="914400" algn="l" defTabSz="1019175" rtl="0" eaLnBrk="1" fontAlgn="base" hangingPunct="1">
        <a:lnSpc>
          <a:spcPct val="85000"/>
        </a:lnSpc>
        <a:spcBef>
          <a:spcPct val="0"/>
        </a:spcBef>
        <a:spcAft>
          <a:spcPct val="0"/>
        </a:spcAft>
        <a:defRPr sz="1700" b="1">
          <a:solidFill>
            <a:schemeClr val="hlink"/>
          </a:solidFill>
          <a:latin typeface="Arial" charset="0"/>
        </a:defRPr>
      </a:lvl7pPr>
      <a:lvl8pPr marL="1371600" algn="l" defTabSz="1019175" rtl="0" eaLnBrk="1" fontAlgn="base" hangingPunct="1">
        <a:lnSpc>
          <a:spcPct val="85000"/>
        </a:lnSpc>
        <a:spcBef>
          <a:spcPct val="0"/>
        </a:spcBef>
        <a:spcAft>
          <a:spcPct val="0"/>
        </a:spcAft>
        <a:defRPr sz="1700" b="1">
          <a:solidFill>
            <a:schemeClr val="hlink"/>
          </a:solidFill>
          <a:latin typeface="Arial" charset="0"/>
        </a:defRPr>
      </a:lvl8pPr>
      <a:lvl9pPr marL="1828800" algn="l" defTabSz="1019175" rtl="0" eaLnBrk="1" fontAlgn="base" hangingPunct="1">
        <a:lnSpc>
          <a:spcPct val="85000"/>
        </a:lnSpc>
        <a:spcBef>
          <a:spcPct val="0"/>
        </a:spcBef>
        <a:spcAft>
          <a:spcPct val="0"/>
        </a:spcAft>
        <a:defRPr sz="1700" b="1">
          <a:solidFill>
            <a:schemeClr val="hlink"/>
          </a:solidFill>
          <a:latin typeface="Arial" charset="0"/>
        </a:defRPr>
      </a:lvl9pPr>
    </p:titleStyle>
    <p:bodyStyle>
      <a:lvl1pPr marL="0" indent="0" algn="l" defTabSz="1019175" rtl="0" eaLnBrk="1" fontAlgn="base" hangingPunct="1">
        <a:lnSpc>
          <a:spcPct val="110000"/>
        </a:lnSpc>
        <a:spcBef>
          <a:spcPct val="20000"/>
        </a:spcBef>
        <a:spcAft>
          <a:spcPct val="0"/>
        </a:spcAft>
        <a:buClr>
          <a:schemeClr val="tx2"/>
        </a:buClr>
        <a:buNone/>
        <a:defRPr sz="18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6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4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4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2" pos="8518" userDrawn="1">
          <p15:clr>
            <a:srgbClr val="F26B43"/>
          </p15:clr>
        </p15:guide>
        <p15:guide id="13" pos="698" userDrawn="1">
          <p15:clr>
            <a:srgbClr val="F26B43"/>
          </p15:clr>
        </p15:guide>
        <p15:guide id="16" orient="horz" pos="788" userDrawn="1">
          <p15:clr>
            <a:srgbClr val="F26B43"/>
          </p15:clr>
        </p15:guide>
        <p15:guide id="18" orient="horz" pos="4803" userDrawn="1">
          <p15:clr>
            <a:srgbClr val="F26B43"/>
          </p15:clr>
        </p15:guide>
        <p15:guide id="19" orient="horz" pos="1372" userDrawn="1">
          <p15:clr>
            <a:srgbClr val="F26B43"/>
          </p15:clr>
        </p15:guide>
        <p15:guide id="20" pos="4608" userDrawn="1">
          <p15:clr>
            <a:srgbClr val="F26B43"/>
          </p15:clr>
        </p15:guide>
        <p15:guide id="21" pos="4817" userDrawn="1">
          <p15:clr>
            <a:srgbClr val="F26B43"/>
          </p15:clr>
        </p15:guide>
        <p15:guide id="22" pos="43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8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86.xml"/><Relationship Id="rId7" Type="http://schemas.openxmlformats.org/officeDocument/2006/relationships/slideLayout" Target="../slideLayouts/slideLayout4.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92.xml"/><Relationship Id="rId7" Type="http://schemas.openxmlformats.org/officeDocument/2006/relationships/slideLayout" Target="../slideLayouts/slideLayout4.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98.xml"/><Relationship Id="rId7" Type="http://schemas.openxmlformats.org/officeDocument/2006/relationships/slideLayout" Target="../slideLayouts/slideLayout4.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9"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notesSlide" Target="../notesSlides/notesSlide15.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slideLayout" Target="../slideLayouts/slideLayout13.xml"/><Relationship Id="rId5" Type="http://schemas.openxmlformats.org/officeDocument/2006/relationships/tags" Target="../tags/tag106.xml"/><Relationship Id="rId10" Type="http://schemas.openxmlformats.org/officeDocument/2006/relationships/tags" Target="../tags/tag111.xml"/><Relationship Id="rId4" Type="http://schemas.openxmlformats.org/officeDocument/2006/relationships/tags" Target="../tags/tag105.xml"/><Relationship Id="rId9" Type="http://schemas.openxmlformats.org/officeDocument/2006/relationships/tags" Target="../tags/tag110.xml"/></Relationships>
</file>

<file path=ppt/slides/_rels/slide16.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image" Target="../media/image11.emf"/><Relationship Id="rId2" Type="http://schemas.openxmlformats.org/officeDocument/2006/relationships/tags" Target="../tags/tag112.xml"/><Relationship Id="rId16" Type="http://schemas.openxmlformats.org/officeDocument/2006/relationships/oleObject" Target="../embeddings/oleObject1.bin"/><Relationship Id="rId1" Type="http://schemas.openxmlformats.org/officeDocument/2006/relationships/vmlDrawing" Target="../drawings/vmlDrawing1.v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notesSlide" Target="../notesSlides/notesSlide16.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notesSlide" Target="../notesSlides/notesSlide17.xml"/><Relationship Id="rId5" Type="http://schemas.openxmlformats.org/officeDocument/2006/relationships/slideLayout" Target="../slideLayouts/slideLayout13.xml"/><Relationship Id="rId4" Type="http://schemas.openxmlformats.org/officeDocument/2006/relationships/tags" Target="../tags/tag127.xml"/></Relationships>
</file>

<file path=ppt/slides/_rels/slide18.xml.rels><?xml version="1.0" encoding="UTF-8" standalone="yes"?>
<Relationships xmlns="http://schemas.openxmlformats.org/package/2006/relationships"><Relationship Id="rId8" Type="http://schemas.openxmlformats.org/officeDocument/2006/relationships/tags" Target="../tags/tag135.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notesSlide" Target="../notesSlides/notesSlide18.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slideLayout" Target="../slideLayouts/slideLayout13.xml"/><Relationship Id="rId5" Type="http://schemas.openxmlformats.org/officeDocument/2006/relationships/tags" Target="../tags/tag132.xml"/><Relationship Id="rId10" Type="http://schemas.openxmlformats.org/officeDocument/2006/relationships/tags" Target="../tags/tag137.xml"/><Relationship Id="rId4" Type="http://schemas.openxmlformats.org/officeDocument/2006/relationships/tags" Target="../tags/tag131.xml"/><Relationship Id="rId9" Type="http://schemas.openxmlformats.org/officeDocument/2006/relationships/tags" Target="../tags/tag136.xml"/></Relationships>
</file>

<file path=ppt/slides/_rels/slide19.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chart" Target="../charts/chart11.xml"/><Relationship Id="rId5" Type="http://schemas.openxmlformats.org/officeDocument/2006/relationships/notesSlide" Target="../notesSlides/notesSlide19.xml"/><Relationship Id="rId4"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41.xml"/><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tags" Target="../tags/tag159.xml"/><Relationship Id="rId26" Type="http://schemas.openxmlformats.org/officeDocument/2006/relationships/chart" Target="../charts/chart17.xml"/><Relationship Id="rId3" Type="http://schemas.openxmlformats.org/officeDocument/2006/relationships/tags" Target="../tags/tag144.xml"/><Relationship Id="rId21" Type="http://schemas.openxmlformats.org/officeDocument/2006/relationships/chart" Target="../charts/chart12.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5" Type="http://schemas.openxmlformats.org/officeDocument/2006/relationships/chart" Target="../charts/chart16.xml"/><Relationship Id="rId2" Type="http://schemas.openxmlformats.org/officeDocument/2006/relationships/tags" Target="../tags/tag143.xml"/><Relationship Id="rId16" Type="http://schemas.openxmlformats.org/officeDocument/2006/relationships/tags" Target="../tags/tag157.xml"/><Relationship Id="rId20" Type="http://schemas.openxmlformats.org/officeDocument/2006/relationships/notesSlide" Target="../notesSlides/notesSlide22.xml"/><Relationship Id="rId29" Type="http://schemas.openxmlformats.org/officeDocument/2006/relationships/chart" Target="../charts/chart20.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24" Type="http://schemas.openxmlformats.org/officeDocument/2006/relationships/chart" Target="../charts/chart15.xml"/><Relationship Id="rId32" Type="http://schemas.openxmlformats.org/officeDocument/2006/relationships/chart" Target="../charts/chart23.xml"/><Relationship Id="rId5" Type="http://schemas.openxmlformats.org/officeDocument/2006/relationships/tags" Target="../tags/tag146.xml"/><Relationship Id="rId15" Type="http://schemas.openxmlformats.org/officeDocument/2006/relationships/tags" Target="../tags/tag156.xml"/><Relationship Id="rId23" Type="http://schemas.openxmlformats.org/officeDocument/2006/relationships/chart" Target="../charts/chart14.xml"/><Relationship Id="rId28" Type="http://schemas.openxmlformats.org/officeDocument/2006/relationships/chart" Target="../charts/chart19.xml"/><Relationship Id="rId10" Type="http://schemas.openxmlformats.org/officeDocument/2006/relationships/tags" Target="../tags/tag151.xml"/><Relationship Id="rId19" Type="http://schemas.openxmlformats.org/officeDocument/2006/relationships/slideLayout" Target="../slideLayouts/slideLayout10.xml"/><Relationship Id="rId31" Type="http://schemas.openxmlformats.org/officeDocument/2006/relationships/chart" Target="../charts/chart22.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 Id="rId22" Type="http://schemas.openxmlformats.org/officeDocument/2006/relationships/chart" Target="../charts/chart13.xml"/><Relationship Id="rId27" Type="http://schemas.openxmlformats.org/officeDocument/2006/relationships/chart" Target="../charts/chart18.xml"/><Relationship Id="rId30" Type="http://schemas.openxmlformats.org/officeDocument/2006/relationships/chart" Target="../charts/chart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6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6.xml"/><Relationship Id="rId1" Type="http://schemas.openxmlformats.org/officeDocument/2006/relationships/tags" Target="../tags/tag163.xml"/><Relationship Id="rId5" Type="http://schemas.openxmlformats.org/officeDocument/2006/relationships/image" Target="../media/image14.png"/><Relationship Id="rId4" Type="http://schemas.openxmlformats.org/officeDocument/2006/relationships/hyperlink" Target="http://www.google.com/url?sa=i&amp;rct=j&amp;q=&amp;esrc=s&amp;source=images&amp;cd=&amp;cad=rja&amp;uact=8&amp;ved=0ahUKEwiNj-6X6prUAhWEbxQKHYraCYsQjRwIBw&amp;url=http://angeloakcapital.com/socially-responsible-investing/&amp;psig=AFQjCNEtUYApa7ocHoph2lOql2WMi8yong&amp;ust=1496344067618951" TargetMode="External"/></Relationships>
</file>

<file path=ppt/slides/_rels/slide25.xml.rels><?xml version="1.0" encoding="UTF-8" standalone="yes"?>
<Relationships xmlns="http://schemas.openxmlformats.org/package/2006/relationships"><Relationship Id="rId13" Type="http://schemas.openxmlformats.org/officeDocument/2006/relationships/tags" Target="../tags/tag176.xml"/><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tags" Target="../tags/tag166.xml"/><Relationship Id="rId21" Type="http://schemas.openxmlformats.org/officeDocument/2006/relationships/image" Target="../media/image18.png"/><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notesSlide" Target="../notesSlides/notesSlide25.xml"/><Relationship Id="rId25" Type="http://schemas.openxmlformats.org/officeDocument/2006/relationships/image" Target="../media/image22.png"/><Relationship Id="rId33" Type="http://schemas.openxmlformats.org/officeDocument/2006/relationships/image" Target="../media/image30.png"/><Relationship Id="rId2" Type="http://schemas.openxmlformats.org/officeDocument/2006/relationships/tags" Target="../tags/tag165.xml"/><Relationship Id="rId16" Type="http://schemas.openxmlformats.org/officeDocument/2006/relationships/slideLayout" Target="../slideLayouts/slideLayout16.xml"/><Relationship Id="rId20" Type="http://schemas.openxmlformats.org/officeDocument/2006/relationships/image" Target="../media/image17.png"/><Relationship Id="rId29" Type="http://schemas.openxmlformats.org/officeDocument/2006/relationships/image" Target="../media/image26.png"/><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24" Type="http://schemas.openxmlformats.org/officeDocument/2006/relationships/image" Target="../media/image21.png"/><Relationship Id="rId32" Type="http://schemas.openxmlformats.org/officeDocument/2006/relationships/image" Target="../media/image29.png"/><Relationship Id="rId5" Type="http://schemas.openxmlformats.org/officeDocument/2006/relationships/tags" Target="../tags/tag168.xml"/><Relationship Id="rId15" Type="http://schemas.openxmlformats.org/officeDocument/2006/relationships/tags" Target="../tags/tag178.xml"/><Relationship Id="rId23" Type="http://schemas.openxmlformats.org/officeDocument/2006/relationships/image" Target="../media/image20.png"/><Relationship Id="rId28" Type="http://schemas.openxmlformats.org/officeDocument/2006/relationships/image" Target="../media/image25.png"/><Relationship Id="rId10" Type="http://schemas.openxmlformats.org/officeDocument/2006/relationships/tags" Target="../tags/tag173.xml"/><Relationship Id="rId19" Type="http://schemas.openxmlformats.org/officeDocument/2006/relationships/image" Target="../media/image16.png"/><Relationship Id="rId31" Type="http://schemas.openxmlformats.org/officeDocument/2006/relationships/image" Target="../media/image28.png"/><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tags" Target="../tags/tag177.xml"/><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 Id="rId8" Type="http://schemas.openxmlformats.org/officeDocument/2006/relationships/tags" Target="../tags/tag171.xml"/></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181.xml"/><Relationship Id="rId7" Type="http://schemas.openxmlformats.org/officeDocument/2006/relationships/image" Target="../media/image31.jpeg"/><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notesSlide" Target="../notesSlides/notesSlide26.xml"/><Relationship Id="rId5" Type="http://schemas.openxmlformats.org/officeDocument/2006/relationships/slideLayout" Target="../slideLayouts/slideLayout16.xml"/><Relationship Id="rId10" Type="http://schemas.openxmlformats.org/officeDocument/2006/relationships/image" Target="../media/image34.png"/><Relationship Id="rId4" Type="http://schemas.openxmlformats.org/officeDocument/2006/relationships/tags" Target="../tags/tag182.xml"/><Relationship Id="rId9"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83.xml"/></Relationships>
</file>

<file path=ppt/slides/_rels/slide28.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chart" Target="../charts/chart24.xml"/><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notesSlide" Target="../notesSlides/notesSlide28.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slideLayout" Target="../slideLayouts/slideLayout11.xml"/><Relationship Id="rId5" Type="http://schemas.openxmlformats.org/officeDocument/2006/relationships/tags" Target="../tags/tag190.xml"/><Relationship Id="rId10" Type="http://schemas.openxmlformats.org/officeDocument/2006/relationships/tags" Target="../tags/tag195.xml"/><Relationship Id="rId4" Type="http://schemas.openxmlformats.org/officeDocument/2006/relationships/tags" Target="../tags/tag189.xml"/><Relationship Id="rId9" Type="http://schemas.openxmlformats.org/officeDocument/2006/relationships/tags" Target="../tags/tag19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7.xml"/><Relationship Id="rId1" Type="http://schemas.openxmlformats.org/officeDocument/2006/relationships/tags" Target="../tags/tag196.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chart" Target="../charts/chart1.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60.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00.xml"/><Relationship Id="rId7" Type="http://schemas.openxmlformats.org/officeDocument/2006/relationships/tags" Target="../tags/tag204.xml"/><Relationship Id="rId12" Type="http://schemas.openxmlformats.org/officeDocument/2006/relationships/image" Target="../media/image36.png"/><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image" Target="../media/image1.png"/><Relationship Id="rId5" Type="http://schemas.openxmlformats.org/officeDocument/2006/relationships/tags" Target="../tags/tag202.xml"/><Relationship Id="rId10" Type="http://schemas.openxmlformats.org/officeDocument/2006/relationships/image" Target="../media/image35.png"/><Relationship Id="rId4" Type="http://schemas.openxmlformats.org/officeDocument/2006/relationships/tags" Target="../tags/tag201.xml"/><Relationship Id="rId9"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tags" Target="../tags/tag212.xml"/><Relationship Id="rId3" Type="http://schemas.openxmlformats.org/officeDocument/2006/relationships/tags" Target="../tags/tag207.xml"/><Relationship Id="rId7" Type="http://schemas.openxmlformats.org/officeDocument/2006/relationships/tags" Target="../tags/tag211.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notesSlide" Target="../notesSlides/notesSlide31.xml"/><Relationship Id="rId5" Type="http://schemas.openxmlformats.org/officeDocument/2006/relationships/tags" Target="../tags/tag209.xml"/><Relationship Id="rId10" Type="http://schemas.openxmlformats.org/officeDocument/2006/relationships/slideLayout" Target="../slideLayouts/slideLayout10.xml"/><Relationship Id="rId4" Type="http://schemas.openxmlformats.org/officeDocument/2006/relationships/tags" Target="../tags/tag208.xml"/><Relationship Id="rId9" Type="http://schemas.openxmlformats.org/officeDocument/2006/relationships/tags" Target="../tags/tag213.xml"/></Relationships>
</file>

<file path=ppt/slides/_rels/slide3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14.xml"/><Relationship Id="rId7" Type="http://schemas.openxmlformats.org/officeDocument/2006/relationships/image" Target="../media/image39.png"/><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32.xml"/><Relationship Id="rId9"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16.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21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23.xml"/><Relationship Id="rId1" Type="http://schemas.openxmlformats.org/officeDocument/2006/relationships/tags" Target="../tags/tag222.xml"/><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notesSlide" Target="../notesSlides/notesSlide36.xml"/><Relationship Id="rId5" Type="http://schemas.openxmlformats.org/officeDocument/2006/relationships/slideLayout" Target="../slideLayouts/slideLayout17.xml"/><Relationship Id="rId4" Type="http://schemas.openxmlformats.org/officeDocument/2006/relationships/tags" Target="../tags/tag227.xml"/></Relationships>
</file>

<file path=ppt/slides/_rels/slide37.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notesSlide" Target="../notesSlides/notesSlide37.xml"/><Relationship Id="rId4"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chart" Target="../charts/chart5.xml"/><Relationship Id="rId2" Type="http://schemas.openxmlformats.org/officeDocument/2006/relationships/slideLayout" Target="../slideLayouts/slideLayout12.xml"/><Relationship Id="rId1" Type="http://schemas.openxmlformats.org/officeDocument/2006/relationships/tags" Target="../tags/tag6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chart" Target="../charts/chart6.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65.xml"/></Relationships>
</file>

<file path=ppt/slides/_rels/slide6.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chart" Target="../charts/chart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chart" Target="../charts/chart8.xml"/><Relationship Id="rId5" Type="http://schemas.openxmlformats.org/officeDocument/2006/relationships/notesSlide" Target="../notesSlides/notesSlide7.xml"/><Relationship Id="rId4"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chart" Target="../charts/chart9.xml"/><Relationship Id="rId3" Type="http://schemas.openxmlformats.org/officeDocument/2006/relationships/tags" Target="../tags/tag75.xml"/><Relationship Id="rId7" Type="http://schemas.openxmlformats.org/officeDocument/2006/relationships/notesSlide" Target="../notesSlides/notesSlide8.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Layout" Target="../slideLayouts/slideLayout12.xml"/><Relationship Id="rId5" Type="http://schemas.openxmlformats.org/officeDocument/2006/relationships/tags" Target="../tags/tag77.xml"/><Relationship Id="rId4" Type="http://schemas.openxmlformats.org/officeDocument/2006/relationships/tags" Target="../tags/tag7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chart" Target="../charts/chart10.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Semplicemente</a:t>
            </a:r>
            <a:r>
              <a:rPr lang="en-US" dirty="0" smtClean="0"/>
              <a:t> Private Equity</a:t>
            </a:r>
            <a:endParaRPr lang="en-US" dirty="0"/>
          </a:p>
        </p:txBody>
      </p:sp>
      <p:sp>
        <p:nvSpPr>
          <p:cNvPr id="4" name="Text Placeholder 3"/>
          <p:cNvSpPr>
            <a:spLocks noGrp="1"/>
          </p:cNvSpPr>
          <p:nvPr>
            <p:ph type="body" sz="quarter" idx="13"/>
          </p:nvPr>
        </p:nvSpPr>
        <p:spPr/>
        <p:txBody>
          <a:bodyPr/>
          <a:lstStyle/>
          <a:p>
            <a:r>
              <a:rPr lang="en-US" dirty="0" smtClean="0"/>
              <a:t>Roma, 28 </a:t>
            </a:r>
            <a:r>
              <a:rPr lang="en-US" dirty="0" err="1" smtClean="0"/>
              <a:t>novembre</a:t>
            </a:r>
            <a:r>
              <a:rPr lang="en-US" dirty="0" smtClean="0"/>
              <a:t> 2019</a:t>
            </a:r>
            <a:endParaRPr lang="en-US" dirty="0"/>
          </a:p>
        </p:txBody>
      </p:sp>
      <p:sp>
        <p:nvSpPr>
          <p:cNvPr id="8" name="Rectangle 7"/>
          <p:cNvSpPr/>
          <p:nvPr/>
        </p:nvSpPr>
        <p:spPr>
          <a:xfrm>
            <a:off x="1017294" y="5024148"/>
            <a:ext cx="7315200" cy="775597"/>
          </a:xfrm>
          <a:prstGeom prst="rect">
            <a:avLst/>
          </a:prstGeom>
        </p:spPr>
        <p:txBody>
          <a:bodyPr>
            <a:spAutoFit/>
          </a:bodyPr>
          <a:lstStyle/>
          <a:p>
            <a:pPr defTabSz="1019175">
              <a:lnSpc>
                <a:spcPct val="110000"/>
              </a:lnSpc>
              <a:spcBef>
                <a:spcPts val="0"/>
              </a:spcBef>
              <a:buClr>
                <a:schemeClr val="tx2"/>
              </a:buClr>
            </a:pPr>
            <a:r>
              <a:rPr lang="es-ES" sz="2400" b="1" dirty="0">
                <a:solidFill>
                  <a:schemeClr val="tx2"/>
                </a:solidFill>
                <a:latin typeface="Arial Narrow" panose="020B0606020202030204" pitchFamily="34" charset="0"/>
                <a:ea typeface="Arial Narrow" charset="0"/>
                <a:cs typeface="Arial Narrow" charset="0"/>
              </a:rPr>
              <a:t>Alberto Salato</a:t>
            </a:r>
          </a:p>
          <a:p>
            <a:r>
              <a:rPr lang="en-US" sz="1800" i="1" dirty="0">
                <a:solidFill>
                  <a:schemeClr val="tx2"/>
                </a:solidFill>
                <a:latin typeface="Arial Narrow" panose="020B0606020202030204" pitchFamily="34" charset="0"/>
                <a:ea typeface="Arial Narrow" charset="0"/>
                <a:cs typeface="Arial Narrow" charset="0"/>
              </a:rPr>
              <a:t>Head of Southern Europe Client Group - Neuberger Berman</a:t>
            </a:r>
            <a:endParaRPr lang="en-GB" sz="1800" i="1" dirty="0">
              <a:solidFill>
                <a:schemeClr val="tx2"/>
              </a:solidFill>
              <a:latin typeface="Arial Narrow" panose="020B0606020202030204" pitchFamily="34" charset="0"/>
              <a:ea typeface="Arial Narrow" charset="0"/>
              <a:cs typeface="Arial Narrow" charset="0"/>
            </a:endParaRPr>
          </a:p>
        </p:txBody>
      </p:sp>
      <p:pic>
        <p:nvPicPr>
          <p:cNvPr id="3074" name="Picture 2" descr="Image result for mefop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4826" y="6155746"/>
            <a:ext cx="1888982" cy="1145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1392914"/>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Riassumendo</a:t>
            </a:r>
            <a:endParaRPr lang="en-US" dirty="0"/>
          </a:p>
        </p:txBody>
      </p:sp>
      <p:sp>
        <p:nvSpPr>
          <p:cNvPr id="9" name="Text Placeholder 8"/>
          <p:cNvSpPr>
            <a:spLocks noGrp="1"/>
          </p:cNvSpPr>
          <p:nvPr>
            <p:ph type="body" sz="quarter" idx="14"/>
            <p:custDataLst>
              <p:tags r:id="rId1"/>
            </p:custDataLst>
          </p:nvPr>
        </p:nvSpPr>
        <p:spPr>
          <a:xfrm>
            <a:off x="1108364" y="1291520"/>
            <a:ext cx="12413961" cy="369781"/>
          </a:xfrm>
        </p:spPr>
        <p:txBody>
          <a:bodyPr/>
          <a:lstStyle/>
          <a:p>
            <a:r>
              <a:rPr lang="en-GB" dirty="0" err="1" smtClean="0"/>
              <a:t>Gli</a:t>
            </a:r>
            <a:r>
              <a:rPr lang="en-GB" dirty="0" smtClean="0"/>
              <a:t> </a:t>
            </a:r>
            <a:r>
              <a:rPr lang="en-GB" dirty="0" err="1" smtClean="0"/>
              <a:t>investimenti</a:t>
            </a:r>
            <a:r>
              <a:rPr lang="en-GB" dirty="0" smtClean="0"/>
              <a:t> in Private Equity </a:t>
            </a:r>
            <a:r>
              <a:rPr lang="en-GB" dirty="0" err="1" smtClean="0"/>
              <a:t>continuano</a:t>
            </a:r>
            <a:r>
              <a:rPr lang="en-GB" dirty="0" smtClean="0"/>
              <a:t> ad </a:t>
            </a:r>
            <a:r>
              <a:rPr lang="en-GB" dirty="0" err="1" smtClean="0"/>
              <a:t>essere</a:t>
            </a:r>
            <a:r>
              <a:rPr lang="en-GB" dirty="0" smtClean="0"/>
              <a:t> </a:t>
            </a:r>
            <a:r>
              <a:rPr lang="en-GB" dirty="0" err="1" smtClean="0"/>
              <a:t>supportati</a:t>
            </a:r>
            <a:r>
              <a:rPr lang="en-GB" dirty="0" smtClean="0"/>
              <a:t> </a:t>
            </a:r>
            <a:r>
              <a:rPr lang="en-GB" dirty="0" err="1" smtClean="0"/>
              <a:t>sia</a:t>
            </a:r>
            <a:r>
              <a:rPr lang="en-GB" dirty="0" smtClean="0"/>
              <a:t> dal </a:t>
            </a:r>
            <a:r>
              <a:rPr lang="en-GB" dirty="0" err="1" smtClean="0"/>
              <a:t>punto</a:t>
            </a:r>
            <a:r>
              <a:rPr lang="en-GB" dirty="0" smtClean="0"/>
              <a:t> di vista top-down </a:t>
            </a:r>
            <a:r>
              <a:rPr lang="en-GB" dirty="0" err="1" smtClean="0"/>
              <a:t>che</a:t>
            </a:r>
            <a:r>
              <a:rPr lang="en-GB" dirty="0" smtClean="0"/>
              <a:t> bottom-up</a:t>
            </a:r>
            <a:endParaRPr lang="en-GB" dirty="0"/>
          </a:p>
        </p:txBody>
      </p:sp>
      <p:sp>
        <p:nvSpPr>
          <p:cNvPr id="6" name="Rounded Rectangle 5"/>
          <p:cNvSpPr/>
          <p:nvPr/>
        </p:nvSpPr>
        <p:spPr bwMode="auto">
          <a:xfrm>
            <a:off x="1108075" y="2178424"/>
            <a:ext cx="12414250" cy="1080000"/>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ctr"/>
          <a:lstStyle/>
          <a:p>
            <a:pPr lvl="0" fontAlgn="auto">
              <a:spcBef>
                <a:spcPts val="0"/>
              </a:spcBef>
              <a:spcAft>
                <a:spcPts val="0"/>
              </a:spcAft>
              <a:defRPr/>
            </a:pPr>
            <a:r>
              <a:rPr lang="it-IT" altLang="en-US" sz="1800" kern="0" spc="20" dirty="0">
                <a:solidFill>
                  <a:srgbClr val="464646"/>
                </a:solidFill>
                <a:latin typeface="Arial Narrow" panose="020B0606020202030204" pitchFamily="34" charset="0"/>
              </a:rPr>
              <a:t>L’industria del Private </a:t>
            </a:r>
            <a:r>
              <a:rPr lang="it-IT" altLang="en-US" sz="1800" kern="0" spc="20" dirty="0" err="1">
                <a:solidFill>
                  <a:srgbClr val="464646"/>
                </a:solidFill>
                <a:latin typeface="Arial Narrow" panose="020B0606020202030204" pitchFamily="34" charset="0"/>
              </a:rPr>
              <a:t>Equity</a:t>
            </a:r>
            <a:r>
              <a:rPr lang="it-IT" altLang="en-US" sz="1800" kern="0" spc="20" dirty="0">
                <a:solidFill>
                  <a:srgbClr val="464646"/>
                </a:solidFill>
                <a:latin typeface="Arial Narrow" panose="020B0606020202030204" pitchFamily="34" charset="0"/>
              </a:rPr>
              <a:t> ha continuato ad espandersi, guidata dal </a:t>
            </a:r>
            <a:r>
              <a:rPr lang="it-IT" altLang="en-US" sz="1800" b="1" kern="0" spc="20" dirty="0">
                <a:solidFill>
                  <a:schemeClr val="accent1"/>
                </a:solidFill>
                <a:latin typeface="Arial Narrow" panose="020B0606020202030204" pitchFamily="34" charset="0"/>
              </a:rPr>
              <a:t>forte interesse da parte degli investitori </a:t>
            </a:r>
            <a:r>
              <a:rPr lang="it-IT" altLang="en-US" sz="1800" kern="0" spc="20" dirty="0">
                <a:solidFill>
                  <a:srgbClr val="464646"/>
                </a:solidFill>
                <a:latin typeface="Arial Narrow" panose="020B0606020202030204" pitchFamily="34" charset="0"/>
              </a:rPr>
              <a:t>per questa </a:t>
            </a:r>
            <a:r>
              <a:rPr lang="it-IT" altLang="en-US" sz="1800" kern="0" spc="20" dirty="0" err="1">
                <a:solidFill>
                  <a:srgbClr val="464646"/>
                </a:solidFill>
                <a:latin typeface="Arial Narrow" panose="020B0606020202030204" pitchFamily="34" charset="0"/>
              </a:rPr>
              <a:t>asset</a:t>
            </a:r>
            <a:r>
              <a:rPr lang="it-IT" altLang="en-US" sz="1800" kern="0" spc="20" dirty="0">
                <a:solidFill>
                  <a:srgbClr val="464646"/>
                </a:solidFill>
                <a:latin typeface="Arial Narrow" panose="020B0606020202030204" pitchFamily="34" charset="0"/>
              </a:rPr>
              <a:t> </a:t>
            </a:r>
            <a:r>
              <a:rPr lang="it-IT" altLang="en-US" sz="1800" kern="0" spc="20" dirty="0" err="1" smtClean="0">
                <a:solidFill>
                  <a:srgbClr val="464646"/>
                </a:solidFill>
                <a:latin typeface="Arial Narrow" panose="020B0606020202030204" pitchFamily="34" charset="0"/>
              </a:rPr>
              <a:t>class</a:t>
            </a:r>
            <a:r>
              <a:rPr lang="it-IT" altLang="en-US" sz="1800" kern="0" spc="20" dirty="0" smtClean="0">
                <a:solidFill>
                  <a:srgbClr val="464646"/>
                </a:solidFill>
                <a:latin typeface="Arial Narrow" panose="020B0606020202030204" pitchFamily="34" charset="0"/>
              </a:rPr>
              <a:t> </a:t>
            </a:r>
            <a:r>
              <a:rPr lang="it-IT" altLang="en-US" sz="1800" kern="0" spc="20" dirty="0">
                <a:solidFill>
                  <a:srgbClr val="464646"/>
                </a:solidFill>
                <a:latin typeface="Arial Narrow" panose="020B0606020202030204" pitchFamily="34" charset="0"/>
              </a:rPr>
              <a:t>e dalle </a:t>
            </a:r>
            <a:r>
              <a:rPr lang="it-IT" altLang="en-US" sz="1800" b="1" kern="0" spc="20" dirty="0">
                <a:solidFill>
                  <a:schemeClr val="accent1"/>
                </a:solidFill>
                <a:latin typeface="Arial Narrow" panose="020B0606020202030204" pitchFamily="34" charset="0"/>
              </a:rPr>
              <a:t>numerose e crescenti opportunità in cui investire</a:t>
            </a:r>
          </a:p>
        </p:txBody>
      </p:sp>
      <p:cxnSp>
        <p:nvCxnSpPr>
          <p:cNvPr id="7" name="Straight Connector 68"/>
          <p:cNvCxnSpPr>
            <a:cxnSpLocks noChangeShapeType="1"/>
          </p:cNvCxnSpPr>
          <p:nvPr/>
        </p:nvCxnSpPr>
        <p:spPr bwMode="auto">
          <a:xfrm>
            <a:off x="1114391" y="2194579"/>
            <a:ext cx="0" cy="1080000"/>
          </a:xfrm>
          <a:prstGeom prst="line">
            <a:avLst/>
          </a:prstGeom>
          <a:noFill/>
          <a:ln w="38100" cap="sq"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ounded Rectangle 7"/>
          <p:cNvSpPr/>
          <p:nvPr/>
        </p:nvSpPr>
        <p:spPr bwMode="auto">
          <a:xfrm>
            <a:off x="1108075" y="3373985"/>
            <a:ext cx="12414250" cy="1080000"/>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ctr"/>
          <a:lstStyle/>
          <a:p>
            <a:pPr lvl="0">
              <a:defRPr/>
            </a:pPr>
            <a:r>
              <a:rPr lang="it-IT" sz="1800" b="1" kern="0" spc="20" dirty="0">
                <a:solidFill>
                  <a:schemeClr val="accent1"/>
                </a:solidFill>
                <a:latin typeface="Arial Narrow" panose="020B0606020202030204" pitchFamily="34" charset="0"/>
              </a:rPr>
              <a:t>I rendimenti del Private </a:t>
            </a:r>
            <a:r>
              <a:rPr lang="it-IT" sz="1800" b="1" kern="0" spc="20" dirty="0" err="1">
                <a:solidFill>
                  <a:schemeClr val="accent1"/>
                </a:solidFill>
                <a:latin typeface="Arial Narrow" panose="020B0606020202030204" pitchFamily="34" charset="0"/>
              </a:rPr>
              <a:t>Equity</a:t>
            </a:r>
            <a:r>
              <a:rPr lang="it-IT" sz="1800" b="1" kern="0" spc="20" dirty="0">
                <a:solidFill>
                  <a:schemeClr val="accent1"/>
                </a:solidFill>
                <a:latin typeface="Arial Narrow" panose="020B0606020202030204" pitchFamily="34" charset="0"/>
              </a:rPr>
              <a:t> hanno </a:t>
            </a:r>
            <a:r>
              <a:rPr lang="it-IT" sz="1800" b="1" kern="0" spc="20" dirty="0" err="1">
                <a:solidFill>
                  <a:schemeClr val="accent1"/>
                </a:solidFill>
                <a:latin typeface="Arial Narrow" panose="020B0606020202030204" pitchFamily="34" charset="0"/>
              </a:rPr>
              <a:t>sovraperformato</a:t>
            </a:r>
            <a:r>
              <a:rPr lang="it-IT" sz="1800" b="1" kern="0" spc="20" dirty="0">
                <a:solidFill>
                  <a:schemeClr val="accent1"/>
                </a:solidFill>
                <a:latin typeface="Arial Narrow" panose="020B0606020202030204" pitchFamily="34" charset="0"/>
              </a:rPr>
              <a:t> </a:t>
            </a:r>
            <a:r>
              <a:rPr lang="it-IT" sz="1800" kern="0" spc="20" dirty="0">
                <a:solidFill>
                  <a:srgbClr val="464646"/>
                </a:solidFill>
                <a:latin typeface="Arial Narrow" panose="020B0606020202030204" pitchFamily="34" charset="0"/>
              </a:rPr>
              <a:t>i mercati pubblici a livello globale in tutti gli orizzonti temporali</a:t>
            </a:r>
          </a:p>
        </p:txBody>
      </p:sp>
      <p:cxnSp>
        <p:nvCxnSpPr>
          <p:cNvPr id="10" name="Straight Connector 71"/>
          <p:cNvCxnSpPr>
            <a:cxnSpLocks noChangeShapeType="1"/>
          </p:cNvCxnSpPr>
          <p:nvPr/>
        </p:nvCxnSpPr>
        <p:spPr bwMode="auto">
          <a:xfrm>
            <a:off x="1114375" y="3383222"/>
            <a:ext cx="0" cy="1080000"/>
          </a:xfrm>
          <a:prstGeom prst="line">
            <a:avLst/>
          </a:prstGeom>
          <a:noFill/>
          <a:ln w="38100" cap="sq" algn="ctr">
            <a:solidFill>
              <a:srgbClr val="C06D5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ounded Rectangle 10"/>
          <p:cNvSpPr/>
          <p:nvPr/>
        </p:nvSpPr>
        <p:spPr bwMode="auto">
          <a:xfrm>
            <a:off x="1108075" y="4590094"/>
            <a:ext cx="12414250" cy="1080000"/>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ctr"/>
          <a:lstStyle/>
          <a:p>
            <a:pPr lvl="0">
              <a:defRPr/>
            </a:pPr>
            <a:r>
              <a:rPr lang="it-IT" sz="1800" kern="0" spc="20" dirty="0">
                <a:solidFill>
                  <a:srgbClr val="464646"/>
                </a:solidFill>
                <a:latin typeface="Arial Narrow" panose="020B0606020202030204" pitchFamily="34" charset="0"/>
              </a:rPr>
              <a:t>Le attuali condizioni di mercato caratterizzate da valutazioni elevate, sia nei mercati pubblici che in quelli privati, aumento delle tensioni e rischi geopolitici e un </a:t>
            </a:r>
            <a:r>
              <a:rPr lang="it-IT" sz="1800" kern="0" spc="20" dirty="0" err="1">
                <a:solidFill>
                  <a:srgbClr val="464646"/>
                </a:solidFill>
                <a:latin typeface="Arial Narrow" panose="020B0606020202030204" pitchFamily="34" charset="0"/>
              </a:rPr>
              <a:t>sentiment</a:t>
            </a:r>
            <a:r>
              <a:rPr lang="it-IT" sz="1800" kern="0" spc="20" dirty="0">
                <a:solidFill>
                  <a:srgbClr val="464646"/>
                </a:solidFill>
                <a:latin typeface="Arial Narrow" panose="020B0606020202030204" pitchFamily="34" charset="0"/>
              </a:rPr>
              <a:t> generalizzato di fine ciclo economico, richiedono una </a:t>
            </a:r>
            <a:r>
              <a:rPr lang="it-IT" sz="1800" b="1" kern="0" spc="20" dirty="0">
                <a:solidFill>
                  <a:schemeClr val="accent1"/>
                </a:solidFill>
                <a:latin typeface="Arial Narrow" panose="020B0606020202030204" pitchFamily="34" charset="0"/>
              </a:rPr>
              <a:t>selezione degli investimenti </a:t>
            </a:r>
            <a:r>
              <a:rPr lang="it-IT" sz="1800" b="1" kern="0" spc="20" dirty="0" smtClean="0">
                <a:solidFill>
                  <a:schemeClr val="accent1"/>
                </a:solidFill>
                <a:latin typeface="Arial Narrow" panose="020B0606020202030204" pitchFamily="34" charset="0"/>
              </a:rPr>
              <a:t>e un’implementazione </a:t>
            </a:r>
            <a:r>
              <a:rPr lang="it-IT" sz="1800" b="1" kern="0" spc="20" dirty="0">
                <a:solidFill>
                  <a:schemeClr val="accent1"/>
                </a:solidFill>
                <a:latin typeface="Arial Narrow" panose="020B0606020202030204" pitchFamily="34" charset="0"/>
              </a:rPr>
              <a:t>dei programmi di Private </a:t>
            </a:r>
            <a:r>
              <a:rPr lang="it-IT" sz="1800" b="1" kern="0" spc="20" dirty="0" err="1">
                <a:solidFill>
                  <a:schemeClr val="accent1"/>
                </a:solidFill>
                <a:latin typeface="Arial Narrow" panose="020B0606020202030204" pitchFamily="34" charset="0"/>
              </a:rPr>
              <a:t>Equity</a:t>
            </a:r>
            <a:r>
              <a:rPr lang="it-IT" sz="1800" b="1" kern="0" spc="20" dirty="0">
                <a:solidFill>
                  <a:schemeClr val="accent1"/>
                </a:solidFill>
                <a:latin typeface="Arial Narrow" panose="020B0606020202030204" pitchFamily="34" charset="0"/>
              </a:rPr>
              <a:t> </a:t>
            </a:r>
            <a:r>
              <a:rPr lang="it-IT" sz="1800" b="1" kern="0" spc="20" dirty="0" smtClean="0">
                <a:solidFill>
                  <a:schemeClr val="accent1"/>
                </a:solidFill>
                <a:latin typeface="Arial Narrow" panose="020B0606020202030204" pitchFamily="34" charset="0"/>
              </a:rPr>
              <a:t>"cauti"</a:t>
            </a:r>
            <a:r>
              <a:rPr lang="it-IT" sz="1800" kern="0" spc="20" dirty="0" smtClean="0">
                <a:solidFill>
                  <a:srgbClr val="464646"/>
                </a:solidFill>
                <a:latin typeface="Arial Narrow" panose="020B0606020202030204" pitchFamily="34" charset="0"/>
              </a:rPr>
              <a:t> </a:t>
            </a:r>
            <a:r>
              <a:rPr lang="it-IT" sz="1800" kern="0" spc="20" dirty="0">
                <a:solidFill>
                  <a:srgbClr val="464646"/>
                </a:solidFill>
                <a:latin typeface="Arial Narrow" panose="020B0606020202030204" pitchFamily="34" charset="0"/>
              </a:rPr>
              <a:t>con uno spostamento tattico verso investimenti più difensivi</a:t>
            </a:r>
          </a:p>
        </p:txBody>
      </p:sp>
      <p:cxnSp>
        <p:nvCxnSpPr>
          <p:cNvPr id="14" name="Straight Connector 13"/>
          <p:cNvCxnSpPr/>
          <p:nvPr/>
        </p:nvCxnSpPr>
        <p:spPr bwMode="auto">
          <a:xfrm>
            <a:off x="1116780" y="4604382"/>
            <a:ext cx="0" cy="1080000"/>
          </a:xfrm>
          <a:prstGeom prst="line">
            <a:avLst/>
          </a:prstGeom>
          <a:noFill/>
          <a:ln w="38100" cap="sq" cmpd="sng" algn="ctr">
            <a:solidFill>
              <a:schemeClr val="accent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Rounded Rectangle 14"/>
          <p:cNvSpPr/>
          <p:nvPr/>
        </p:nvSpPr>
        <p:spPr bwMode="auto">
          <a:xfrm>
            <a:off x="1108075" y="5806203"/>
            <a:ext cx="12414250" cy="1080000"/>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ctr"/>
          <a:lstStyle/>
          <a:p>
            <a:pPr lvl="0" fontAlgn="auto">
              <a:spcBef>
                <a:spcPts val="0"/>
              </a:spcBef>
              <a:spcAft>
                <a:spcPts val="0"/>
              </a:spcAft>
              <a:defRPr/>
            </a:pPr>
            <a:r>
              <a:rPr lang="it-IT" altLang="en-US" sz="1800" kern="0" spc="20" dirty="0">
                <a:solidFill>
                  <a:srgbClr val="464646"/>
                </a:solidFill>
                <a:latin typeface="Arial Narrow" panose="020B0606020202030204" pitchFamily="34" charset="0"/>
              </a:rPr>
              <a:t>Neuberger Berman mantiene una </a:t>
            </a:r>
            <a:r>
              <a:rPr lang="it-IT" altLang="en-US" sz="1800" b="1" kern="0" spc="20" dirty="0" err="1">
                <a:solidFill>
                  <a:schemeClr val="accent1"/>
                </a:solidFill>
                <a:latin typeface="Arial Narrow" panose="020B0606020202030204" pitchFamily="34" charset="0"/>
              </a:rPr>
              <a:t>view</a:t>
            </a:r>
            <a:r>
              <a:rPr lang="it-IT" altLang="en-US" sz="1800" b="1" kern="0" spc="20" dirty="0">
                <a:solidFill>
                  <a:schemeClr val="accent1"/>
                </a:solidFill>
                <a:latin typeface="Arial Narrow" panose="020B0606020202030204" pitchFamily="34" charset="0"/>
              </a:rPr>
              <a:t> positiva sulle prospettive a lungo termine </a:t>
            </a:r>
            <a:r>
              <a:rPr lang="it-IT" altLang="en-US" sz="1800" b="1" kern="0" spc="20" dirty="0" smtClean="0">
                <a:solidFill>
                  <a:schemeClr val="accent1"/>
                </a:solidFill>
                <a:latin typeface="Arial Narrow" panose="020B0606020202030204" pitchFamily="34" charset="0"/>
              </a:rPr>
              <a:t>per l’investimento in </a:t>
            </a:r>
            <a:r>
              <a:rPr lang="it-IT" altLang="en-US" sz="1800" b="1" kern="0" spc="20" dirty="0">
                <a:solidFill>
                  <a:schemeClr val="accent1"/>
                </a:solidFill>
                <a:latin typeface="Arial Narrow" panose="020B0606020202030204" pitchFamily="34" charset="0"/>
              </a:rPr>
              <a:t>Private </a:t>
            </a:r>
            <a:r>
              <a:rPr lang="it-IT" altLang="en-US" sz="1800" b="1" kern="0" spc="20" dirty="0" err="1">
                <a:solidFill>
                  <a:schemeClr val="accent1"/>
                </a:solidFill>
                <a:latin typeface="Arial Narrow" panose="020B0606020202030204" pitchFamily="34" charset="0"/>
              </a:rPr>
              <a:t>Equity</a:t>
            </a:r>
            <a:r>
              <a:rPr lang="it-IT" altLang="en-US" sz="1800" kern="0" spc="20" dirty="0">
                <a:solidFill>
                  <a:srgbClr val="464646"/>
                </a:solidFill>
                <a:latin typeface="Arial Narrow" panose="020B0606020202030204" pitchFamily="34" charset="0"/>
              </a:rPr>
              <a:t>, visti i suoi vantaggi strutturali nelle diverse fasi dell’investimento</a:t>
            </a:r>
          </a:p>
        </p:txBody>
      </p:sp>
      <p:cxnSp>
        <p:nvCxnSpPr>
          <p:cNvPr id="16" name="Straight Connector 15"/>
          <p:cNvCxnSpPr/>
          <p:nvPr/>
        </p:nvCxnSpPr>
        <p:spPr bwMode="auto">
          <a:xfrm>
            <a:off x="1116780" y="5815728"/>
            <a:ext cx="0" cy="1080000"/>
          </a:xfrm>
          <a:prstGeom prst="line">
            <a:avLst/>
          </a:prstGeom>
          <a:noFill/>
          <a:ln w="38100" cap="sq" cmpd="sng" algn="ctr">
            <a:solidFill>
              <a:schemeClr val="accent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47818071"/>
      </p:ext>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err="1" smtClean="0"/>
              <a:t>Strutturare</a:t>
            </a:r>
            <a:r>
              <a:rPr lang="en-GB" dirty="0" smtClean="0"/>
              <a:t> </a:t>
            </a:r>
            <a:r>
              <a:rPr lang="en-GB" dirty="0" err="1" smtClean="0"/>
              <a:t>allocazioni</a:t>
            </a:r>
            <a:r>
              <a:rPr lang="en-GB" dirty="0" smtClean="0"/>
              <a:t> </a:t>
            </a:r>
            <a:r>
              <a:rPr lang="en-GB" dirty="0" err="1" smtClean="0"/>
              <a:t>efficienti</a:t>
            </a:r>
            <a:r>
              <a:rPr lang="en-GB" dirty="0" smtClean="0"/>
              <a:t> in Private Equity</a:t>
            </a:r>
            <a:endParaRPr lang="en-GB" dirty="0"/>
          </a:p>
        </p:txBody>
      </p:sp>
    </p:spTree>
    <p:custDataLst>
      <p:tags r:id="rId1"/>
    </p:custDataLst>
    <p:extLst>
      <p:ext uri="{BB962C8B-B14F-4D97-AF65-F5344CB8AC3E}">
        <p14:creationId xmlns:p14="http://schemas.microsoft.com/office/powerpoint/2010/main" val="4014117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bwMode="auto">
          <a:xfrm>
            <a:off x="6077217" y="4888923"/>
            <a:ext cx="444855" cy="1"/>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a:endCxn id="66" idx="1"/>
          </p:cNvCxnSpPr>
          <p:nvPr/>
        </p:nvCxnSpPr>
        <p:spPr bwMode="auto">
          <a:xfrm flipV="1">
            <a:off x="3844747" y="4888923"/>
            <a:ext cx="515661" cy="1138"/>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986" name="Rectangle 2"/>
          <p:cNvSpPr>
            <a:spLocks noGrp="1" noChangeArrowheads="1"/>
          </p:cNvSpPr>
          <p:nvPr>
            <p:ph type="title"/>
            <p:custDataLst>
              <p:tags r:id="rId2"/>
            </p:custDataLst>
          </p:nvPr>
        </p:nvSpPr>
        <p:spPr>
          <a:noFill/>
        </p:spPr>
        <p:txBody>
          <a:bodyPr/>
          <a:lstStyle/>
          <a:p>
            <a:r>
              <a:rPr lang="en-US" dirty="0" err="1" smtClean="0"/>
              <a:t>Struttura</a:t>
            </a:r>
            <a:r>
              <a:rPr lang="en-US" dirty="0" smtClean="0"/>
              <a:t> di un </a:t>
            </a:r>
            <a:r>
              <a:rPr lang="en-US" dirty="0" err="1" smtClean="0"/>
              <a:t>fondo</a:t>
            </a:r>
            <a:r>
              <a:rPr lang="en-US" dirty="0" smtClean="0"/>
              <a:t> di Private Equity </a:t>
            </a:r>
            <a:r>
              <a:rPr lang="en-US" dirty="0" err="1" smtClean="0"/>
              <a:t>tradizionale</a:t>
            </a:r>
            <a:endParaRPr lang="en-US" dirty="0" smtClean="0"/>
          </a:p>
        </p:txBody>
      </p:sp>
      <p:sp>
        <p:nvSpPr>
          <p:cNvPr id="41988" name="Line 5"/>
          <p:cNvSpPr>
            <a:spLocks noChangeShapeType="1"/>
          </p:cNvSpPr>
          <p:nvPr>
            <p:custDataLst>
              <p:tags r:id="rId3"/>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89" name="Line 7"/>
          <p:cNvSpPr>
            <a:spLocks noChangeShapeType="1"/>
          </p:cNvSpPr>
          <p:nvPr>
            <p:custDataLst>
              <p:tags r:id="rId4"/>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90" name="Line 9"/>
          <p:cNvSpPr>
            <a:spLocks noChangeShapeType="1"/>
          </p:cNvSpPr>
          <p:nvPr>
            <p:custDataLst>
              <p:tags r:id="rId5"/>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91" name="Line 11"/>
          <p:cNvSpPr>
            <a:spLocks noChangeShapeType="1"/>
          </p:cNvSpPr>
          <p:nvPr>
            <p:custDataLst>
              <p:tags r:id="rId6"/>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16" name="Text Placeholder 13"/>
          <p:cNvSpPr>
            <a:spLocks noGrp="1"/>
          </p:cNvSpPr>
          <p:nvPr>
            <p:ph type="body" sz="quarter" idx="14"/>
          </p:nvPr>
        </p:nvSpPr>
        <p:spPr>
          <a:xfrm>
            <a:off x="1108364" y="1291520"/>
            <a:ext cx="12413961" cy="369781"/>
          </a:xfrm>
        </p:spPr>
        <p:txBody>
          <a:bodyPr/>
          <a:lstStyle/>
          <a:p>
            <a:r>
              <a:rPr lang="en-US" dirty="0" smtClean="0"/>
              <a:t>Il General Partner (GP) è il </a:t>
            </a:r>
            <a:r>
              <a:rPr lang="en-US" dirty="0" err="1" smtClean="0"/>
              <a:t>gestore</a:t>
            </a:r>
            <a:r>
              <a:rPr lang="en-US" dirty="0" smtClean="0"/>
              <a:t> del </a:t>
            </a:r>
            <a:r>
              <a:rPr lang="en-US" dirty="0" err="1" smtClean="0"/>
              <a:t>fondo</a:t>
            </a:r>
            <a:r>
              <a:rPr lang="en-US" dirty="0" smtClean="0"/>
              <a:t> di Private Equity; </a:t>
            </a:r>
            <a:r>
              <a:rPr lang="en-US" dirty="0" err="1" smtClean="0"/>
              <a:t>i</a:t>
            </a:r>
            <a:r>
              <a:rPr lang="en-US" dirty="0" smtClean="0"/>
              <a:t> Limited Partners (LPs) </a:t>
            </a:r>
            <a:r>
              <a:rPr lang="en-US" dirty="0" err="1" smtClean="0"/>
              <a:t>gli</a:t>
            </a:r>
            <a:r>
              <a:rPr lang="en-US" dirty="0" smtClean="0"/>
              <a:t> </a:t>
            </a:r>
            <a:r>
              <a:rPr lang="en-US" dirty="0" err="1" smtClean="0"/>
              <a:t>investitori</a:t>
            </a:r>
            <a:endParaRPr lang="en-US" dirty="0"/>
          </a:p>
        </p:txBody>
      </p:sp>
      <p:sp>
        <p:nvSpPr>
          <p:cNvPr id="18" name="Content Placeholder 11"/>
          <p:cNvSpPr>
            <a:spLocks noGrp="1"/>
          </p:cNvSpPr>
          <p:nvPr>
            <p:ph sz="quarter" idx="13"/>
          </p:nvPr>
        </p:nvSpPr>
        <p:spPr>
          <a:xfrm>
            <a:off x="1108364" y="7164593"/>
            <a:ext cx="12413673" cy="425058"/>
          </a:xfrm>
        </p:spPr>
        <p:txBody>
          <a:bodyPr/>
          <a:lstStyle/>
          <a:p>
            <a:r>
              <a:rPr lang="en-US" kern="1200" dirty="0">
                <a:solidFill>
                  <a:schemeClr val="tx2"/>
                </a:solidFill>
                <a:latin typeface="Arial Narrow" pitchFamily="34" charset="0"/>
              </a:rPr>
              <a:t>Solo a </a:t>
            </a:r>
            <a:r>
              <a:rPr lang="en-US" kern="1200" dirty="0" err="1">
                <a:solidFill>
                  <a:schemeClr val="tx2"/>
                </a:solidFill>
                <a:latin typeface="Arial Narrow" pitchFamily="34" charset="0"/>
              </a:rPr>
              <a:t>scopo</a:t>
            </a:r>
            <a:r>
              <a:rPr lang="en-US" kern="1200" dirty="0">
                <a:solidFill>
                  <a:schemeClr val="tx2"/>
                </a:solidFill>
                <a:latin typeface="Arial Narrow" pitchFamily="34" charset="0"/>
              </a:rPr>
              <a:t> </a:t>
            </a:r>
            <a:r>
              <a:rPr lang="en-US" kern="1200" dirty="0" err="1">
                <a:solidFill>
                  <a:schemeClr val="tx2"/>
                </a:solidFill>
                <a:latin typeface="Arial Narrow" pitchFamily="34" charset="0"/>
              </a:rPr>
              <a:t>illustrativo</a:t>
            </a:r>
            <a:r>
              <a:rPr lang="en-US" kern="1200" dirty="0">
                <a:solidFill>
                  <a:schemeClr val="tx2"/>
                </a:solidFill>
                <a:latin typeface="Arial Narrow" pitchFamily="34" charset="0"/>
              </a:rPr>
              <a:t>.</a:t>
            </a:r>
          </a:p>
        </p:txBody>
      </p:sp>
      <p:sp>
        <p:nvSpPr>
          <p:cNvPr id="19" name="Rounded Rectangle 18"/>
          <p:cNvSpPr/>
          <p:nvPr/>
        </p:nvSpPr>
        <p:spPr bwMode="auto">
          <a:xfrm>
            <a:off x="6532346" y="4343400"/>
            <a:ext cx="2568208" cy="1108475"/>
          </a:xfrm>
          <a:prstGeom prst="roundRect">
            <a:avLst>
              <a:gd name="adj" fmla="val 0"/>
            </a:avLst>
          </a:prstGeom>
          <a:solidFill>
            <a:schemeClr val="accent3"/>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sz="1800" b="1" spc="60" dirty="0">
                <a:solidFill>
                  <a:srgbClr val="FFFFFF"/>
                </a:solidFill>
                <a:latin typeface="Arial Narrow" panose="020B0606020202030204" pitchFamily="34" charset="0"/>
              </a:rPr>
              <a:t>FONDO PRIVATE EQUITY </a:t>
            </a:r>
            <a:r>
              <a:rPr lang="en-US" sz="1800" b="1" spc="60" dirty="0" smtClean="0">
                <a:solidFill>
                  <a:srgbClr val="FFFFFF"/>
                </a:solidFill>
                <a:latin typeface="Arial Narrow" panose="020B0606020202030204" pitchFamily="34" charset="0"/>
              </a:rPr>
              <a:t>(</a:t>
            </a:r>
            <a:r>
              <a:rPr lang="en-US" sz="1800" b="1" i="1" spc="60" dirty="0" smtClean="0">
                <a:solidFill>
                  <a:srgbClr val="FFFFFF"/>
                </a:solidFill>
                <a:latin typeface="Arial Narrow" panose="020B0606020202030204" pitchFamily="34" charset="0"/>
              </a:rPr>
              <a:t>Partnership</a:t>
            </a:r>
            <a:r>
              <a:rPr lang="en-US" sz="1800" b="1" spc="60" dirty="0" smtClean="0">
                <a:solidFill>
                  <a:srgbClr val="FFFFFF"/>
                </a:solidFill>
                <a:latin typeface="Arial Narrow" panose="020B0606020202030204" pitchFamily="34" charset="0"/>
              </a:rPr>
              <a:t>)</a:t>
            </a:r>
            <a:endParaRPr lang="en-US" sz="1800" b="1" spc="60" dirty="0">
              <a:solidFill>
                <a:srgbClr val="FFFFFF"/>
              </a:solidFill>
              <a:latin typeface="Arial Narrow" panose="020B0606020202030204" pitchFamily="34" charset="0"/>
            </a:endParaRPr>
          </a:p>
        </p:txBody>
      </p:sp>
      <p:sp>
        <p:nvSpPr>
          <p:cNvPr id="21" name="Rounded Rectangle 20"/>
          <p:cNvSpPr/>
          <p:nvPr/>
        </p:nvSpPr>
        <p:spPr bwMode="auto">
          <a:xfrm>
            <a:off x="1555937" y="4273392"/>
            <a:ext cx="2288810" cy="1231062"/>
          </a:xfrm>
          <a:prstGeom prst="roundRect">
            <a:avLst>
              <a:gd name="adj" fmla="val 0"/>
            </a:avLst>
          </a:prstGeom>
          <a:solidFill>
            <a:schemeClr val="accent1"/>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sz="2400" b="1" spc="60" dirty="0" smtClean="0">
                <a:solidFill>
                  <a:srgbClr val="FFFFFF"/>
                </a:solidFill>
                <a:latin typeface="Arial Narrow" panose="020B0606020202030204" pitchFamily="34" charset="0"/>
              </a:rPr>
              <a:t>General Partner </a:t>
            </a:r>
            <a:br>
              <a:rPr lang="en-US" sz="2400" b="1" spc="60" dirty="0" smtClean="0">
                <a:solidFill>
                  <a:srgbClr val="FFFFFF"/>
                </a:solidFill>
                <a:latin typeface="Arial Narrow" panose="020B0606020202030204" pitchFamily="34" charset="0"/>
              </a:rPr>
            </a:br>
            <a:r>
              <a:rPr lang="en-US" sz="2000" b="1" spc="60" dirty="0">
                <a:solidFill>
                  <a:srgbClr val="FFFFFF"/>
                </a:solidFill>
                <a:latin typeface="Arial Narrow" panose="020B0606020202030204" pitchFamily="34" charset="0"/>
              </a:rPr>
              <a:t>(</a:t>
            </a:r>
            <a:r>
              <a:rPr lang="en-US" sz="2000" b="1" spc="60" dirty="0" err="1">
                <a:solidFill>
                  <a:srgbClr val="FFFFFF"/>
                </a:solidFill>
                <a:latin typeface="Arial Narrow" panose="020B0606020202030204" pitchFamily="34" charset="0"/>
              </a:rPr>
              <a:t>Gestore</a:t>
            </a:r>
            <a:r>
              <a:rPr lang="en-US" sz="2000" b="1" spc="60" dirty="0">
                <a:solidFill>
                  <a:srgbClr val="FFFFFF"/>
                </a:solidFill>
                <a:latin typeface="Arial Narrow" panose="020B0606020202030204" pitchFamily="34" charset="0"/>
              </a:rPr>
              <a:t> del </a:t>
            </a:r>
            <a:r>
              <a:rPr lang="en-US" sz="2000" b="1" spc="60" dirty="0" err="1">
                <a:solidFill>
                  <a:srgbClr val="FFFFFF"/>
                </a:solidFill>
                <a:latin typeface="Arial Narrow" panose="020B0606020202030204" pitchFamily="34" charset="0"/>
              </a:rPr>
              <a:t>fondo</a:t>
            </a:r>
            <a:r>
              <a:rPr lang="en-US" sz="2000" b="1" spc="60" dirty="0">
                <a:solidFill>
                  <a:srgbClr val="FFFFFF"/>
                </a:solidFill>
                <a:latin typeface="Arial Narrow" panose="020B0606020202030204" pitchFamily="34" charset="0"/>
              </a:rPr>
              <a:t>)</a:t>
            </a:r>
          </a:p>
        </p:txBody>
      </p:sp>
      <p:cxnSp>
        <p:nvCxnSpPr>
          <p:cNvPr id="24" name="Curved Connector 23"/>
          <p:cNvCxnSpPr>
            <a:stCxn id="29" idx="2"/>
            <a:endCxn id="19" idx="0"/>
          </p:cNvCxnSpPr>
          <p:nvPr/>
        </p:nvCxnSpPr>
        <p:spPr bwMode="auto">
          <a:xfrm rot="16200000" flipH="1">
            <a:off x="5829758" y="2356707"/>
            <a:ext cx="783069" cy="3190315"/>
          </a:xfrm>
          <a:prstGeom prst="curvedConnector3">
            <a:avLst>
              <a:gd name="adj1" fmla="val 50000"/>
            </a:avLst>
          </a:prstGeom>
          <a:noFill/>
          <a:ln w="9525" cap="flat" cmpd="sng" algn="ctr">
            <a:solidFill>
              <a:schemeClr val="accent1"/>
            </a:solidFill>
            <a:prstDash val="sys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Curved Connector 24"/>
          <p:cNvCxnSpPr>
            <a:stCxn id="35" idx="2"/>
            <a:endCxn id="19" idx="0"/>
          </p:cNvCxnSpPr>
          <p:nvPr/>
        </p:nvCxnSpPr>
        <p:spPr bwMode="auto">
          <a:xfrm rot="5400000">
            <a:off x="9018367" y="2356694"/>
            <a:ext cx="784790" cy="3188623"/>
          </a:xfrm>
          <a:prstGeom prst="curvedConnector3">
            <a:avLst>
              <a:gd name="adj1" fmla="val 50000"/>
            </a:avLst>
          </a:prstGeom>
          <a:noFill/>
          <a:ln w="9525" cap="flat" cmpd="sng" algn="ctr">
            <a:solidFill>
              <a:schemeClr val="accent1"/>
            </a:solidFill>
            <a:prstDash val="sys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Curved Connector 25"/>
          <p:cNvCxnSpPr>
            <a:stCxn id="32" idx="2"/>
            <a:endCxn id="19" idx="0"/>
          </p:cNvCxnSpPr>
          <p:nvPr/>
        </p:nvCxnSpPr>
        <p:spPr bwMode="auto">
          <a:xfrm rot="5400000">
            <a:off x="7424982" y="3950078"/>
            <a:ext cx="784790" cy="1854"/>
          </a:xfrm>
          <a:prstGeom prst="curvedConnector3">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8" name="Group 27"/>
          <p:cNvGrpSpPr/>
          <p:nvPr/>
        </p:nvGrpSpPr>
        <p:grpSpPr>
          <a:xfrm>
            <a:off x="3266959" y="2346710"/>
            <a:ext cx="2718352" cy="1213621"/>
            <a:chOff x="3788702" y="2777637"/>
            <a:chExt cx="1881451" cy="1032390"/>
          </a:xfrm>
        </p:grpSpPr>
        <p:sp>
          <p:nvSpPr>
            <p:cNvPr id="29" name="Rounded Rectangle 28"/>
            <p:cNvSpPr/>
            <p:nvPr/>
          </p:nvSpPr>
          <p:spPr bwMode="auto">
            <a:xfrm>
              <a:off x="3788702" y="2777637"/>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sz="1800" b="1" dirty="0" smtClean="0">
                  <a:solidFill>
                    <a:srgbClr val="464646"/>
                  </a:solidFill>
                  <a:latin typeface="Arial Narrow" panose="020B0606020202030204" pitchFamily="34" charset="0"/>
                </a:rPr>
                <a:t>Limited Partner A (</a:t>
              </a:r>
              <a:r>
                <a:rPr lang="en-US" sz="1800" b="1" dirty="0" err="1" smtClean="0">
                  <a:solidFill>
                    <a:srgbClr val="464646"/>
                  </a:solidFill>
                  <a:latin typeface="Arial Narrow" panose="020B0606020202030204" pitchFamily="34" charset="0"/>
                </a:rPr>
                <a:t>Investitore</a:t>
              </a:r>
              <a:r>
                <a:rPr lang="en-US" sz="1800" b="1" dirty="0" smtClean="0">
                  <a:solidFill>
                    <a:srgbClr val="464646"/>
                  </a:solidFill>
                  <a:latin typeface="Arial Narrow" panose="020B0606020202030204" pitchFamily="34" charset="0"/>
                </a:rPr>
                <a:t> </a:t>
              </a:r>
              <a:r>
                <a:rPr lang="en-US" sz="1800" b="1" dirty="0" err="1" smtClean="0">
                  <a:solidFill>
                    <a:srgbClr val="464646"/>
                  </a:solidFill>
                  <a:latin typeface="Arial Narrow" panose="020B0606020202030204" pitchFamily="34" charset="0"/>
                </a:rPr>
                <a:t>istituzionale</a:t>
              </a:r>
              <a:r>
                <a:rPr lang="en-US" sz="1800" b="1" dirty="0" smtClean="0">
                  <a:solidFill>
                    <a:srgbClr val="464646"/>
                  </a:solidFill>
                  <a:latin typeface="Arial Narrow" panose="020B0606020202030204" pitchFamily="34" charset="0"/>
                </a:rPr>
                <a:t>) </a:t>
              </a:r>
              <a:endParaRPr lang="en-US" sz="1800" b="1" dirty="0">
                <a:solidFill>
                  <a:srgbClr val="464646"/>
                </a:solidFill>
                <a:latin typeface="Arial Narrow" panose="020B0606020202030204" pitchFamily="34" charset="0"/>
              </a:endParaRPr>
            </a:p>
          </p:txBody>
        </p:sp>
        <p:cxnSp>
          <p:nvCxnSpPr>
            <p:cNvPr id="30" name="Straight Connector 29"/>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1" name="Group 30"/>
          <p:cNvGrpSpPr/>
          <p:nvPr/>
        </p:nvGrpSpPr>
        <p:grpSpPr>
          <a:xfrm>
            <a:off x="6456714" y="2344989"/>
            <a:ext cx="2720766" cy="1213621"/>
            <a:chOff x="6460616" y="2778846"/>
            <a:chExt cx="1883122" cy="1032390"/>
          </a:xfrm>
        </p:grpSpPr>
        <p:sp>
          <p:nvSpPr>
            <p:cNvPr id="32" name="Rounded Rectangle 31"/>
            <p:cNvSpPr/>
            <p:nvPr/>
          </p:nvSpPr>
          <p:spPr bwMode="auto">
            <a:xfrm>
              <a:off x="6462287" y="2778846"/>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sz="1800" b="1" dirty="0">
                  <a:solidFill>
                    <a:srgbClr val="464646"/>
                  </a:solidFill>
                  <a:latin typeface="Arial Narrow" panose="020B0606020202030204" pitchFamily="34" charset="0"/>
                </a:rPr>
                <a:t>Limited </a:t>
              </a:r>
              <a:r>
                <a:rPr lang="en-US" sz="1800" b="1" dirty="0" smtClean="0">
                  <a:solidFill>
                    <a:srgbClr val="464646"/>
                  </a:solidFill>
                  <a:latin typeface="Arial Narrow" panose="020B0606020202030204" pitchFamily="34" charset="0"/>
                </a:rPr>
                <a:t>Partner B </a:t>
              </a:r>
              <a:br>
                <a:rPr lang="en-US" sz="1800" b="1" dirty="0" smtClean="0">
                  <a:solidFill>
                    <a:srgbClr val="464646"/>
                  </a:solidFill>
                  <a:latin typeface="Arial Narrow" panose="020B0606020202030204" pitchFamily="34" charset="0"/>
                </a:rPr>
              </a:br>
              <a:r>
                <a:rPr lang="en-US" sz="1800" b="1" dirty="0" smtClean="0">
                  <a:solidFill>
                    <a:srgbClr val="464646"/>
                  </a:solidFill>
                  <a:latin typeface="Arial Narrow" panose="020B0606020202030204" pitchFamily="34" charset="0"/>
                </a:rPr>
                <a:t>(HNWI / Family Office)</a:t>
              </a:r>
              <a:endParaRPr lang="en-US" sz="1800" b="1" dirty="0">
                <a:solidFill>
                  <a:srgbClr val="464646"/>
                </a:solidFill>
                <a:latin typeface="Arial Narrow" panose="020B0606020202030204" pitchFamily="34" charset="0"/>
              </a:endParaRPr>
            </a:p>
          </p:txBody>
        </p:sp>
        <p:cxnSp>
          <p:nvCxnSpPr>
            <p:cNvPr id="33" name="Straight Connector 32"/>
            <p:cNvCxnSpPr/>
            <p:nvPr/>
          </p:nvCxnSpPr>
          <p:spPr bwMode="auto">
            <a:xfrm>
              <a:off x="6460616" y="2782491"/>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4" name="Group 33"/>
          <p:cNvGrpSpPr/>
          <p:nvPr/>
        </p:nvGrpSpPr>
        <p:grpSpPr>
          <a:xfrm>
            <a:off x="9645897" y="2344989"/>
            <a:ext cx="2718352" cy="1213621"/>
            <a:chOff x="9173627" y="2772796"/>
            <a:chExt cx="1881451" cy="1032390"/>
          </a:xfrm>
        </p:grpSpPr>
        <p:sp>
          <p:nvSpPr>
            <p:cNvPr id="35" name="Rounded Rectangle 34"/>
            <p:cNvSpPr/>
            <p:nvPr/>
          </p:nvSpPr>
          <p:spPr bwMode="auto">
            <a:xfrm>
              <a:off x="9173627" y="2772796"/>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sz="1800" b="1" dirty="0">
                  <a:solidFill>
                    <a:srgbClr val="464646"/>
                  </a:solidFill>
                  <a:latin typeface="Arial Narrow" panose="020B0606020202030204" pitchFamily="34" charset="0"/>
                </a:rPr>
                <a:t>Limited </a:t>
              </a:r>
              <a:r>
                <a:rPr lang="en-US" sz="1800" b="1" dirty="0" smtClean="0">
                  <a:solidFill>
                    <a:srgbClr val="464646"/>
                  </a:solidFill>
                  <a:latin typeface="Arial Narrow" panose="020B0606020202030204" pitchFamily="34" charset="0"/>
                </a:rPr>
                <a:t>Partner C </a:t>
              </a:r>
              <a:br>
                <a:rPr lang="en-US" sz="1800" b="1" dirty="0" smtClean="0">
                  <a:solidFill>
                    <a:srgbClr val="464646"/>
                  </a:solidFill>
                  <a:latin typeface="Arial Narrow" panose="020B0606020202030204" pitchFamily="34" charset="0"/>
                </a:rPr>
              </a:br>
              <a:r>
                <a:rPr lang="en-US" sz="1800" b="1" dirty="0" smtClean="0">
                  <a:solidFill>
                    <a:srgbClr val="464646"/>
                  </a:solidFill>
                  <a:latin typeface="Arial Narrow" panose="020B0606020202030204" pitchFamily="34" charset="0"/>
                </a:rPr>
                <a:t>(</a:t>
              </a:r>
              <a:r>
                <a:rPr lang="en-US" sz="1800" b="1" dirty="0" err="1" smtClean="0">
                  <a:solidFill>
                    <a:srgbClr val="464646"/>
                  </a:solidFill>
                  <a:latin typeface="Arial Narrow" panose="020B0606020202030204" pitchFamily="34" charset="0"/>
                </a:rPr>
                <a:t>Fondo</a:t>
              </a:r>
              <a:r>
                <a:rPr lang="en-US" sz="1800" b="1" dirty="0" smtClean="0">
                  <a:solidFill>
                    <a:srgbClr val="464646"/>
                  </a:solidFill>
                  <a:latin typeface="Arial Narrow" panose="020B0606020202030204" pitchFamily="34" charset="0"/>
                </a:rPr>
                <a:t> di </a:t>
              </a:r>
              <a:r>
                <a:rPr lang="en-US" sz="1800" b="1" dirty="0" err="1" smtClean="0">
                  <a:solidFill>
                    <a:srgbClr val="464646"/>
                  </a:solidFill>
                  <a:latin typeface="Arial Narrow" panose="020B0606020202030204" pitchFamily="34" charset="0"/>
                </a:rPr>
                <a:t>fondi</a:t>
              </a:r>
              <a:r>
                <a:rPr lang="en-US" sz="1800" b="1" dirty="0" smtClean="0">
                  <a:solidFill>
                    <a:srgbClr val="464646"/>
                  </a:solidFill>
                  <a:latin typeface="Arial Narrow" panose="020B0606020202030204" pitchFamily="34" charset="0"/>
                </a:rPr>
                <a:t>)</a:t>
              </a:r>
              <a:endParaRPr lang="en-US" sz="1800" b="1" dirty="0">
                <a:solidFill>
                  <a:srgbClr val="464646"/>
                </a:solidFill>
                <a:latin typeface="Arial Narrow" panose="020B0606020202030204" pitchFamily="34" charset="0"/>
              </a:endParaRPr>
            </a:p>
          </p:txBody>
        </p:sp>
        <p:cxnSp>
          <p:nvCxnSpPr>
            <p:cNvPr id="36" name="Straight Connector 35"/>
            <p:cNvCxnSpPr/>
            <p:nvPr/>
          </p:nvCxnSpPr>
          <p:spPr bwMode="auto">
            <a:xfrm>
              <a:off x="9173627" y="2773395"/>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7" name="Straight Connector 36"/>
          <p:cNvCxnSpPr>
            <a:stCxn id="19" idx="2"/>
            <a:endCxn id="46" idx="0"/>
          </p:cNvCxnSpPr>
          <p:nvPr/>
        </p:nvCxnSpPr>
        <p:spPr bwMode="auto">
          <a:xfrm flipH="1">
            <a:off x="4226208" y="5451875"/>
            <a:ext cx="3590242" cy="525630"/>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Connector 37"/>
          <p:cNvCxnSpPr>
            <a:stCxn id="19" idx="2"/>
            <a:endCxn id="52" idx="0"/>
          </p:cNvCxnSpPr>
          <p:nvPr/>
        </p:nvCxnSpPr>
        <p:spPr bwMode="auto">
          <a:xfrm flipH="1">
            <a:off x="6577527" y="5451875"/>
            <a:ext cx="1238923" cy="525630"/>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a:stCxn id="19" idx="2"/>
            <a:endCxn id="58" idx="0"/>
          </p:cNvCxnSpPr>
          <p:nvPr/>
        </p:nvCxnSpPr>
        <p:spPr bwMode="auto">
          <a:xfrm>
            <a:off x="7816450" y="5451875"/>
            <a:ext cx="1123095" cy="516462"/>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p:cNvCxnSpPr>
            <a:stCxn id="19" idx="2"/>
            <a:endCxn id="64" idx="0"/>
          </p:cNvCxnSpPr>
          <p:nvPr/>
        </p:nvCxnSpPr>
        <p:spPr bwMode="auto">
          <a:xfrm>
            <a:off x="7816450" y="5451875"/>
            <a:ext cx="3494563" cy="514515"/>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2" name="Group 41"/>
          <p:cNvGrpSpPr/>
          <p:nvPr/>
        </p:nvGrpSpPr>
        <p:grpSpPr>
          <a:xfrm>
            <a:off x="3054915" y="5936346"/>
            <a:ext cx="2342586" cy="1408438"/>
            <a:chOff x="2647851" y="6018538"/>
            <a:chExt cx="2342586" cy="1408438"/>
          </a:xfrm>
        </p:grpSpPr>
        <p:grpSp>
          <p:nvGrpSpPr>
            <p:cNvPr id="43" name="Group 42"/>
            <p:cNvGrpSpPr/>
            <p:nvPr/>
          </p:nvGrpSpPr>
          <p:grpSpPr>
            <a:xfrm>
              <a:off x="2878616" y="6059697"/>
              <a:ext cx="1881055" cy="978209"/>
              <a:chOff x="2549575" y="5888562"/>
              <a:chExt cx="1881055" cy="978209"/>
            </a:xfrm>
          </p:grpSpPr>
          <p:sp>
            <p:nvSpPr>
              <p:cNvPr id="46" name="Rounded Rectangle 45"/>
              <p:cNvSpPr/>
              <p:nvPr/>
            </p:nvSpPr>
            <p:spPr bwMode="auto">
              <a:xfrm>
                <a:off x="2549575" y="5888562"/>
                <a:ext cx="1881055" cy="978209"/>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800" b="1" dirty="0">
                  <a:solidFill>
                    <a:srgbClr val="464646"/>
                  </a:solidFill>
                  <a:latin typeface="Arial Narrow" panose="020B0606020202030204" pitchFamily="34" charset="0"/>
                </a:endParaRPr>
              </a:p>
            </p:txBody>
          </p:sp>
          <p:cxnSp>
            <p:nvCxnSpPr>
              <p:cNvPr id="47" name="Straight Connector 46"/>
              <p:cNvCxnSpPr/>
              <p:nvPr/>
            </p:nvCxnSpPr>
            <p:spPr bwMode="auto">
              <a:xfrm>
                <a:off x="2549575" y="5899677"/>
                <a:ext cx="1881055" cy="0"/>
              </a:xfrm>
              <a:prstGeom prst="line">
                <a:avLst/>
              </a:prstGeom>
              <a:noFill/>
              <a:ln w="28575" cap="flat" cmpd="sng" algn="ctr">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4" name="Picture 4" descr="Image result for factory icon png transparent"/>
            <p:cNvPicPr>
              <a:picLocks noChangeAspect="1" noChangeArrowheads="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38181"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p:cNvSpPr/>
            <p:nvPr/>
          </p:nvSpPr>
          <p:spPr>
            <a:xfrm>
              <a:off x="2647851" y="7057644"/>
              <a:ext cx="2342586" cy="369332"/>
            </a:xfrm>
            <a:prstGeom prst="rect">
              <a:avLst/>
            </a:prstGeom>
          </p:spPr>
          <p:txBody>
            <a:bodyPr wrap="square">
              <a:spAutoFit/>
            </a:bodyPr>
            <a:lstStyle/>
            <a:p>
              <a:pPr algn="ctr" defTabSz="739844" fontAlgn="auto">
                <a:spcBef>
                  <a:spcPts val="0"/>
                </a:spcBef>
                <a:spcAft>
                  <a:spcPts val="0"/>
                </a:spcAft>
                <a:defRPr/>
              </a:pPr>
              <a:r>
                <a:rPr lang="en-US" sz="1800" b="1" dirty="0" err="1" smtClean="0">
                  <a:solidFill>
                    <a:srgbClr val="464646"/>
                  </a:solidFill>
                  <a:latin typeface="Arial Narrow" panose="020B0606020202030204" pitchFamily="34" charset="0"/>
                </a:rPr>
                <a:t>Azienda</a:t>
              </a:r>
              <a:r>
                <a:rPr lang="en-US" sz="1800" b="1" dirty="0" smtClean="0">
                  <a:solidFill>
                    <a:srgbClr val="464646"/>
                  </a:solidFill>
                  <a:latin typeface="Arial Narrow" panose="020B0606020202030204" pitchFamily="34" charset="0"/>
                </a:rPr>
                <a:t> </a:t>
              </a:r>
              <a:r>
                <a:rPr lang="en-US" sz="1800" b="1" dirty="0">
                  <a:solidFill>
                    <a:srgbClr val="464646"/>
                  </a:solidFill>
                  <a:latin typeface="Arial Narrow" panose="020B0606020202030204" pitchFamily="34" charset="0"/>
                </a:rPr>
                <a:t>1</a:t>
              </a:r>
            </a:p>
          </p:txBody>
        </p:sp>
      </p:grpSp>
      <p:grpSp>
        <p:nvGrpSpPr>
          <p:cNvPr id="48" name="Group 47"/>
          <p:cNvGrpSpPr/>
          <p:nvPr/>
        </p:nvGrpSpPr>
        <p:grpSpPr>
          <a:xfrm>
            <a:off x="5553953" y="5936346"/>
            <a:ext cx="2066048" cy="1408438"/>
            <a:chOff x="5146889" y="6018538"/>
            <a:chExt cx="2066048" cy="1408438"/>
          </a:xfrm>
        </p:grpSpPr>
        <p:grpSp>
          <p:nvGrpSpPr>
            <p:cNvPr id="49" name="Group 48"/>
            <p:cNvGrpSpPr/>
            <p:nvPr/>
          </p:nvGrpSpPr>
          <p:grpSpPr>
            <a:xfrm>
              <a:off x="5226685" y="6057750"/>
              <a:ext cx="1884305" cy="980156"/>
              <a:chOff x="5226685" y="5897730"/>
              <a:chExt cx="1884305" cy="980156"/>
            </a:xfrm>
          </p:grpSpPr>
          <p:sp>
            <p:nvSpPr>
              <p:cNvPr id="52" name="Rounded Rectangle 51"/>
              <p:cNvSpPr/>
              <p:nvPr/>
            </p:nvSpPr>
            <p:spPr bwMode="auto">
              <a:xfrm>
                <a:off x="5229935"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800" b="1" dirty="0">
                  <a:solidFill>
                    <a:srgbClr val="464646"/>
                  </a:solidFill>
                  <a:latin typeface="Arial Narrow" panose="020B0606020202030204" pitchFamily="34" charset="0"/>
                </a:endParaRPr>
              </a:p>
            </p:txBody>
          </p:sp>
          <p:cxnSp>
            <p:nvCxnSpPr>
              <p:cNvPr id="53" name="Straight Connector 52"/>
              <p:cNvCxnSpPr/>
              <p:nvPr/>
            </p:nvCxnSpPr>
            <p:spPr bwMode="auto">
              <a:xfrm>
                <a:off x="5226685" y="5897730"/>
                <a:ext cx="1881055" cy="0"/>
              </a:xfrm>
              <a:prstGeom prst="line">
                <a:avLst/>
              </a:prstGeom>
              <a:noFill/>
              <a:ln w="28575" cap="flat" cmpd="sng" algn="ctr">
                <a:solidFill>
                  <a:schemeClr val="accent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0" name="Rectangle 49"/>
            <p:cNvSpPr/>
            <p:nvPr/>
          </p:nvSpPr>
          <p:spPr>
            <a:xfrm>
              <a:off x="5146889" y="7057644"/>
              <a:ext cx="2066048" cy="369332"/>
            </a:xfrm>
            <a:prstGeom prst="rect">
              <a:avLst/>
            </a:prstGeom>
          </p:spPr>
          <p:txBody>
            <a:bodyPr wrap="square">
              <a:spAutoFit/>
            </a:bodyPr>
            <a:lstStyle/>
            <a:p>
              <a:pPr algn="ctr" defTabSz="739844" fontAlgn="auto">
                <a:spcBef>
                  <a:spcPts val="0"/>
                </a:spcBef>
                <a:spcAft>
                  <a:spcPts val="0"/>
                </a:spcAft>
                <a:defRPr/>
              </a:pPr>
              <a:r>
                <a:rPr lang="en-US" sz="1800" b="1" dirty="0" err="1">
                  <a:solidFill>
                    <a:srgbClr val="464646"/>
                  </a:solidFill>
                  <a:latin typeface="Arial Narrow" panose="020B0606020202030204" pitchFamily="34" charset="0"/>
                </a:rPr>
                <a:t>Azienda</a:t>
              </a:r>
              <a:r>
                <a:rPr lang="en-US" sz="1800" b="1" dirty="0">
                  <a:solidFill>
                    <a:srgbClr val="464646"/>
                  </a:solidFill>
                  <a:latin typeface="Arial Narrow" panose="020B0606020202030204" pitchFamily="34" charset="0"/>
                </a:rPr>
                <a:t> 2</a:t>
              </a:r>
            </a:p>
          </p:txBody>
        </p:sp>
        <p:pic>
          <p:nvPicPr>
            <p:cNvPr id="51" name="Picture 4" descr="Image result for factory icon png transparent"/>
            <p:cNvPicPr>
              <a:picLocks noChangeAspect="1" noChangeArrowheads="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50675"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p:cNvGrpSpPr/>
          <p:nvPr/>
        </p:nvGrpSpPr>
        <p:grpSpPr>
          <a:xfrm>
            <a:off x="7737990" y="5936346"/>
            <a:ext cx="2422010" cy="1408438"/>
            <a:chOff x="7330926" y="6018538"/>
            <a:chExt cx="2422010" cy="1408438"/>
          </a:xfrm>
        </p:grpSpPr>
        <p:grpSp>
          <p:nvGrpSpPr>
            <p:cNvPr id="55" name="Group 54"/>
            <p:cNvGrpSpPr/>
            <p:nvPr/>
          </p:nvGrpSpPr>
          <p:grpSpPr>
            <a:xfrm>
              <a:off x="7591878" y="6048582"/>
              <a:ext cx="1881130" cy="980156"/>
              <a:chOff x="7186038" y="5897730"/>
              <a:chExt cx="1881130" cy="980156"/>
            </a:xfrm>
          </p:grpSpPr>
          <p:sp>
            <p:nvSpPr>
              <p:cNvPr id="58" name="Rounded Rectangle 57"/>
              <p:cNvSpPr/>
              <p:nvPr/>
            </p:nvSpPr>
            <p:spPr bwMode="auto">
              <a:xfrm>
                <a:off x="7186113"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800" b="1" dirty="0">
                  <a:solidFill>
                    <a:srgbClr val="464646"/>
                  </a:solidFill>
                  <a:latin typeface="Arial Narrow" panose="020B0606020202030204" pitchFamily="34" charset="0"/>
                </a:endParaRPr>
              </a:p>
            </p:txBody>
          </p:sp>
          <p:cxnSp>
            <p:nvCxnSpPr>
              <p:cNvPr id="59" name="Straight Connector 58"/>
              <p:cNvCxnSpPr/>
              <p:nvPr/>
            </p:nvCxnSpPr>
            <p:spPr bwMode="auto">
              <a:xfrm>
                <a:off x="7186038" y="5897730"/>
                <a:ext cx="1881055" cy="0"/>
              </a:xfrm>
              <a:prstGeom prst="line">
                <a:avLst/>
              </a:prstGeom>
              <a:noFill/>
              <a:ln w="28575" cap="flat" cmpd="sng" algn="ctr">
                <a:solidFill>
                  <a:schemeClr val="accent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6" name="Rectangle 55"/>
            <p:cNvSpPr/>
            <p:nvPr/>
          </p:nvSpPr>
          <p:spPr>
            <a:xfrm>
              <a:off x="7330926" y="7057644"/>
              <a:ext cx="2422010" cy="369332"/>
            </a:xfrm>
            <a:prstGeom prst="rect">
              <a:avLst/>
            </a:prstGeom>
          </p:spPr>
          <p:txBody>
            <a:bodyPr wrap="square">
              <a:spAutoFit/>
            </a:bodyPr>
            <a:lstStyle/>
            <a:p>
              <a:pPr algn="ctr" defTabSz="739844" fontAlgn="auto">
                <a:spcBef>
                  <a:spcPts val="0"/>
                </a:spcBef>
                <a:spcAft>
                  <a:spcPts val="0"/>
                </a:spcAft>
                <a:defRPr/>
              </a:pPr>
              <a:r>
                <a:rPr lang="en-US" sz="1800" b="1" smtClean="0">
                  <a:solidFill>
                    <a:srgbClr val="464646"/>
                  </a:solidFill>
                  <a:latin typeface="Arial Narrow" panose="020B0606020202030204" pitchFamily="34" charset="0"/>
                </a:rPr>
                <a:t>Azienda</a:t>
              </a:r>
              <a:r>
                <a:rPr lang="en-US" sz="1800" b="1" dirty="0" smtClean="0">
                  <a:solidFill>
                    <a:srgbClr val="464646"/>
                  </a:solidFill>
                  <a:latin typeface="Arial Narrow" panose="020B0606020202030204" pitchFamily="34" charset="0"/>
                </a:rPr>
                <a:t> […]</a:t>
              </a:r>
              <a:endParaRPr lang="en-US" sz="1800" b="1" dirty="0">
                <a:solidFill>
                  <a:srgbClr val="464646"/>
                </a:solidFill>
                <a:latin typeface="Arial Narrow" panose="020B0606020202030204" pitchFamily="34" charset="0"/>
              </a:endParaRPr>
            </a:p>
          </p:txBody>
        </p:sp>
        <p:pic>
          <p:nvPicPr>
            <p:cNvPr id="57" name="Picture 4" descr="Image result for factory icon png transparent"/>
            <p:cNvPicPr>
              <a:picLocks noChangeAspect="1" noChangeArrowheads="1"/>
            </p:cNvPicPr>
            <p:nvPr/>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01994"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0" name="Group 59"/>
          <p:cNvGrpSpPr/>
          <p:nvPr/>
        </p:nvGrpSpPr>
        <p:grpSpPr>
          <a:xfrm>
            <a:off x="10226161" y="5936346"/>
            <a:ext cx="2169704" cy="1408438"/>
            <a:chOff x="9819097" y="6018538"/>
            <a:chExt cx="2169704" cy="1408438"/>
          </a:xfrm>
        </p:grpSpPr>
        <p:grpSp>
          <p:nvGrpSpPr>
            <p:cNvPr id="61" name="Group 60"/>
            <p:cNvGrpSpPr/>
            <p:nvPr/>
          </p:nvGrpSpPr>
          <p:grpSpPr>
            <a:xfrm>
              <a:off x="9963420" y="6048581"/>
              <a:ext cx="1881056" cy="978210"/>
              <a:chOff x="9132840" y="5888561"/>
              <a:chExt cx="1881056" cy="978210"/>
            </a:xfrm>
          </p:grpSpPr>
          <p:sp>
            <p:nvSpPr>
              <p:cNvPr id="64" name="Rounded Rectangle 63"/>
              <p:cNvSpPr/>
              <p:nvPr/>
            </p:nvSpPr>
            <p:spPr bwMode="auto">
              <a:xfrm>
                <a:off x="9132841" y="5888562"/>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800" b="1" dirty="0">
                  <a:solidFill>
                    <a:srgbClr val="464646"/>
                  </a:solidFill>
                  <a:latin typeface="Arial Narrow" panose="020B0606020202030204" pitchFamily="34" charset="0"/>
                </a:endParaRPr>
              </a:p>
            </p:txBody>
          </p:sp>
          <p:cxnSp>
            <p:nvCxnSpPr>
              <p:cNvPr id="65" name="Straight Connector 64"/>
              <p:cNvCxnSpPr/>
              <p:nvPr/>
            </p:nvCxnSpPr>
            <p:spPr bwMode="auto">
              <a:xfrm>
                <a:off x="9132840" y="5888561"/>
                <a:ext cx="1881055" cy="0"/>
              </a:xfrm>
              <a:prstGeom prst="line">
                <a:avLst/>
              </a:pr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2" name="Rectangle 61"/>
            <p:cNvSpPr/>
            <p:nvPr/>
          </p:nvSpPr>
          <p:spPr>
            <a:xfrm>
              <a:off x="9819097" y="7057644"/>
              <a:ext cx="2169704" cy="369332"/>
            </a:xfrm>
            <a:prstGeom prst="rect">
              <a:avLst/>
            </a:prstGeom>
          </p:spPr>
          <p:txBody>
            <a:bodyPr wrap="square">
              <a:spAutoFit/>
            </a:bodyPr>
            <a:lstStyle/>
            <a:p>
              <a:pPr algn="ctr" defTabSz="739844" fontAlgn="auto">
                <a:spcBef>
                  <a:spcPts val="0"/>
                </a:spcBef>
                <a:spcAft>
                  <a:spcPts val="0"/>
                </a:spcAft>
                <a:defRPr/>
              </a:pPr>
              <a:r>
                <a:rPr lang="en-US" sz="1800" b="1" dirty="0" err="1">
                  <a:solidFill>
                    <a:srgbClr val="464646"/>
                  </a:solidFill>
                  <a:latin typeface="Arial Narrow" panose="020B0606020202030204" pitchFamily="34" charset="0"/>
                </a:rPr>
                <a:t>Azienda</a:t>
              </a:r>
              <a:r>
                <a:rPr lang="en-US" sz="1800" b="1" dirty="0">
                  <a:solidFill>
                    <a:srgbClr val="464646"/>
                  </a:solidFill>
                  <a:latin typeface="Arial Narrow" panose="020B0606020202030204" pitchFamily="34" charset="0"/>
                </a:rPr>
                <a:t> N</a:t>
              </a:r>
            </a:p>
          </p:txBody>
        </p:sp>
        <p:pic>
          <p:nvPicPr>
            <p:cNvPr id="63" name="Picture 4" descr="Image result for factory icon png transparent"/>
            <p:cNvPicPr>
              <a:picLocks noChangeAspect="1" noChangeArrowheads="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59804"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sp>
        <p:nvSpPr>
          <p:cNvPr id="66" name="TextBox 47"/>
          <p:cNvSpPr txBox="1">
            <a:spLocks noChangeArrowheads="1"/>
          </p:cNvSpPr>
          <p:nvPr/>
        </p:nvSpPr>
        <p:spPr bwMode="auto">
          <a:xfrm>
            <a:off x="4289602" y="4473967"/>
            <a:ext cx="1797889" cy="851772"/>
          </a:xfrm>
          <a:prstGeom prst="rect">
            <a:avLst/>
          </a:prstGeom>
          <a:solidFill>
            <a:schemeClr val="bg1"/>
          </a:solidFill>
          <a:ln>
            <a:solidFill>
              <a:schemeClr val="accent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it-IT" sz="1600" b="1" kern="0" dirty="0">
                <a:solidFill>
                  <a:schemeClr val="accent1"/>
                </a:solidFill>
                <a:latin typeface="Arial Narrow"/>
              </a:rPr>
              <a:t>Comm. di gestione / </a:t>
            </a:r>
            <a:br>
              <a:rPr lang="it-IT" sz="1600" b="1" kern="0" dirty="0">
                <a:solidFill>
                  <a:schemeClr val="accent1"/>
                </a:solidFill>
                <a:latin typeface="Arial Narrow"/>
              </a:rPr>
            </a:br>
            <a:r>
              <a:rPr lang="it-IT" sz="1600" b="1" kern="0" dirty="0" err="1">
                <a:solidFill>
                  <a:schemeClr val="accent1"/>
                </a:solidFill>
                <a:latin typeface="Arial Narrow"/>
              </a:rPr>
              <a:t>Carried</a:t>
            </a:r>
            <a:r>
              <a:rPr lang="it-IT" sz="1600" b="1" kern="0" dirty="0">
                <a:solidFill>
                  <a:schemeClr val="accent1"/>
                </a:solidFill>
                <a:latin typeface="Arial Narrow"/>
              </a:rPr>
              <a:t> </a:t>
            </a:r>
            <a:r>
              <a:rPr lang="it-IT" sz="1600" b="1" kern="0" dirty="0" err="1">
                <a:solidFill>
                  <a:schemeClr val="accent1"/>
                </a:solidFill>
                <a:latin typeface="Arial Narrow"/>
              </a:rPr>
              <a:t>interest</a:t>
            </a:r>
            <a:r>
              <a:rPr lang="it-IT" sz="1600" b="1" kern="0" dirty="0">
                <a:solidFill>
                  <a:schemeClr val="accent1"/>
                </a:solidFill>
                <a:latin typeface="Arial Narrow"/>
              </a:rPr>
              <a:t> </a:t>
            </a:r>
            <a:br>
              <a:rPr lang="it-IT" sz="1600" b="1" kern="0" dirty="0">
                <a:solidFill>
                  <a:schemeClr val="accent1"/>
                </a:solidFill>
                <a:latin typeface="Arial Narrow"/>
              </a:rPr>
            </a:br>
            <a:r>
              <a:rPr lang="it-IT" sz="1400" kern="0" dirty="0">
                <a:solidFill>
                  <a:schemeClr val="accent1"/>
                </a:solidFill>
                <a:latin typeface="Arial Narrow"/>
              </a:rPr>
              <a:t>(comm. di performance)</a:t>
            </a:r>
          </a:p>
        </p:txBody>
      </p:sp>
    </p:spTree>
    <p:custDataLst>
      <p:tags r:id="rId1"/>
    </p:custDataLst>
    <p:extLst>
      <p:ext uri="{BB962C8B-B14F-4D97-AF65-F5344CB8AC3E}">
        <p14:creationId xmlns:p14="http://schemas.microsoft.com/office/powerpoint/2010/main" val="3991042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custDataLst>
              <p:tags r:id="rId2"/>
            </p:custDataLst>
          </p:nvPr>
        </p:nvSpPr>
        <p:spPr>
          <a:noFill/>
        </p:spPr>
        <p:txBody>
          <a:bodyPr/>
          <a:lstStyle/>
          <a:p>
            <a:r>
              <a:rPr lang="en-US" dirty="0" err="1" smtClean="0"/>
              <a:t>Struttura</a:t>
            </a:r>
            <a:r>
              <a:rPr lang="en-US" dirty="0" smtClean="0"/>
              <a:t> di un </a:t>
            </a:r>
            <a:r>
              <a:rPr lang="en-US" dirty="0" err="1" smtClean="0"/>
              <a:t>fondo</a:t>
            </a:r>
            <a:r>
              <a:rPr lang="en-US" dirty="0" smtClean="0"/>
              <a:t> di </a:t>
            </a:r>
            <a:r>
              <a:rPr lang="en-US" dirty="0" err="1" smtClean="0"/>
              <a:t>fondi</a:t>
            </a:r>
            <a:r>
              <a:rPr lang="en-US" dirty="0" smtClean="0"/>
              <a:t> di Private Equity </a:t>
            </a:r>
            <a:r>
              <a:rPr lang="en-US" dirty="0" err="1" smtClean="0"/>
              <a:t>tradizionale</a:t>
            </a:r>
            <a:endParaRPr lang="en-US" dirty="0" smtClean="0"/>
          </a:p>
        </p:txBody>
      </p:sp>
      <p:sp>
        <p:nvSpPr>
          <p:cNvPr id="41988" name="Line 5"/>
          <p:cNvSpPr>
            <a:spLocks noChangeShapeType="1"/>
          </p:cNvSpPr>
          <p:nvPr>
            <p:custDataLst>
              <p:tags r:id="rId3"/>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89" name="Line 7"/>
          <p:cNvSpPr>
            <a:spLocks noChangeShapeType="1"/>
          </p:cNvSpPr>
          <p:nvPr>
            <p:custDataLst>
              <p:tags r:id="rId4"/>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90" name="Line 9"/>
          <p:cNvSpPr>
            <a:spLocks noChangeShapeType="1"/>
          </p:cNvSpPr>
          <p:nvPr>
            <p:custDataLst>
              <p:tags r:id="rId5"/>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91" name="Line 11"/>
          <p:cNvSpPr>
            <a:spLocks noChangeShapeType="1"/>
          </p:cNvSpPr>
          <p:nvPr>
            <p:custDataLst>
              <p:tags r:id="rId6"/>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16" name="Text Placeholder 13"/>
          <p:cNvSpPr>
            <a:spLocks noGrp="1"/>
          </p:cNvSpPr>
          <p:nvPr>
            <p:ph type="body" sz="quarter" idx="14"/>
          </p:nvPr>
        </p:nvSpPr>
        <p:spPr>
          <a:xfrm>
            <a:off x="1108364" y="1291520"/>
            <a:ext cx="12413961" cy="369781"/>
          </a:xfrm>
        </p:spPr>
        <p:txBody>
          <a:bodyPr/>
          <a:lstStyle/>
          <a:p>
            <a:r>
              <a:rPr lang="en-US" dirty="0" smtClean="0"/>
              <a:t>I </a:t>
            </a:r>
            <a:r>
              <a:rPr lang="en-US" dirty="0" err="1" smtClean="0"/>
              <a:t>fondi</a:t>
            </a:r>
            <a:r>
              <a:rPr lang="en-US" dirty="0" smtClean="0"/>
              <a:t> di </a:t>
            </a:r>
            <a:r>
              <a:rPr lang="en-US" dirty="0" err="1" smtClean="0"/>
              <a:t>fondi</a:t>
            </a:r>
            <a:r>
              <a:rPr lang="en-US" dirty="0" smtClean="0"/>
              <a:t> di Private Equity </a:t>
            </a:r>
            <a:r>
              <a:rPr lang="en-US" dirty="0" err="1" smtClean="0"/>
              <a:t>consentono</a:t>
            </a:r>
            <a:r>
              <a:rPr lang="en-US" dirty="0" smtClean="0"/>
              <a:t> </a:t>
            </a:r>
            <a:r>
              <a:rPr lang="en-US" dirty="0" err="1" smtClean="0"/>
              <a:t>agli</a:t>
            </a:r>
            <a:r>
              <a:rPr lang="en-US" dirty="0" smtClean="0"/>
              <a:t> </a:t>
            </a:r>
            <a:r>
              <a:rPr lang="en-US" dirty="0" err="1" smtClean="0"/>
              <a:t>investitori</a:t>
            </a:r>
            <a:r>
              <a:rPr lang="en-US" dirty="0" smtClean="0"/>
              <a:t> di </a:t>
            </a:r>
            <a:r>
              <a:rPr lang="en-US" dirty="0" err="1" smtClean="0"/>
              <a:t>creare</a:t>
            </a:r>
            <a:r>
              <a:rPr lang="en-US" dirty="0" smtClean="0"/>
              <a:t> </a:t>
            </a:r>
            <a:r>
              <a:rPr lang="en-US" dirty="0" err="1" smtClean="0"/>
              <a:t>portafogli</a:t>
            </a:r>
            <a:r>
              <a:rPr lang="en-US" dirty="0" smtClean="0"/>
              <a:t> </a:t>
            </a:r>
            <a:r>
              <a:rPr lang="en-US" dirty="0" err="1" smtClean="0"/>
              <a:t>altamente</a:t>
            </a:r>
            <a:r>
              <a:rPr lang="en-US" dirty="0" smtClean="0"/>
              <a:t> </a:t>
            </a:r>
            <a:r>
              <a:rPr lang="en-US" dirty="0" err="1" smtClean="0"/>
              <a:t>diversificati</a:t>
            </a:r>
            <a:r>
              <a:rPr lang="en-US" dirty="0" smtClean="0"/>
              <a:t> di </a:t>
            </a:r>
            <a:r>
              <a:rPr lang="en-US" dirty="0" err="1" smtClean="0"/>
              <a:t>investimenti</a:t>
            </a:r>
            <a:r>
              <a:rPr lang="en-US" dirty="0" smtClean="0"/>
              <a:t> </a:t>
            </a:r>
            <a:r>
              <a:rPr lang="en-US" dirty="0" err="1" smtClean="0"/>
              <a:t>indiretti</a:t>
            </a:r>
            <a:endParaRPr lang="en-US" dirty="0"/>
          </a:p>
        </p:txBody>
      </p:sp>
      <p:sp>
        <p:nvSpPr>
          <p:cNvPr id="18" name="Content Placeholder 11"/>
          <p:cNvSpPr>
            <a:spLocks noGrp="1"/>
          </p:cNvSpPr>
          <p:nvPr>
            <p:ph sz="quarter" idx="13"/>
          </p:nvPr>
        </p:nvSpPr>
        <p:spPr>
          <a:xfrm>
            <a:off x="1108364" y="7164593"/>
            <a:ext cx="12413673" cy="425058"/>
          </a:xfrm>
        </p:spPr>
        <p:txBody>
          <a:bodyPr/>
          <a:lstStyle/>
          <a:p>
            <a:r>
              <a:rPr lang="en-US" kern="1200" dirty="0">
                <a:solidFill>
                  <a:schemeClr val="tx2"/>
                </a:solidFill>
                <a:latin typeface="Arial Narrow" pitchFamily="34" charset="0"/>
              </a:rPr>
              <a:t>Solo a </a:t>
            </a:r>
            <a:r>
              <a:rPr lang="en-US" kern="1200" dirty="0" err="1">
                <a:solidFill>
                  <a:schemeClr val="tx2"/>
                </a:solidFill>
                <a:latin typeface="Arial Narrow" pitchFamily="34" charset="0"/>
              </a:rPr>
              <a:t>scopo</a:t>
            </a:r>
            <a:r>
              <a:rPr lang="en-US" kern="1200" dirty="0">
                <a:solidFill>
                  <a:schemeClr val="tx2"/>
                </a:solidFill>
                <a:latin typeface="Arial Narrow" pitchFamily="34" charset="0"/>
              </a:rPr>
              <a:t> </a:t>
            </a:r>
            <a:r>
              <a:rPr lang="en-US" kern="1200" dirty="0" err="1">
                <a:solidFill>
                  <a:schemeClr val="tx2"/>
                </a:solidFill>
                <a:latin typeface="Arial Narrow" pitchFamily="34" charset="0"/>
              </a:rPr>
              <a:t>illustrativo</a:t>
            </a:r>
            <a:r>
              <a:rPr lang="en-US" kern="1200" dirty="0">
                <a:solidFill>
                  <a:schemeClr val="tx2"/>
                </a:solidFill>
                <a:latin typeface="Arial Narrow" pitchFamily="34" charset="0"/>
              </a:rPr>
              <a:t>.</a:t>
            </a:r>
          </a:p>
        </p:txBody>
      </p:sp>
      <p:cxnSp>
        <p:nvCxnSpPr>
          <p:cNvPr id="68" name="Straight Connector 67"/>
          <p:cNvCxnSpPr>
            <a:stCxn id="70" idx="3"/>
            <a:endCxn id="197" idx="1"/>
          </p:cNvCxnSpPr>
          <p:nvPr/>
        </p:nvCxnSpPr>
        <p:spPr bwMode="auto">
          <a:xfrm>
            <a:off x="3744497" y="2396613"/>
            <a:ext cx="2020266" cy="0"/>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Curved Connector 68"/>
          <p:cNvCxnSpPr>
            <a:stCxn id="207" idx="1"/>
            <a:endCxn id="197" idx="3"/>
          </p:cNvCxnSpPr>
          <p:nvPr/>
        </p:nvCxnSpPr>
        <p:spPr bwMode="auto">
          <a:xfrm rot="10800000" flipV="1">
            <a:off x="8698274" y="2008585"/>
            <a:ext cx="1234617" cy="388027"/>
          </a:xfrm>
          <a:prstGeom prst="curvedConnector3">
            <a:avLst>
              <a:gd name="adj1" fmla="val 50000"/>
            </a:avLst>
          </a:prstGeom>
          <a:noFill/>
          <a:ln w="9525" cap="flat" cmpd="sng" algn="ctr">
            <a:solidFill>
              <a:schemeClr val="accent1"/>
            </a:solidFill>
            <a:prstDash val="sys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Rounded Rectangle 69"/>
          <p:cNvSpPr/>
          <p:nvPr/>
        </p:nvSpPr>
        <p:spPr bwMode="auto">
          <a:xfrm>
            <a:off x="1586903" y="2056730"/>
            <a:ext cx="2157594" cy="679766"/>
          </a:xfrm>
          <a:prstGeom prst="roundRect">
            <a:avLst>
              <a:gd name="adj" fmla="val 0"/>
            </a:avLst>
          </a:prstGeom>
          <a:solidFill>
            <a:schemeClr val="accent5"/>
          </a:solidFill>
          <a:ln w="12700" cap="flat" cmpd="sng" algn="ctr">
            <a:solidFill>
              <a:schemeClr val="accent5"/>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sz="1600" b="1" spc="60" dirty="0" smtClean="0">
                <a:solidFill>
                  <a:srgbClr val="FFFFFF"/>
                </a:solidFill>
                <a:latin typeface="Arial Narrow" panose="020B0606020202030204" pitchFamily="34" charset="0"/>
              </a:rPr>
              <a:t>General Partner  </a:t>
            </a:r>
            <a:r>
              <a:rPr lang="en-US" sz="1400" b="1" spc="60" dirty="0" smtClean="0">
                <a:solidFill>
                  <a:srgbClr val="FFFFFF"/>
                </a:solidFill>
                <a:latin typeface="Arial Narrow" panose="020B0606020202030204" pitchFamily="34" charset="0"/>
              </a:rPr>
              <a:t/>
            </a:r>
            <a:br>
              <a:rPr lang="en-US" sz="1400" b="1" spc="60" dirty="0" smtClean="0">
                <a:solidFill>
                  <a:srgbClr val="FFFFFF"/>
                </a:solidFill>
                <a:latin typeface="Arial Narrow" panose="020B0606020202030204" pitchFamily="34" charset="0"/>
              </a:rPr>
            </a:br>
            <a:r>
              <a:rPr lang="en-US" sz="1200" b="1" spc="60" dirty="0" smtClean="0">
                <a:solidFill>
                  <a:srgbClr val="FFFFFF"/>
                </a:solidFill>
                <a:latin typeface="Arial Narrow" panose="020B0606020202030204" pitchFamily="34" charset="0"/>
              </a:rPr>
              <a:t>(</a:t>
            </a:r>
            <a:r>
              <a:rPr lang="en-US" sz="1200" b="1" spc="60" dirty="0" err="1" smtClean="0">
                <a:solidFill>
                  <a:srgbClr val="FFFFFF"/>
                </a:solidFill>
                <a:latin typeface="Arial Narrow" panose="020B0606020202030204" pitchFamily="34" charset="0"/>
              </a:rPr>
              <a:t>Gestore</a:t>
            </a:r>
            <a:r>
              <a:rPr lang="en-US" sz="1200" b="1" spc="60" dirty="0" smtClean="0">
                <a:solidFill>
                  <a:srgbClr val="FFFFFF"/>
                </a:solidFill>
                <a:latin typeface="Arial Narrow" panose="020B0606020202030204" pitchFamily="34" charset="0"/>
              </a:rPr>
              <a:t> del </a:t>
            </a:r>
            <a:r>
              <a:rPr lang="en-US" sz="1200" b="1" spc="60" dirty="0" err="1" smtClean="0">
                <a:solidFill>
                  <a:srgbClr val="FFFFFF"/>
                </a:solidFill>
                <a:latin typeface="Arial Narrow" panose="020B0606020202030204" pitchFamily="34" charset="0"/>
              </a:rPr>
              <a:t>fondo</a:t>
            </a:r>
            <a:r>
              <a:rPr lang="en-US" sz="1200" b="1" spc="60" dirty="0" smtClean="0">
                <a:solidFill>
                  <a:srgbClr val="FFFFFF"/>
                </a:solidFill>
                <a:latin typeface="Arial Narrow" panose="020B0606020202030204" pitchFamily="34" charset="0"/>
              </a:rPr>
              <a:t> di </a:t>
            </a:r>
            <a:br>
              <a:rPr lang="en-US" sz="1200" b="1" spc="60" dirty="0" smtClean="0">
                <a:solidFill>
                  <a:srgbClr val="FFFFFF"/>
                </a:solidFill>
                <a:latin typeface="Arial Narrow" panose="020B0606020202030204" pitchFamily="34" charset="0"/>
              </a:rPr>
            </a:br>
            <a:r>
              <a:rPr lang="en-US" sz="1200" b="1" spc="60" dirty="0" err="1" smtClean="0">
                <a:solidFill>
                  <a:srgbClr val="FFFFFF"/>
                </a:solidFill>
                <a:latin typeface="Arial Narrow" panose="020B0606020202030204" pitchFamily="34" charset="0"/>
              </a:rPr>
              <a:t>fondi</a:t>
            </a:r>
            <a:r>
              <a:rPr lang="en-US" sz="1200" b="1" spc="60" dirty="0" smtClean="0">
                <a:solidFill>
                  <a:srgbClr val="FFFFFF"/>
                </a:solidFill>
                <a:latin typeface="Arial Narrow" panose="020B0606020202030204" pitchFamily="34" charset="0"/>
              </a:rPr>
              <a:t> di PE)</a:t>
            </a:r>
            <a:endParaRPr lang="en-US" sz="1200" b="1" spc="60" dirty="0">
              <a:solidFill>
                <a:srgbClr val="FFFFFF"/>
              </a:solidFill>
              <a:latin typeface="Arial Narrow" panose="020B0606020202030204" pitchFamily="34" charset="0"/>
            </a:endParaRPr>
          </a:p>
        </p:txBody>
      </p:sp>
      <p:sp>
        <p:nvSpPr>
          <p:cNvPr id="71" name="TextBox 47"/>
          <p:cNvSpPr txBox="1">
            <a:spLocks noChangeArrowheads="1"/>
          </p:cNvSpPr>
          <p:nvPr/>
        </p:nvSpPr>
        <p:spPr bwMode="auto">
          <a:xfrm>
            <a:off x="4030201" y="2094596"/>
            <a:ext cx="1315261" cy="583237"/>
          </a:xfrm>
          <a:prstGeom prst="rect">
            <a:avLst/>
          </a:prstGeom>
          <a:solidFill>
            <a:schemeClr val="bg1"/>
          </a:solidFill>
          <a:ln>
            <a:solidFill>
              <a:schemeClr val="accent5"/>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1000" b="1" kern="0" dirty="0" smtClean="0">
                <a:solidFill>
                  <a:schemeClr val="accent5"/>
                </a:solidFill>
                <a:latin typeface="Arial Narrow"/>
              </a:rPr>
              <a:t>Comm. di </a:t>
            </a:r>
            <a:r>
              <a:rPr lang="en-US" sz="1000" b="1" kern="0" dirty="0" err="1" smtClean="0">
                <a:solidFill>
                  <a:schemeClr val="accent5"/>
                </a:solidFill>
                <a:latin typeface="Arial Narrow"/>
              </a:rPr>
              <a:t>gestione</a:t>
            </a:r>
            <a:r>
              <a:rPr lang="en-US" sz="1000" b="1" kern="0" dirty="0" smtClean="0">
                <a:solidFill>
                  <a:schemeClr val="accent5"/>
                </a:solidFill>
                <a:latin typeface="Arial Narrow"/>
              </a:rPr>
              <a:t> / Carried interest </a:t>
            </a:r>
            <a:br>
              <a:rPr lang="en-US" sz="1000" b="1" kern="0" dirty="0" smtClean="0">
                <a:solidFill>
                  <a:schemeClr val="accent5"/>
                </a:solidFill>
                <a:latin typeface="Arial Narrow"/>
              </a:rPr>
            </a:br>
            <a:r>
              <a:rPr lang="en-US" sz="900" kern="0" dirty="0" smtClean="0">
                <a:solidFill>
                  <a:schemeClr val="accent5"/>
                </a:solidFill>
                <a:latin typeface="Arial Narrow"/>
              </a:rPr>
              <a:t>(</a:t>
            </a:r>
            <a:r>
              <a:rPr lang="en-US" sz="900" kern="0" dirty="0">
                <a:solidFill>
                  <a:schemeClr val="accent5"/>
                </a:solidFill>
                <a:latin typeface="Arial Narrow"/>
              </a:rPr>
              <a:t>performance fee</a:t>
            </a:r>
            <a:r>
              <a:rPr lang="en-US" sz="900" kern="0" dirty="0" smtClean="0">
                <a:solidFill>
                  <a:schemeClr val="accent5"/>
                </a:solidFill>
                <a:latin typeface="Arial Narrow"/>
              </a:rPr>
              <a:t>)</a:t>
            </a:r>
            <a:endParaRPr lang="en-US" sz="800" kern="0" dirty="0">
              <a:solidFill>
                <a:schemeClr val="accent5"/>
              </a:solidFill>
              <a:latin typeface="Arial Narrow"/>
            </a:endParaRPr>
          </a:p>
        </p:txBody>
      </p:sp>
      <p:cxnSp>
        <p:nvCxnSpPr>
          <p:cNvPr id="72" name="Straight Connector 71"/>
          <p:cNvCxnSpPr>
            <a:stCxn id="74" idx="2"/>
            <a:endCxn id="73" idx="0"/>
          </p:cNvCxnSpPr>
          <p:nvPr/>
        </p:nvCxnSpPr>
        <p:spPr bwMode="auto">
          <a:xfrm>
            <a:off x="2998288" y="4602623"/>
            <a:ext cx="2556" cy="629366"/>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Rounded Rectangle 72"/>
          <p:cNvSpPr/>
          <p:nvPr/>
        </p:nvSpPr>
        <p:spPr bwMode="auto">
          <a:xfrm>
            <a:off x="1405775" y="5231989"/>
            <a:ext cx="3190138" cy="612464"/>
          </a:xfrm>
          <a:prstGeom prst="roundRect">
            <a:avLst>
              <a:gd name="adj" fmla="val 0"/>
            </a:avLst>
          </a:prstGeom>
          <a:solidFill>
            <a:schemeClr val="accent3"/>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b="1" spc="60" dirty="0" smtClean="0">
                <a:solidFill>
                  <a:srgbClr val="FFFFFF"/>
                </a:solidFill>
                <a:latin typeface="Arial Narrow" panose="020B0606020202030204" pitchFamily="34" charset="0"/>
              </a:rPr>
              <a:t>FONDO PRIVATE EQUITY X</a:t>
            </a:r>
            <a:endParaRPr lang="en-US" b="1" spc="60" dirty="0">
              <a:solidFill>
                <a:srgbClr val="FFFFFF"/>
              </a:solidFill>
              <a:latin typeface="Arial Narrow" panose="020B0606020202030204" pitchFamily="34" charset="0"/>
            </a:endParaRPr>
          </a:p>
        </p:txBody>
      </p:sp>
      <p:sp>
        <p:nvSpPr>
          <p:cNvPr id="74" name="Rounded Rectangle 73"/>
          <p:cNvSpPr/>
          <p:nvPr/>
        </p:nvSpPr>
        <p:spPr bwMode="auto">
          <a:xfrm>
            <a:off x="1932354" y="4017523"/>
            <a:ext cx="2131867" cy="585100"/>
          </a:xfrm>
          <a:prstGeom prst="roundRect">
            <a:avLst>
              <a:gd name="adj" fmla="val 0"/>
            </a:avLst>
          </a:prstGeom>
          <a:solidFill>
            <a:schemeClr val="accent1"/>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b="1" spc="60" dirty="0" smtClean="0">
                <a:solidFill>
                  <a:srgbClr val="FFFFFF"/>
                </a:solidFill>
                <a:latin typeface="Arial Narrow" panose="020B0606020202030204" pitchFamily="34" charset="0"/>
              </a:rPr>
              <a:t>General Partner 1 </a:t>
            </a:r>
            <a:br>
              <a:rPr lang="en-US" b="1" spc="60" dirty="0" smtClean="0">
                <a:solidFill>
                  <a:srgbClr val="FFFFFF"/>
                </a:solidFill>
                <a:latin typeface="Arial Narrow" panose="020B0606020202030204" pitchFamily="34" charset="0"/>
              </a:rPr>
            </a:br>
            <a:r>
              <a:rPr lang="en-US" sz="1200" b="1" spc="60" dirty="0" smtClean="0">
                <a:solidFill>
                  <a:srgbClr val="FFFFFF"/>
                </a:solidFill>
                <a:latin typeface="Arial Narrow" panose="020B0606020202030204" pitchFamily="34" charset="0"/>
              </a:rPr>
              <a:t>(</a:t>
            </a:r>
            <a:r>
              <a:rPr lang="en-US" sz="1200" b="1" spc="60" dirty="0" err="1" smtClean="0">
                <a:solidFill>
                  <a:srgbClr val="FFFFFF"/>
                </a:solidFill>
                <a:latin typeface="Arial Narrow" panose="020B0606020202030204" pitchFamily="34" charset="0"/>
              </a:rPr>
              <a:t>Gestore</a:t>
            </a:r>
            <a:r>
              <a:rPr lang="en-US" sz="1200" b="1" spc="60" dirty="0" smtClean="0">
                <a:solidFill>
                  <a:srgbClr val="FFFFFF"/>
                </a:solidFill>
                <a:latin typeface="Arial Narrow" panose="020B0606020202030204" pitchFamily="34" charset="0"/>
              </a:rPr>
              <a:t> del </a:t>
            </a:r>
            <a:r>
              <a:rPr lang="en-US" sz="1200" b="1" spc="60" dirty="0" err="1" smtClean="0">
                <a:solidFill>
                  <a:srgbClr val="FFFFFF"/>
                </a:solidFill>
                <a:latin typeface="Arial Narrow" panose="020B0606020202030204" pitchFamily="34" charset="0"/>
              </a:rPr>
              <a:t>fondo</a:t>
            </a:r>
            <a:r>
              <a:rPr lang="en-US" sz="1200" b="1" spc="60" dirty="0" smtClean="0">
                <a:solidFill>
                  <a:srgbClr val="FFFFFF"/>
                </a:solidFill>
                <a:latin typeface="Arial Narrow" panose="020B0606020202030204" pitchFamily="34" charset="0"/>
              </a:rPr>
              <a:t>)</a:t>
            </a:r>
            <a:endParaRPr lang="en-US" sz="1200" b="1" spc="60" dirty="0">
              <a:solidFill>
                <a:srgbClr val="FFFFFF"/>
              </a:solidFill>
              <a:latin typeface="Arial Narrow" panose="020B0606020202030204" pitchFamily="34" charset="0"/>
            </a:endParaRPr>
          </a:p>
        </p:txBody>
      </p:sp>
      <p:cxnSp>
        <p:nvCxnSpPr>
          <p:cNvPr id="75" name="Straight Connector 74"/>
          <p:cNvCxnSpPr>
            <a:stCxn id="73" idx="2"/>
            <a:endCxn id="95" idx="0"/>
          </p:cNvCxnSpPr>
          <p:nvPr/>
        </p:nvCxnSpPr>
        <p:spPr bwMode="auto">
          <a:xfrm flipH="1">
            <a:off x="1911418" y="5844453"/>
            <a:ext cx="1089426" cy="435918"/>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a:stCxn id="73" idx="2"/>
            <a:endCxn id="89" idx="0"/>
          </p:cNvCxnSpPr>
          <p:nvPr/>
        </p:nvCxnSpPr>
        <p:spPr bwMode="auto">
          <a:xfrm flipH="1">
            <a:off x="3000729" y="5844453"/>
            <a:ext cx="115" cy="419985"/>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a:stCxn id="73" idx="2"/>
            <a:endCxn id="85" idx="0"/>
          </p:cNvCxnSpPr>
          <p:nvPr/>
        </p:nvCxnSpPr>
        <p:spPr bwMode="auto">
          <a:xfrm>
            <a:off x="3000844" y="5844453"/>
            <a:ext cx="1074186" cy="457216"/>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8" name="Group 77"/>
          <p:cNvGrpSpPr/>
          <p:nvPr/>
        </p:nvGrpSpPr>
        <p:grpSpPr>
          <a:xfrm>
            <a:off x="1272222" y="6253950"/>
            <a:ext cx="3468833" cy="1001981"/>
            <a:chOff x="882708" y="5925321"/>
            <a:chExt cx="2597082" cy="728369"/>
          </a:xfrm>
        </p:grpSpPr>
        <p:grpSp>
          <p:nvGrpSpPr>
            <p:cNvPr id="79" name="Group 78"/>
            <p:cNvGrpSpPr/>
            <p:nvPr/>
          </p:nvGrpSpPr>
          <p:grpSpPr>
            <a:xfrm>
              <a:off x="882708" y="5925321"/>
              <a:ext cx="957119" cy="708610"/>
              <a:chOff x="2647851" y="6018538"/>
              <a:chExt cx="2342586" cy="1518571"/>
            </a:xfrm>
          </p:grpSpPr>
          <p:grpSp>
            <p:nvGrpSpPr>
              <p:cNvPr id="92" name="Group 91"/>
              <p:cNvGrpSpPr/>
              <p:nvPr/>
            </p:nvGrpSpPr>
            <p:grpSpPr>
              <a:xfrm>
                <a:off x="2878616" y="6059697"/>
                <a:ext cx="1881055" cy="978209"/>
                <a:chOff x="2549575" y="5888562"/>
                <a:chExt cx="1881055" cy="978209"/>
              </a:xfrm>
            </p:grpSpPr>
            <p:sp>
              <p:nvSpPr>
                <p:cNvPr id="95" name="Rounded Rectangle 94"/>
                <p:cNvSpPr/>
                <p:nvPr/>
              </p:nvSpPr>
              <p:spPr bwMode="auto">
                <a:xfrm>
                  <a:off x="2549575" y="5888562"/>
                  <a:ext cx="1881055" cy="978209"/>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96" name="Straight Connector 95"/>
                <p:cNvCxnSpPr/>
                <p:nvPr/>
              </p:nvCxnSpPr>
              <p:spPr bwMode="auto">
                <a:xfrm>
                  <a:off x="2549575" y="5899677"/>
                  <a:ext cx="1881055" cy="0"/>
                </a:xfrm>
                <a:prstGeom prst="line">
                  <a:avLst/>
                </a:prstGeom>
                <a:noFill/>
                <a:ln w="28575" cap="flat" cmpd="sng" algn="ctr">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93" name="Picture 4" descr="Image result for factory icon png transparent"/>
              <p:cNvPicPr>
                <a:picLocks noChangeAspect="1" noChangeArrowheads="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38180"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sp>
            <p:nvSpPr>
              <p:cNvPr id="94" name="Rectangle 93"/>
              <p:cNvSpPr/>
              <p:nvPr/>
            </p:nvSpPr>
            <p:spPr>
              <a:xfrm>
                <a:off x="2647851" y="7057645"/>
                <a:ext cx="2342586" cy="479464"/>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1</a:t>
                </a:r>
                <a:endParaRPr lang="en-US" sz="1400" b="1" dirty="0">
                  <a:solidFill>
                    <a:srgbClr val="464646"/>
                  </a:solidFill>
                  <a:latin typeface="Arial Narrow" panose="020B0606020202030204" pitchFamily="34" charset="0"/>
                </a:endParaRPr>
              </a:p>
            </p:txBody>
          </p:sp>
        </p:grpSp>
        <p:grpSp>
          <p:nvGrpSpPr>
            <p:cNvPr id="80" name="Group 79"/>
            <p:cNvGrpSpPr/>
            <p:nvPr/>
          </p:nvGrpSpPr>
          <p:grpSpPr>
            <a:xfrm>
              <a:off x="1748668" y="5932945"/>
              <a:ext cx="844133" cy="708610"/>
              <a:chOff x="5146889" y="6018538"/>
              <a:chExt cx="2066048" cy="1518569"/>
            </a:xfrm>
          </p:grpSpPr>
          <p:grpSp>
            <p:nvGrpSpPr>
              <p:cNvPr id="87" name="Group 86"/>
              <p:cNvGrpSpPr/>
              <p:nvPr/>
            </p:nvGrpSpPr>
            <p:grpSpPr>
              <a:xfrm>
                <a:off x="5226685" y="6057750"/>
                <a:ext cx="1884305" cy="980156"/>
                <a:chOff x="5226685" y="5897730"/>
                <a:chExt cx="1884305" cy="980156"/>
              </a:xfrm>
            </p:grpSpPr>
            <p:sp>
              <p:nvSpPr>
                <p:cNvPr id="90" name="Rounded Rectangle 89"/>
                <p:cNvSpPr/>
                <p:nvPr/>
              </p:nvSpPr>
              <p:spPr bwMode="auto">
                <a:xfrm>
                  <a:off x="5229935"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91" name="Straight Connector 90"/>
                <p:cNvCxnSpPr/>
                <p:nvPr/>
              </p:nvCxnSpPr>
              <p:spPr bwMode="auto">
                <a:xfrm>
                  <a:off x="5226685" y="5897730"/>
                  <a:ext cx="1881055" cy="0"/>
                </a:xfrm>
                <a:prstGeom prst="line">
                  <a:avLst/>
                </a:prstGeom>
                <a:noFill/>
                <a:ln w="28575" cap="flat" cmpd="sng" algn="ctr">
                  <a:solidFill>
                    <a:schemeClr val="accent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8" name="Rectangle 87"/>
              <p:cNvSpPr/>
              <p:nvPr/>
            </p:nvSpPr>
            <p:spPr>
              <a:xfrm>
                <a:off x="5146889" y="7057644"/>
                <a:ext cx="2066048" cy="479463"/>
              </a:xfrm>
              <a:prstGeom prst="rect">
                <a:avLst/>
              </a:prstGeom>
            </p:spPr>
            <p:txBody>
              <a:bodyPr wrap="square">
                <a:spAutoFit/>
              </a:bodyPr>
              <a:lstStyle/>
              <a:p>
                <a:pPr algn="ctr" defTabSz="739844" fontAlgn="auto">
                  <a:spcBef>
                    <a:spcPts val="0"/>
                  </a:spcBef>
                  <a:spcAft>
                    <a:spcPts val="0"/>
                  </a:spcAft>
                  <a:defRPr/>
                </a:pPr>
                <a:r>
                  <a:rPr lang="en-US" sz="1400" b="1" dirty="0" err="1">
                    <a:solidFill>
                      <a:srgbClr val="464646"/>
                    </a:solidFill>
                    <a:latin typeface="Arial Narrow" panose="020B0606020202030204" pitchFamily="34" charset="0"/>
                  </a:rPr>
                  <a:t>Azienda</a:t>
                </a:r>
                <a:r>
                  <a:rPr lang="en-US" sz="1400" b="1" dirty="0">
                    <a:solidFill>
                      <a:srgbClr val="464646"/>
                    </a:solidFill>
                    <a:latin typeface="Arial Narrow" panose="020B0606020202030204" pitchFamily="34" charset="0"/>
                  </a:rPr>
                  <a:t> </a:t>
                </a:r>
                <a:r>
                  <a:rPr lang="en-US" sz="1400" b="1" dirty="0" smtClean="0">
                    <a:solidFill>
                      <a:srgbClr val="464646"/>
                    </a:solidFill>
                    <a:latin typeface="Arial Narrow" panose="020B0606020202030204" pitchFamily="34" charset="0"/>
                  </a:rPr>
                  <a:t>2</a:t>
                </a:r>
                <a:endParaRPr lang="en-US" sz="1400" b="1" dirty="0">
                  <a:solidFill>
                    <a:srgbClr val="464646"/>
                  </a:solidFill>
                  <a:latin typeface="Arial Narrow" panose="020B0606020202030204" pitchFamily="34" charset="0"/>
                </a:endParaRPr>
              </a:p>
            </p:txBody>
          </p:sp>
          <p:pic>
            <p:nvPicPr>
              <p:cNvPr id="89" name="Picture 4" descr="Image result for factory icon png transparent"/>
              <p:cNvPicPr>
                <a:picLocks noChangeAspect="1" noChangeArrowheads="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50675"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1" name="Group 80"/>
            <p:cNvGrpSpPr/>
            <p:nvPr/>
          </p:nvGrpSpPr>
          <p:grpSpPr>
            <a:xfrm>
              <a:off x="2490220" y="5945081"/>
              <a:ext cx="989570" cy="708609"/>
              <a:chOff x="7330926" y="6018538"/>
              <a:chExt cx="2422010" cy="1518569"/>
            </a:xfrm>
          </p:grpSpPr>
          <p:grpSp>
            <p:nvGrpSpPr>
              <p:cNvPr id="82" name="Group 81"/>
              <p:cNvGrpSpPr/>
              <p:nvPr/>
            </p:nvGrpSpPr>
            <p:grpSpPr>
              <a:xfrm>
                <a:off x="7591878" y="6048582"/>
                <a:ext cx="1881130" cy="980156"/>
                <a:chOff x="7186038" y="5897730"/>
                <a:chExt cx="1881130" cy="980156"/>
              </a:xfrm>
            </p:grpSpPr>
            <p:sp>
              <p:nvSpPr>
                <p:cNvPr id="85" name="Rounded Rectangle 84"/>
                <p:cNvSpPr/>
                <p:nvPr/>
              </p:nvSpPr>
              <p:spPr bwMode="auto">
                <a:xfrm>
                  <a:off x="7186113"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86" name="Straight Connector 85"/>
                <p:cNvCxnSpPr/>
                <p:nvPr/>
              </p:nvCxnSpPr>
              <p:spPr bwMode="auto">
                <a:xfrm>
                  <a:off x="7186038" y="5897730"/>
                  <a:ext cx="1881055" cy="0"/>
                </a:xfrm>
                <a:prstGeom prst="line">
                  <a:avLst/>
                </a:prstGeom>
                <a:noFill/>
                <a:ln w="28575" cap="flat" cmpd="sng" algn="ctr">
                  <a:solidFill>
                    <a:schemeClr val="accent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3" name="Rectangle 82"/>
              <p:cNvSpPr/>
              <p:nvPr/>
            </p:nvSpPr>
            <p:spPr>
              <a:xfrm>
                <a:off x="7330926" y="7057643"/>
                <a:ext cx="2422010" cy="479464"/>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N</a:t>
                </a:r>
                <a:endParaRPr lang="en-US" sz="1400" b="1" dirty="0">
                  <a:solidFill>
                    <a:srgbClr val="464646"/>
                  </a:solidFill>
                  <a:latin typeface="Arial Narrow" panose="020B0606020202030204" pitchFamily="34" charset="0"/>
                </a:endParaRPr>
              </a:p>
            </p:txBody>
          </p:sp>
          <p:pic>
            <p:nvPicPr>
              <p:cNvPr id="84" name="Picture 4" descr="Image result for factory icon png transparent"/>
              <p:cNvPicPr>
                <a:picLocks noChangeAspect="1" noChangeArrowheads="1"/>
              </p:cNvPicPr>
              <p:nvPr/>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01994"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7" name="TextBox 47"/>
          <p:cNvSpPr txBox="1">
            <a:spLocks noChangeArrowheads="1"/>
          </p:cNvSpPr>
          <p:nvPr/>
        </p:nvSpPr>
        <p:spPr bwMode="auto">
          <a:xfrm>
            <a:off x="1805032" y="4749238"/>
            <a:ext cx="2445525" cy="397032"/>
          </a:xfrm>
          <a:prstGeom prst="rect">
            <a:avLst/>
          </a:prstGeom>
          <a:solidFill>
            <a:schemeClr val="bg1"/>
          </a:solidFill>
          <a:ln>
            <a:solidFill>
              <a:schemeClr val="accent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it-IT" sz="900" b="1" kern="0" dirty="0">
                <a:solidFill>
                  <a:schemeClr val="accent1"/>
                </a:solidFill>
                <a:latin typeface="Arial Narrow"/>
              </a:rPr>
              <a:t>Comm. di gestione </a:t>
            </a:r>
            <a:r>
              <a:rPr lang="it-IT" sz="900" b="1" kern="0" dirty="0" smtClean="0">
                <a:solidFill>
                  <a:schemeClr val="accent1"/>
                </a:solidFill>
                <a:latin typeface="Arial Narrow"/>
              </a:rPr>
              <a:t>/ </a:t>
            </a:r>
            <a:r>
              <a:rPr lang="it-IT" sz="900" b="1" kern="0" dirty="0" err="1" smtClean="0">
                <a:solidFill>
                  <a:schemeClr val="accent1"/>
                </a:solidFill>
                <a:latin typeface="Arial Narrow"/>
              </a:rPr>
              <a:t>Carried</a:t>
            </a:r>
            <a:r>
              <a:rPr lang="it-IT" sz="900" b="1" kern="0" dirty="0" smtClean="0">
                <a:solidFill>
                  <a:schemeClr val="accent1"/>
                </a:solidFill>
                <a:latin typeface="Arial Narrow"/>
              </a:rPr>
              <a:t> </a:t>
            </a:r>
            <a:r>
              <a:rPr lang="it-IT" sz="900" b="1" kern="0" dirty="0" err="1">
                <a:solidFill>
                  <a:schemeClr val="accent1"/>
                </a:solidFill>
                <a:latin typeface="Arial Narrow"/>
              </a:rPr>
              <a:t>interest</a:t>
            </a:r>
            <a:r>
              <a:rPr lang="it-IT" sz="900" b="1" kern="0" dirty="0">
                <a:solidFill>
                  <a:schemeClr val="accent1"/>
                </a:solidFill>
                <a:latin typeface="Arial Narrow"/>
              </a:rPr>
              <a:t> </a:t>
            </a:r>
            <a:br>
              <a:rPr lang="it-IT" sz="900" b="1" kern="0" dirty="0">
                <a:solidFill>
                  <a:schemeClr val="accent1"/>
                </a:solidFill>
                <a:latin typeface="Arial Narrow"/>
              </a:rPr>
            </a:br>
            <a:r>
              <a:rPr lang="it-IT" sz="900" kern="0" dirty="0">
                <a:solidFill>
                  <a:schemeClr val="accent1"/>
                </a:solidFill>
                <a:latin typeface="Arial Narrow"/>
              </a:rPr>
              <a:t>(comm. di performance</a:t>
            </a:r>
            <a:r>
              <a:rPr lang="it-IT" sz="900" b="1" kern="0" dirty="0">
                <a:solidFill>
                  <a:schemeClr val="accent1"/>
                </a:solidFill>
                <a:latin typeface="Arial Narrow"/>
              </a:rPr>
              <a:t>)</a:t>
            </a:r>
          </a:p>
        </p:txBody>
      </p:sp>
      <p:cxnSp>
        <p:nvCxnSpPr>
          <p:cNvPr id="98" name="Curved Connector 97"/>
          <p:cNvCxnSpPr>
            <a:stCxn id="107" idx="2"/>
            <a:endCxn id="74" idx="0"/>
          </p:cNvCxnSpPr>
          <p:nvPr/>
        </p:nvCxnSpPr>
        <p:spPr bwMode="auto">
          <a:xfrm rot="16200000" flipH="1">
            <a:off x="2348130" y="3367364"/>
            <a:ext cx="369313" cy="931004"/>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9" name="Group 98"/>
          <p:cNvGrpSpPr/>
          <p:nvPr/>
        </p:nvGrpSpPr>
        <p:grpSpPr>
          <a:xfrm>
            <a:off x="1673519" y="3256974"/>
            <a:ext cx="2641641" cy="404733"/>
            <a:chOff x="1197819" y="3103143"/>
            <a:chExt cx="1977771" cy="294212"/>
          </a:xfrm>
        </p:grpSpPr>
        <p:grpSp>
          <p:nvGrpSpPr>
            <p:cNvPr id="100" name="Group 99"/>
            <p:cNvGrpSpPr/>
            <p:nvPr/>
          </p:nvGrpSpPr>
          <p:grpSpPr>
            <a:xfrm>
              <a:off x="1197819" y="3103143"/>
              <a:ext cx="589615" cy="284401"/>
              <a:chOff x="3788702" y="2777637"/>
              <a:chExt cx="1881451" cy="494708"/>
            </a:xfrm>
          </p:grpSpPr>
          <p:sp>
            <p:nvSpPr>
              <p:cNvPr id="107" name="Rounded Rectangle 106"/>
              <p:cNvSpPr/>
              <p:nvPr/>
            </p:nvSpPr>
            <p:spPr bwMode="auto">
              <a:xfrm>
                <a:off x="3788702" y="2777639"/>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A</a:t>
                </a:r>
                <a:endParaRPr lang="en-US" b="1" dirty="0">
                  <a:solidFill>
                    <a:srgbClr val="464646"/>
                  </a:solidFill>
                  <a:latin typeface="Arial Narrow" panose="020B0606020202030204" pitchFamily="34" charset="0"/>
                </a:endParaRPr>
              </a:p>
            </p:txBody>
          </p:sp>
          <p:cxnSp>
            <p:nvCxnSpPr>
              <p:cNvPr id="108" name="Straight Connector 107"/>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1" name="Group 100"/>
            <p:cNvGrpSpPr/>
            <p:nvPr/>
          </p:nvGrpSpPr>
          <p:grpSpPr>
            <a:xfrm>
              <a:off x="1891653" y="3108191"/>
              <a:ext cx="589615" cy="284401"/>
              <a:chOff x="3788702" y="2777637"/>
              <a:chExt cx="1881451" cy="494708"/>
            </a:xfrm>
          </p:grpSpPr>
          <p:sp>
            <p:nvSpPr>
              <p:cNvPr id="105" name="Rounded Rectangle 104"/>
              <p:cNvSpPr/>
              <p:nvPr/>
            </p:nvSpPr>
            <p:spPr bwMode="auto">
              <a:xfrm>
                <a:off x="3788702" y="2777639"/>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B</a:t>
                </a:r>
                <a:endParaRPr lang="en-US" b="1" dirty="0">
                  <a:solidFill>
                    <a:srgbClr val="464646"/>
                  </a:solidFill>
                  <a:latin typeface="Arial Narrow" panose="020B0606020202030204" pitchFamily="34" charset="0"/>
                </a:endParaRPr>
              </a:p>
            </p:txBody>
          </p:sp>
          <p:cxnSp>
            <p:nvCxnSpPr>
              <p:cNvPr id="106" name="Straight Connector 105"/>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2" name="Group 101"/>
            <p:cNvGrpSpPr/>
            <p:nvPr/>
          </p:nvGrpSpPr>
          <p:grpSpPr>
            <a:xfrm>
              <a:off x="2585975" y="3112954"/>
              <a:ext cx="589615" cy="284401"/>
              <a:chOff x="3788702" y="2777637"/>
              <a:chExt cx="1881451" cy="494708"/>
            </a:xfrm>
          </p:grpSpPr>
          <p:sp>
            <p:nvSpPr>
              <p:cNvPr id="103" name="Rounded Rectangle 102"/>
              <p:cNvSpPr/>
              <p:nvPr/>
            </p:nvSpPr>
            <p:spPr bwMode="auto">
              <a:xfrm>
                <a:off x="3788702" y="2777639"/>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C</a:t>
                </a:r>
                <a:endParaRPr lang="en-US" b="1" dirty="0">
                  <a:solidFill>
                    <a:srgbClr val="464646"/>
                  </a:solidFill>
                  <a:latin typeface="Arial Narrow" panose="020B0606020202030204" pitchFamily="34" charset="0"/>
                </a:endParaRPr>
              </a:p>
            </p:txBody>
          </p:sp>
          <p:cxnSp>
            <p:nvCxnSpPr>
              <p:cNvPr id="104" name="Straight Connector 103"/>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cxnSp>
        <p:nvCxnSpPr>
          <p:cNvPr id="109" name="Curved Connector 108"/>
          <p:cNvCxnSpPr>
            <a:stCxn id="103" idx="2"/>
            <a:endCxn id="74" idx="0"/>
          </p:cNvCxnSpPr>
          <p:nvPr/>
        </p:nvCxnSpPr>
        <p:spPr bwMode="auto">
          <a:xfrm rot="5400000">
            <a:off x="3281934" y="3378061"/>
            <a:ext cx="355816" cy="923108"/>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Curved Connector 109"/>
          <p:cNvCxnSpPr>
            <a:stCxn id="105" idx="2"/>
            <a:endCxn id="74" idx="0"/>
          </p:cNvCxnSpPr>
          <p:nvPr/>
        </p:nvCxnSpPr>
        <p:spPr bwMode="auto">
          <a:xfrm rot="16200000" flipH="1">
            <a:off x="2814967" y="3834201"/>
            <a:ext cx="362369" cy="4274"/>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1" name="Group 110"/>
          <p:cNvGrpSpPr/>
          <p:nvPr/>
        </p:nvGrpSpPr>
        <p:grpSpPr>
          <a:xfrm>
            <a:off x="5504342" y="6280777"/>
            <a:ext cx="3450918" cy="991494"/>
            <a:chOff x="3341950" y="5939295"/>
            <a:chExt cx="2583669" cy="720746"/>
          </a:xfrm>
        </p:grpSpPr>
        <p:grpSp>
          <p:nvGrpSpPr>
            <p:cNvPr id="112" name="Group 111"/>
            <p:cNvGrpSpPr/>
            <p:nvPr/>
          </p:nvGrpSpPr>
          <p:grpSpPr>
            <a:xfrm>
              <a:off x="3341950" y="5945082"/>
              <a:ext cx="886484" cy="708610"/>
              <a:chOff x="9819097" y="6018538"/>
              <a:chExt cx="2169704" cy="1518571"/>
            </a:xfrm>
          </p:grpSpPr>
          <p:grpSp>
            <p:nvGrpSpPr>
              <p:cNvPr id="125" name="Group 124"/>
              <p:cNvGrpSpPr/>
              <p:nvPr/>
            </p:nvGrpSpPr>
            <p:grpSpPr>
              <a:xfrm>
                <a:off x="9963420" y="6048581"/>
                <a:ext cx="1881056" cy="978210"/>
                <a:chOff x="9132840" y="5888561"/>
                <a:chExt cx="1881056" cy="978210"/>
              </a:xfrm>
            </p:grpSpPr>
            <p:sp>
              <p:nvSpPr>
                <p:cNvPr id="128" name="Rounded Rectangle 127"/>
                <p:cNvSpPr/>
                <p:nvPr/>
              </p:nvSpPr>
              <p:spPr bwMode="auto">
                <a:xfrm>
                  <a:off x="9132841" y="5888562"/>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129" name="Straight Connector 128"/>
                <p:cNvCxnSpPr/>
                <p:nvPr/>
              </p:nvCxnSpPr>
              <p:spPr bwMode="auto">
                <a:xfrm>
                  <a:off x="9132840" y="5888561"/>
                  <a:ext cx="1881055" cy="0"/>
                </a:xfrm>
                <a:prstGeom prst="line">
                  <a:avLst/>
                </a:pr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6" name="Rectangle 125"/>
              <p:cNvSpPr/>
              <p:nvPr/>
            </p:nvSpPr>
            <p:spPr>
              <a:xfrm>
                <a:off x="9819097" y="7057645"/>
                <a:ext cx="2169704" cy="479464"/>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1</a:t>
                </a:r>
                <a:endParaRPr lang="en-US" sz="1400" b="1" dirty="0">
                  <a:solidFill>
                    <a:srgbClr val="464646"/>
                  </a:solidFill>
                  <a:latin typeface="Arial Narrow" panose="020B0606020202030204" pitchFamily="34" charset="0"/>
                </a:endParaRPr>
              </a:p>
            </p:txBody>
          </p:sp>
          <p:pic>
            <p:nvPicPr>
              <p:cNvPr id="127" name="Picture 4" descr="Image result for factory icon png transparent"/>
              <p:cNvPicPr>
                <a:picLocks noChangeAspect="1" noChangeArrowheads="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59804"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3" name="Group 112"/>
            <p:cNvGrpSpPr/>
            <p:nvPr/>
          </p:nvGrpSpPr>
          <p:grpSpPr>
            <a:xfrm>
              <a:off x="4188147" y="5939295"/>
              <a:ext cx="844133" cy="708610"/>
              <a:chOff x="5146889" y="6018538"/>
              <a:chExt cx="2066048" cy="1518569"/>
            </a:xfrm>
          </p:grpSpPr>
          <p:grpSp>
            <p:nvGrpSpPr>
              <p:cNvPr id="120" name="Group 119"/>
              <p:cNvGrpSpPr/>
              <p:nvPr/>
            </p:nvGrpSpPr>
            <p:grpSpPr>
              <a:xfrm>
                <a:off x="5226685" y="6057750"/>
                <a:ext cx="1884305" cy="980156"/>
                <a:chOff x="5226685" y="5897730"/>
                <a:chExt cx="1884305" cy="980156"/>
              </a:xfrm>
            </p:grpSpPr>
            <p:sp>
              <p:nvSpPr>
                <p:cNvPr id="123" name="Rounded Rectangle 122"/>
                <p:cNvSpPr/>
                <p:nvPr/>
              </p:nvSpPr>
              <p:spPr bwMode="auto">
                <a:xfrm>
                  <a:off x="5229935"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124" name="Straight Connector 123"/>
                <p:cNvCxnSpPr/>
                <p:nvPr/>
              </p:nvCxnSpPr>
              <p:spPr bwMode="auto">
                <a:xfrm>
                  <a:off x="5226685" y="5897730"/>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1" name="Rectangle 120"/>
              <p:cNvSpPr/>
              <p:nvPr/>
            </p:nvSpPr>
            <p:spPr>
              <a:xfrm>
                <a:off x="5146889" y="7057644"/>
                <a:ext cx="2066048" cy="479463"/>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2</a:t>
                </a:r>
                <a:endParaRPr lang="en-US" sz="1400" b="1" dirty="0">
                  <a:solidFill>
                    <a:srgbClr val="464646"/>
                  </a:solidFill>
                  <a:latin typeface="Arial Narrow" panose="020B0606020202030204" pitchFamily="34" charset="0"/>
                </a:endParaRPr>
              </a:p>
            </p:txBody>
          </p:sp>
          <p:pic>
            <p:nvPicPr>
              <p:cNvPr id="122" name="Picture 4" descr="Image result for factory icon png transparent"/>
              <p:cNvPicPr>
                <a:picLocks noChangeAspect="1" noChangeArrowheads="1"/>
              </p:cNvPicPr>
              <p:nvPr/>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50675"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4" name="Group 113"/>
            <p:cNvGrpSpPr/>
            <p:nvPr/>
          </p:nvGrpSpPr>
          <p:grpSpPr>
            <a:xfrm>
              <a:off x="4936049" y="5951431"/>
              <a:ext cx="989570" cy="708610"/>
              <a:chOff x="7330926" y="6018538"/>
              <a:chExt cx="2422010" cy="1518571"/>
            </a:xfrm>
          </p:grpSpPr>
          <p:grpSp>
            <p:nvGrpSpPr>
              <p:cNvPr id="115" name="Group 114"/>
              <p:cNvGrpSpPr/>
              <p:nvPr/>
            </p:nvGrpSpPr>
            <p:grpSpPr>
              <a:xfrm>
                <a:off x="7591878" y="6048582"/>
                <a:ext cx="1881130" cy="980156"/>
                <a:chOff x="7186038" y="5897730"/>
                <a:chExt cx="1881130" cy="980156"/>
              </a:xfrm>
            </p:grpSpPr>
            <p:sp>
              <p:nvSpPr>
                <p:cNvPr id="118" name="Rounded Rectangle 117"/>
                <p:cNvSpPr/>
                <p:nvPr/>
              </p:nvSpPr>
              <p:spPr bwMode="auto">
                <a:xfrm>
                  <a:off x="7186113"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119" name="Straight Connector 118"/>
                <p:cNvCxnSpPr/>
                <p:nvPr/>
              </p:nvCxnSpPr>
              <p:spPr bwMode="auto">
                <a:xfrm>
                  <a:off x="7186038" y="5897730"/>
                  <a:ext cx="1881055" cy="0"/>
                </a:xfrm>
                <a:prstGeom prst="line">
                  <a:avLst/>
                </a:prstGeom>
                <a:noFill/>
                <a:ln w="28575" cap="flat" cmpd="sng" algn="ctr">
                  <a:solidFill>
                    <a:schemeClr val="accent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6" name="Rectangle 115"/>
              <p:cNvSpPr/>
              <p:nvPr/>
            </p:nvSpPr>
            <p:spPr>
              <a:xfrm>
                <a:off x="7330926" y="7057645"/>
                <a:ext cx="2422010" cy="479464"/>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N</a:t>
                </a:r>
                <a:endParaRPr lang="en-US" sz="1400" b="1" dirty="0">
                  <a:solidFill>
                    <a:srgbClr val="464646"/>
                  </a:solidFill>
                  <a:latin typeface="Arial Narrow" panose="020B0606020202030204" pitchFamily="34" charset="0"/>
                </a:endParaRPr>
              </a:p>
            </p:txBody>
          </p:sp>
          <p:pic>
            <p:nvPicPr>
              <p:cNvPr id="117" name="Picture 4" descr="Image result for factory icon png transparent"/>
              <p:cNvPicPr>
                <a:picLocks noChangeAspect="1" noChangeArrowheads="1"/>
              </p:cNvPicPr>
              <p:nvPr/>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01994"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30" name="Rounded Rectangle 129"/>
          <p:cNvSpPr/>
          <p:nvPr/>
        </p:nvSpPr>
        <p:spPr bwMode="auto">
          <a:xfrm>
            <a:off x="5598343" y="5248777"/>
            <a:ext cx="3219395" cy="612464"/>
          </a:xfrm>
          <a:prstGeom prst="roundRect">
            <a:avLst>
              <a:gd name="adj" fmla="val 0"/>
            </a:avLst>
          </a:prstGeom>
          <a:solidFill>
            <a:schemeClr val="accent3"/>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b="1" spc="60" dirty="0">
                <a:solidFill>
                  <a:srgbClr val="FFFFFF"/>
                </a:solidFill>
                <a:latin typeface="Arial Narrow" panose="020B0606020202030204" pitchFamily="34" charset="0"/>
              </a:rPr>
              <a:t>FONDO PRIVATE EQUITY </a:t>
            </a:r>
            <a:r>
              <a:rPr lang="en-US" b="1" spc="60" dirty="0" smtClean="0">
                <a:solidFill>
                  <a:srgbClr val="FFFFFF"/>
                </a:solidFill>
                <a:latin typeface="Arial Narrow" panose="020B0606020202030204" pitchFamily="34" charset="0"/>
              </a:rPr>
              <a:t>Y</a:t>
            </a:r>
            <a:endParaRPr lang="en-US" b="1" spc="60" dirty="0">
              <a:solidFill>
                <a:srgbClr val="FFFFFF"/>
              </a:solidFill>
              <a:latin typeface="Arial Narrow" panose="020B0606020202030204" pitchFamily="34" charset="0"/>
            </a:endParaRPr>
          </a:p>
        </p:txBody>
      </p:sp>
      <p:cxnSp>
        <p:nvCxnSpPr>
          <p:cNvPr id="131" name="Straight Connector 130"/>
          <p:cNvCxnSpPr>
            <a:stCxn id="130" idx="2"/>
            <a:endCxn id="127" idx="0"/>
          </p:cNvCxnSpPr>
          <p:nvPr/>
        </p:nvCxnSpPr>
        <p:spPr bwMode="auto">
          <a:xfrm flipH="1">
            <a:off x="6096364" y="5861241"/>
            <a:ext cx="1111677" cy="427497"/>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2" name="Straight Connector 131"/>
          <p:cNvCxnSpPr>
            <a:stCxn id="130" idx="2"/>
            <a:endCxn id="122" idx="0"/>
          </p:cNvCxnSpPr>
          <p:nvPr/>
        </p:nvCxnSpPr>
        <p:spPr bwMode="auto">
          <a:xfrm flipH="1">
            <a:off x="7206452" y="5861241"/>
            <a:ext cx="1589" cy="419536"/>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Straight Connector 132"/>
          <p:cNvCxnSpPr>
            <a:stCxn id="130" idx="2"/>
            <a:endCxn id="117" idx="0"/>
          </p:cNvCxnSpPr>
          <p:nvPr/>
        </p:nvCxnSpPr>
        <p:spPr bwMode="auto">
          <a:xfrm>
            <a:off x="7208041" y="5861241"/>
            <a:ext cx="1088647" cy="436231"/>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4" name="Straight Connector 133"/>
          <p:cNvCxnSpPr>
            <a:stCxn id="135" idx="2"/>
            <a:endCxn id="130" idx="0"/>
          </p:cNvCxnSpPr>
          <p:nvPr/>
        </p:nvCxnSpPr>
        <p:spPr bwMode="auto">
          <a:xfrm>
            <a:off x="7200724" y="4601420"/>
            <a:ext cx="7317" cy="647357"/>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5" name="Rounded Rectangle 134"/>
          <p:cNvSpPr/>
          <p:nvPr/>
        </p:nvSpPr>
        <p:spPr bwMode="auto">
          <a:xfrm>
            <a:off x="6134790" y="4016320"/>
            <a:ext cx="2131867" cy="585100"/>
          </a:xfrm>
          <a:prstGeom prst="roundRect">
            <a:avLst>
              <a:gd name="adj" fmla="val 0"/>
            </a:avLst>
          </a:prstGeom>
          <a:solidFill>
            <a:schemeClr val="accent1"/>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b="1" spc="60" dirty="0" smtClean="0">
                <a:solidFill>
                  <a:srgbClr val="FFFFFF"/>
                </a:solidFill>
                <a:latin typeface="Arial Narrow" panose="020B0606020202030204" pitchFamily="34" charset="0"/>
              </a:rPr>
              <a:t>General Partner 2 </a:t>
            </a:r>
            <a:br>
              <a:rPr lang="en-US" b="1" spc="60" dirty="0" smtClean="0">
                <a:solidFill>
                  <a:srgbClr val="FFFFFF"/>
                </a:solidFill>
                <a:latin typeface="Arial Narrow" panose="020B0606020202030204" pitchFamily="34" charset="0"/>
              </a:rPr>
            </a:br>
            <a:r>
              <a:rPr lang="en-US" sz="1200" b="1" spc="60" dirty="0">
                <a:solidFill>
                  <a:srgbClr val="FFFFFF"/>
                </a:solidFill>
                <a:latin typeface="Arial Narrow" panose="020B0606020202030204" pitchFamily="34" charset="0"/>
              </a:rPr>
              <a:t>(</a:t>
            </a:r>
            <a:r>
              <a:rPr lang="en-US" sz="1200" b="1" spc="60" dirty="0" err="1">
                <a:solidFill>
                  <a:srgbClr val="FFFFFF"/>
                </a:solidFill>
                <a:latin typeface="Arial Narrow" panose="020B0606020202030204" pitchFamily="34" charset="0"/>
              </a:rPr>
              <a:t>Gestore</a:t>
            </a:r>
            <a:r>
              <a:rPr lang="en-US" sz="1200" b="1" spc="60" dirty="0">
                <a:solidFill>
                  <a:srgbClr val="FFFFFF"/>
                </a:solidFill>
                <a:latin typeface="Arial Narrow" panose="020B0606020202030204" pitchFamily="34" charset="0"/>
              </a:rPr>
              <a:t> del </a:t>
            </a:r>
            <a:r>
              <a:rPr lang="en-US" sz="1200" b="1" spc="60" dirty="0" err="1">
                <a:solidFill>
                  <a:srgbClr val="FFFFFF"/>
                </a:solidFill>
                <a:latin typeface="Arial Narrow" panose="020B0606020202030204" pitchFamily="34" charset="0"/>
              </a:rPr>
              <a:t>fondo</a:t>
            </a:r>
            <a:r>
              <a:rPr lang="en-US" sz="1200" b="1" spc="60" dirty="0">
                <a:solidFill>
                  <a:srgbClr val="FFFFFF"/>
                </a:solidFill>
                <a:latin typeface="Arial Narrow" panose="020B0606020202030204" pitchFamily="34" charset="0"/>
              </a:rPr>
              <a:t>)</a:t>
            </a:r>
            <a:endParaRPr lang="en-US" b="1" spc="60" dirty="0">
              <a:solidFill>
                <a:srgbClr val="FFFFFF"/>
              </a:solidFill>
              <a:latin typeface="Arial Narrow" panose="020B0606020202030204" pitchFamily="34" charset="0"/>
            </a:endParaRPr>
          </a:p>
        </p:txBody>
      </p:sp>
      <p:sp>
        <p:nvSpPr>
          <p:cNvPr id="136" name="TextBox 47"/>
          <p:cNvSpPr txBox="1">
            <a:spLocks noChangeArrowheads="1"/>
          </p:cNvSpPr>
          <p:nvPr/>
        </p:nvSpPr>
        <p:spPr bwMode="auto">
          <a:xfrm>
            <a:off x="6007468" y="4748035"/>
            <a:ext cx="2445525" cy="384657"/>
          </a:xfrm>
          <a:prstGeom prst="rect">
            <a:avLst/>
          </a:prstGeom>
          <a:solidFill>
            <a:schemeClr val="bg1"/>
          </a:solidFill>
          <a:ln>
            <a:solidFill>
              <a:schemeClr val="accent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it-IT" sz="900" b="1" kern="0" dirty="0">
                <a:solidFill>
                  <a:schemeClr val="accent1"/>
                </a:solidFill>
                <a:latin typeface="Arial Narrow"/>
              </a:rPr>
              <a:t>Comm. di gestione / </a:t>
            </a:r>
            <a:r>
              <a:rPr lang="it-IT" sz="900" b="1" kern="0" dirty="0" err="1">
                <a:solidFill>
                  <a:schemeClr val="accent1"/>
                </a:solidFill>
                <a:latin typeface="Arial Narrow"/>
              </a:rPr>
              <a:t>Carried</a:t>
            </a:r>
            <a:r>
              <a:rPr lang="it-IT" sz="900" b="1" kern="0" dirty="0">
                <a:solidFill>
                  <a:schemeClr val="accent1"/>
                </a:solidFill>
                <a:latin typeface="Arial Narrow"/>
              </a:rPr>
              <a:t> </a:t>
            </a:r>
            <a:r>
              <a:rPr lang="it-IT" sz="900" b="1" kern="0" dirty="0" err="1">
                <a:solidFill>
                  <a:schemeClr val="accent1"/>
                </a:solidFill>
                <a:latin typeface="Arial Narrow"/>
              </a:rPr>
              <a:t>interest</a:t>
            </a:r>
            <a:r>
              <a:rPr lang="it-IT" sz="900" b="1" kern="0" dirty="0">
                <a:solidFill>
                  <a:schemeClr val="accent1"/>
                </a:solidFill>
                <a:latin typeface="Arial Narrow"/>
              </a:rPr>
              <a:t> </a:t>
            </a:r>
            <a:br>
              <a:rPr lang="it-IT" sz="900" b="1" kern="0" dirty="0">
                <a:solidFill>
                  <a:schemeClr val="accent1"/>
                </a:solidFill>
                <a:latin typeface="Arial Narrow"/>
              </a:rPr>
            </a:br>
            <a:r>
              <a:rPr lang="it-IT" sz="900" kern="0" dirty="0">
                <a:solidFill>
                  <a:schemeClr val="accent1"/>
                </a:solidFill>
                <a:latin typeface="Arial Narrow"/>
              </a:rPr>
              <a:t>(comm. di performance</a:t>
            </a:r>
            <a:r>
              <a:rPr lang="it-IT" sz="900" b="1" kern="0" dirty="0">
                <a:solidFill>
                  <a:schemeClr val="accent1"/>
                </a:solidFill>
                <a:latin typeface="Arial Narrow"/>
              </a:rPr>
              <a:t>)</a:t>
            </a:r>
          </a:p>
        </p:txBody>
      </p:sp>
      <p:grpSp>
        <p:nvGrpSpPr>
          <p:cNvPr id="137" name="Group 136"/>
          <p:cNvGrpSpPr/>
          <p:nvPr/>
        </p:nvGrpSpPr>
        <p:grpSpPr>
          <a:xfrm>
            <a:off x="5881342" y="3256963"/>
            <a:ext cx="2641641" cy="404733"/>
            <a:chOff x="1197819" y="3103142"/>
            <a:chExt cx="1977771" cy="294212"/>
          </a:xfrm>
        </p:grpSpPr>
        <p:grpSp>
          <p:nvGrpSpPr>
            <p:cNvPr id="138" name="Group 137"/>
            <p:cNvGrpSpPr/>
            <p:nvPr/>
          </p:nvGrpSpPr>
          <p:grpSpPr>
            <a:xfrm>
              <a:off x="1197819" y="3103142"/>
              <a:ext cx="589615" cy="284401"/>
              <a:chOff x="3788702" y="2777637"/>
              <a:chExt cx="1881451" cy="494708"/>
            </a:xfrm>
          </p:grpSpPr>
          <p:sp>
            <p:nvSpPr>
              <p:cNvPr id="145" name="Rounded Rectangle 144"/>
              <p:cNvSpPr/>
              <p:nvPr/>
            </p:nvSpPr>
            <p:spPr bwMode="auto">
              <a:xfrm>
                <a:off x="3788702" y="2777639"/>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A</a:t>
                </a:r>
                <a:endParaRPr lang="en-US" b="1" dirty="0">
                  <a:solidFill>
                    <a:srgbClr val="464646"/>
                  </a:solidFill>
                  <a:latin typeface="Arial Narrow" panose="020B0606020202030204" pitchFamily="34" charset="0"/>
                </a:endParaRPr>
              </a:p>
            </p:txBody>
          </p:sp>
          <p:cxnSp>
            <p:nvCxnSpPr>
              <p:cNvPr id="146" name="Straight Connector 145"/>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9" name="Group 138"/>
            <p:cNvGrpSpPr/>
            <p:nvPr/>
          </p:nvGrpSpPr>
          <p:grpSpPr>
            <a:xfrm>
              <a:off x="1891653" y="3108190"/>
              <a:ext cx="589615" cy="284401"/>
              <a:chOff x="3788702" y="2777637"/>
              <a:chExt cx="1881451" cy="494708"/>
            </a:xfrm>
          </p:grpSpPr>
          <p:sp>
            <p:nvSpPr>
              <p:cNvPr id="143" name="Rounded Rectangle 142"/>
              <p:cNvSpPr/>
              <p:nvPr/>
            </p:nvSpPr>
            <p:spPr bwMode="auto">
              <a:xfrm>
                <a:off x="3788702" y="2777639"/>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B</a:t>
                </a:r>
                <a:endParaRPr lang="en-US" b="1" dirty="0">
                  <a:solidFill>
                    <a:srgbClr val="464646"/>
                  </a:solidFill>
                  <a:latin typeface="Arial Narrow" panose="020B0606020202030204" pitchFamily="34" charset="0"/>
                </a:endParaRPr>
              </a:p>
            </p:txBody>
          </p:sp>
          <p:cxnSp>
            <p:nvCxnSpPr>
              <p:cNvPr id="144" name="Straight Connector 143"/>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0" name="Group 139"/>
            <p:cNvGrpSpPr/>
            <p:nvPr/>
          </p:nvGrpSpPr>
          <p:grpSpPr>
            <a:xfrm>
              <a:off x="2585975" y="3112953"/>
              <a:ext cx="589615" cy="284401"/>
              <a:chOff x="3788702" y="2777637"/>
              <a:chExt cx="1881451" cy="494708"/>
            </a:xfrm>
          </p:grpSpPr>
          <p:sp>
            <p:nvSpPr>
              <p:cNvPr id="141" name="Rounded Rectangle 140"/>
              <p:cNvSpPr/>
              <p:nvPr/>
            </p:nvSpPr>
            <p:spPr bwMode="auto">
              <a:xfrm>
                <a:off x="3788702" y="2777639"/>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C</a:t>
                </a:r>
                <a:endParaRPr lang="en-US" b="1" dirty="0">
                  <a:solidFill>
                    <a:srgbClr val="464646"/>
                  </a:solidFill>
                  <a:latin typeface="Arial Narrow" panose="020B0606020202030204" pitchFamily="34" charset="0"/>
                </a:endParaRPr>
              </a:p>
            </p:txBody>
          </p:sp>
          <p:cxnSp>
            <p:nvCxnSpPr>
              <p:cNvPr id="142" name="Straight Connector 141"/>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cxnSp>
        <p:nvCxnSpPr>
          <p:cNvPr id="147" name="Curved Connector 146"/>
          <p:cNvCxnSpPr>
            <a:stCxn id="145" idx="2"/>
            <a:endCxn id="135" idx="0"/>
          </p:cNvCxnSpPr>
          <p:nvPr/>
        </p:nvCxnSpPr>
        <p:spPr bwMode="auto">
          <a:xfrm rot="16200000" flipH="1">
            <a:off x="6553855" y="3369450"/>
            <a:ext cx="368121" cy="925617"/>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8" name="Curved Connector 147"/>
          <p:cNvCxnSpPr>
            <a:stCxn id="141" idx="2"/>
            <a:endCxn id="135" idx="0"/>
          </p:cNvCxnSpPr>
          <p:nvPr/>
        </p:nvCxnSpPr>
        <p:spPr bwMode="auto">
          <a:xfrm rot="5400000">
            <a:off x="7487660" y="3374761"/>
            <a:ext cx="354624" cy="928495"/>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Curved Connector 148"/>
          <p:cNvCxnSpPr>
            <a:stCxn id="143" idx="2"/>
            <a:endCxn id="135" idx="0"/>
          </p:cNvCxnSpPr>
          <p:nvPr/>
        </p:nvCxnSpPr>
        <p:spPr bwMode="auto">
          <a:xfrm rot="5400000">
            <a:off x="7020693" y="3835175"/>
            <a:ext cx="361177" cy="1113"/>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 name="Straight Connector 149"/>
          <p:cNvCxnSpPr/>
          <p:nvPr/>
        </p:nvCxnSpPr>
        <p:spPr bwMode="auto">
          <a:xfrm flipH="1">
            <a:off x="5102963" y="3143642"/>
            <a:ext cx="7693" cy="2376000"/>
          </a:xfrm>
          <a:prstGeom prst="line">
            <a:avLst/>
          </a:prstGeom>
          <a:noFill/>
          <a:ln w="12700" cap="flat" cmpd="sng" algn="ctr">
            <a:solidFill>
              <a:srgbClr val="D33D4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Straight Connector 150"/>
          <p:cNvCxnSpPr/>
          <p:nvPr/>
        </p:nvCxnSpPr>
        <p:spPr bwMode="auto">
          <a:xfrm>
            <a:off x="4568253" y="5527397"/>
            <a:ext cx="1014849" cy="0"/>
          </a:xfrm>
          <a:prstGeom prst="line">
            <a:avLst/>
          </a:prstGeom>
          <a:noFill/>
          <a:ln w="12700" cap="flat" cmpd="sng" algn="ctr">
            <a:solidFill>
              <a:srgbClr val="D33D41"/>
            </a:solidFill>
            <a:prstDash val="sys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 name="Straight Connector 151"/>
          <p:cNvCxnSpPr>
            <a:stCxn id="197" idx="2"/>
          </p:cNvCxnSpPr>
          <p:nvPr/>
        </p:nvCxnSpPr>
        <p:spPr bwMode="auto">
          <a:xfrm flipH="1">
            <a:off x="7228096" y="2836026"/>
            <a:ext cx="3422" cy="312043"/>
          </a:xfrm>
          <a:prstGeom prst="line">
            <a:avLst/>
          </a:prstGeom>
          <a:noFill/>
          <a:ln w="12700" cap="flat" cmpd="sng" algn="ctr">
            <a:solidFill>
              <a:srgbClr val="D33D4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3" name="Group 152"/>
          <p:cNvGrpSpPr/>
          <p:nvPr/>
        </p:nvGrpSpPr>
        <p:grpSpPr>
          <a:xfrm>
            <a:off x="9806840" y="6269998"/>
            <a:ext cx="3468833" cy="1001985"/>
            <a:chOff x="6452472" y="5925319"/>
            <a:chExt cx="2597082" cy="728371"/>
          </a:xfrm>
        </p:grpSpPr>
        <p:grpSp>
          <p:nvGrpSpPr>
            <p:cNvPr id="154" name="Group 153"/>
            <p:cNvGrpSpPr/>
            <p:nvPr/>
          </p:nvGrpSpPr>
          <p:grpSpPr>
            <a:xfrm>
              <a:off x="6452472" y="5925319"/>
              <a:ext cx="957119" cy="708609"/>
              <a:chOff x="2647851" y="6018538"/>
              <a:chExt cx="2342586" cy="1518570"/>
            </a:xfrm>
          </p:grpSpPr>
          <p:grpSp>
            <p:nvGrpSpPr>
              <p:cNvPr id="167" name="Group 166"/>
              <p:cNvGrpSpPr/>
              <p:nvPr/>
            </p:nvGrpSpPr>
            <p:grpSpPr>
              <a:xfrm>
                <a:off x="2878616" y="6059697"/>
                <a:ext cx="1881055" cy="978209"/>
                <a:chOff x="2549575" y="5888562"/>
                <a:chExt cx="1881055" cy="978209"/>
              </a:xfrm>
            </p:grpSpPr>
            <p:sp>
              <p:nvSpPr>
                <p:cNvPr id="170" name="Rounded Rectangle 169"/>
                <p:cNvSpPr/>
                <p:nvPr/>
              </p:nvSpPr>
              <p:spPr bwMode="auto">
                <a:xfrm>
                  <a:off x="2549575" y="5888562"/>
                  <a:ext cx="1881055" cy="978209"/>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171" name="Straight Connector 170"/>
                <p:cNvCxnSpPr/>
                <p:nvPr/>
              </p:nvCxnSpPr>
              <p:spPr bwMode="auto">
                <a:xfrm>
                  <a:off x="2549575" y="5899677"/>
                  <a:ext cx="1881055"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68" name="Picture 4" descr="Image result for factory icon png transparent"/>
              <p:cNvPicPr>
                <a:picLocks noChangeAspect="1" noChangeArrowheads="1"/>
              </p:cNvPicPr>
              <p:nvPr/>
            </p:nvPicPr>
            <p:blipFill>
              <a:blip r:embed="rId9">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338181"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sp>
            <p:nvSpPr>
              <p:cNvPr id="169" name="Rectangle 168"/>
              <p:cNvSpPr/>
              <p:nvPr/>
            </p:nvSpPr>
            <p:spPr>
              <a:xfrm>
                <a:off x="2647851" y="7057644"/>
                <a:ext cx="2342586" cy="479464"/>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1</a:t>
                </a:r>
                <a:endParaRPr lang="en-US" sz="1400" b="1" dirty="0">
                  <a:solidFill>
                    <a:srgbClr val="464646"/>
                  </a:solidFill>
                  <a:latin typeface="Arial Narrow" panose="020B0606020202030204" pitchFamily="34" charset="0"/>
                </a:endParaRPr>
              </a:p>
            </p:txBody>
          </p:sp>
        </p:grpSp>
        <p:grpSp>
          <p:nvGrpSpPr>
            <p:cNvPr id="155" name="Group 154"/>
            <p:cNvGrpSpPr/>
            <p:nvPr/>
          </p:nvGrpSpPr>
          <p:grpSpPr>
            <a:xfrm>
              <a:off x="7318432" y="5932947"/>
              <a:ext cx="844133" cy="708610"/>
              <a:chOff x="5146889" y="6018538"/>
              <a:chExt cx="2066048" cy="1518568"/>
            </a:xfrm>
          </p:grpSpPr>
          <p:grpSp>
            <p:nvGrpSpPr>
              <p:cNvPr id="162" name="Group 161"/>
              <p:cNvGrpSpPr/>
              <p:nvPr/>
            </p:nvGrpSpPr>
            <p:grpSpPr>
              <a:xfrm>
                <a:off x="5226685" y="6057750"/>
                <a:ext cx="1884305" cy="980156"/>
                <a:chOff x="5226685" y="5897730"/>
                <a:chExt cx="1884305" cy="980156"/>
              </a:xfrm>
            </p:grpSpPr>
            <p:sp>
              <p:nvSpPr>
                <p:cNvPr id="165" name="Rounded Rectangle 164"/>
                <p:cNvSpPr/>
                <p:nvPr/>
              </p:nvSpPr>
              <p:spPr bwMode="auto">
                <a:xfrm>
                  <a:off x="5229935"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166" name="Straight Connector 165"/>
                <p:cNvCxnSpPr/>
                <p:nvPr/>
              </p:nvCxnSpPr>
              <p:spPr bwMode="auto">
                <a:xfrm>
                  <a:off x="5226685" y="5897730"/>
                  <a:ext cx="1881055" cy="0"/>
                </a:xfrm>
                <a:prstGeom prst="line">
                  <a:avLst/>
                </a:prstGeom>
                <a:noFill/>
                <a:ln w="28575" cap="flat" cmpd="sng" algn="ctr">
                  <a:solidFill>
                    <a:schemeClr val="accent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63" name="Rectangle 162"/>
              <p:cNvSpPr/>
              <p:nvPr/>
            </p:nvSpPr>
            <p:spPr>
              <a:xfrm>
                <a:off x="5146889" y="7057644"/>
                <a:ext cx="2066048" cy="479462"/>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2</a:t>
                </a:r>
                <a:endParaRPr lang="en-US" sz="1400" b="1" dirty="0">
                  <a:solidFill>
                    <a:srgbClr val="464646"/>
                  </a:solidFill>
                  <a:latin typeface="Arial Narrow" panose="020B0606020202030204" pitchFamily="34" charset="0"/>
                </a:endParaRPr>
              </a:p>
            </p:txBody>
          </p:sp>
          <p:pic>
            <p:nvPicPr>
              <p:cNvPr id="164" name="Picture 4" descr="Image result for factory icon png transparent"/>
              <p:cNvPicPr>
                <a:picLocks noChangeAspect="1" noChangeArrowheads="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50675"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6" name="Group 155"/>
            <p:cNvGrpSpPr/>
            <p:nvPr/>
          </p:nvGrpSpPr>
          <p:grpSpPr>
            <a:xfrm>
              <a:off x="8059984" y="5945081"/>
              <a:ext cx="989570" cy="708609"/>
              <a:chOff x="7330926" y="6018538"/>
              <a:chExt cx="2422010" cy="1518569"/>
            </a:xfrm>
          </p:grpSpPr>
          <p:grpSp>
            <p:nvGrpSpPr>
              <p:cNvPr id="157" name="Group 156"/>
              <p:cNvGrpSpPr/>
              <p:nvPr/>
            </p:nvGrpSpPr>
            <p:grpSpPr>
              <a:xfrm>
                <a:off x="7591878" y="6048582"/>
                <a:ext cx="1881130" cy="980156"/>
                <a:chOff x="7186038" y="5897730"/>
                <a:chExt cx="1881130" cy="980156"/>
              </a:xfrm>
            </p:grpSpPr>
            <p:sp>
              <p:nvSpPr>
                <p:cNvPr id="160" name="Rounded Rectangle 159"/>
                <p:cNvSpPr/>
                <p:nvPr/>
              </p:nvSpPr>
              <p:spPr bwMode="auto">
                <a:xfrm>
                  <a:off x="7186113" y="5899677"/>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050" b="1" dirty="0">
                    <a:solidFill>
                      <a:srgbClr val="464646"/>
                    </a:solidFill>
                    <a:latin typeface="Arial Narrow" panose="020B0606020202030204" pitchFamily="34" charset="0"/>
                  </a:endParaRPr>
                </a:p>
              </p:txBody>
            </p:sp>
            <p:cxnSp>
              <p:nvCxnSpPr>
                <p:cNvPr id="161" name="Straight Connector 160"/>
                <p:cNvCxnSpPr/>
                <p:nvPr/>
              </p:nvCxnSpPr>
              <p:spPr bwMode="auto">
                <a:xfrm>
                  <a:off x="7186038" y="5897730"/>
                  <a:ext cx="1881055" cy="0"/>
                </a:xfrm>
                <a:prstGeom prst="line">
                  <a:avLst/>
                </a:prstGeom>
                <a:noFill/>
                <a:ln w="28575" cap="flat" cmpd="sng" algn="ctr">
                  <a:solidFill>
                    <a:schemeClr val="accent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8" name="Rectangle 157"/>
              <p:cNvSpPr/>
              <p:nvPr/>
            </p:nvSpPr>
            <p:spPr>
              <a:xfrm>
                <a:off x="7330926" y="7057644"/>
                <a:ext cx="2422010" cy="479463"/>
              </a:xfrm>
              <a:prstGeom prst="rect">
                <a:avLst/>
              </a:prstGeom>
            </p:spPr>
            <p:txBody>
              <a:bodyPr wrap="square">
                <a:spAutoFit/>
              </a:bodyPr>
              <a:lstStyle/>
              <a:p>
                <a:pPr algn="ctr" defTabSz="739844" fontAlgn="auto">
                  <a:spcBef>
                    <a:spcPts val="0"/>
                  </a:spcBef>
                  <a:spcAft>
                    <a:spcPts val="0"/>
                  </a:spcAft>
                  <a:defRPr/>
                </a:pPr>
                <a:r>
                  <a:rPr lang="en-US" sz="1400" b="1" dirty="0" err="1" smtClean="0">
                    <a:solidFill>
                      <a:srgbClr val="464646"/>
                    </a:solidFill>
                    <a:latin typeface="Arial Narrow" panose="020B0606020202030204" pitchFamily="34" charset="0"/>
                  </a:rPr>
                  <a:t>Azienda</a:t>
                </a:r>
                <a:r>
                  <a:rPr lang="en-US" sz="1400" b="1" dirty="0" smtClean="0">
                    <a:solidFill>
                      <a:srgbClr val="464646"/>
                    </a:solidFill>
                    <a:latin typeface="Arial Narrow" panose="020B0606020202030204" pitchFamily="34" charset="0"/>
                  </a:rPr>
                  <a:t> N</a:t>
                </a:r>
                <a:endParaRPr lang="en-US" sz="1400" b="1" dirty="0">
                  <a:solidFill>
                    <a:srgbClr val="464646"/>
                  </a:solidFill>
                  <a:latin typeface="Arial Narrow" panose="020B0606020202030204" pitchFamily="34" charset="0"/>
                </a:endParaRPr>
              </a:p>
            </p:txBody>
          </p:sp>
          <p:pic>
            <p:nvPicPr>
              <p:cNvPr id="159" name="Picture 4" descr="Image result for factory icon png transparent"/>
              <p:cNvPicPr>
                <a:picLocks noChangeAspect="1" noChangeArrowheads="1"/>
              </p:cNvPicPr>
              <p:nvPr/>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01994"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72" name="Rounded Rectangle 171"/>
          <p:cNvSpPr/>
          <p:nvPr/>
        </p:nvSpPr>
        <p:spPr bwMode="auto">
          <a:xfrm>
            <a:off x="9955851" y="5248777"/>
            <a:ext cx="3159440" cy="612464"/>
          </a:xfrm>
          <a:prstGeom prst="roundRect">
            <a:avLst>
              <a:gd name="adj" fmla="val 0"/>
            </a:avLst>
          </a:prstGeom>
          <a:solidFill>
            <a:schemeClr val="accent3"/>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b="1" spc="60" dirty="0">
                <a:solidFill>
                  <a:srgbClr val="FFFFFF"/>
                </a:solidFill>
                <a:latin typeface="Arial Narrow" panose="020B0606020202030204" pitchFamily="34" charset="0"/>
              </a:rPr>
              <a:t>FONDO PRIVATE EQUITY </a:t>
            </a:r>
            <a:r>
              <a:rPr lang="en-US" b="1" spc="60" dirty="0" smtClean="0">
                <a:solidFill>
                  <a:srgbClr val="FFFFFF"/>
                </a:solidFill>
                <a:latin typeface="Arial Narrow" panose="020B0606020202030204" pitchFamily="34" charset="0"/>
              </a:rPr>
              <a:t>Z</a:t>
            </a:r>
            <a:endParaRPr lang="en-US" b="1" spc="60" dirty="0">
              <a:solidFill>
                <a:srgbClr val="FFFFFF"/>
              </a:solidFill>
              <a:latin typeface="Arial Narrow" panose="020B0606020202030204" pitchFamily="34" charset="0"/>
            </a:endParaRPr>
          </a:p>
        </p:txBody>
      </p:sp>
      <p:cxnSp>
        <p:nvCxnSpPr>
          <p:cNvPr id="173" name="Straight Connector 172"/>
          <p:cNvCxnSpPr>
            <a:stCxn id="172" idx="2"/>
            <a:endCxn id="168" idx="0"/>
          </p:cNvCxnSpPr>
          <p:nvPr/>
        </p:nvCxnSpPr>
        <p:spPr bwMode="auto">
          <a:xfrm flipH="1">
            <a:off x="10480514" y="5861241"/>
            <a:ext cx="1055057" cy="408757"/>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 name="Straight Connector 173"/>
          <p:cNvCxnSpPr>
            <a:stCxn id="172" idx="2"/>
            <a:endCxn id="164" idx="0"/>
          </p:cNvCxnSpPr>
          <p:nvPr/>
        </p:nvCxnSpPr>
        <p:spPr bwMode="auto">
          <a:xfrm flipH="1">
            <a:off x="11535347" y="5861241"/>
            <a:ext cx="224" cy="419250"/>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Connector 174"/>
          <p:cNvCxnSpPr>
            <a:stCxn id="172" idx="2"/>
            <a:endCxn id="159" idx="0"/>
          </p:cNvCxnSpPr>
          <p:nvPr/>
        </p:nvCxnSpPr>
        <p:spPr bwMode="auto">
          <a:xfrm>
            <a:off x="11535571" y="5861241"/>
            <a:ext cx="1081530" cy="435943"/>
          </a:xfrm>
          <a:prstGeom prst="line">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Straight Connector 175"/>
          <p:cNvCxnSpPr>
            <a:stCxn id="177" idx="2"/>
            <a:endCxn id="172" idx="0"/>
          </p:cNvCxnSpPr>
          <p:nvPr/>
        </p:nvCxnSpPr>
        <p:spPr bwMode="auto">
          <a:xfrm>
            <a:off x="11530813" y="4601420"/>
            <a:ext cx="4758" cy="647357"/>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7" name="Rounded Rectangle 176"/>
          <p:cNvSpPr/>
          <p:nvPr/>
        </p:nvSpPr>
        <p:spPr bwMode="auto">
          <a:xfrm>
            <a:off x="10464879" y="4016320"/>
            <a:ext cx="2131867" cy="585100"/>
          </a:xfrm>
          <a:prstGeom prst="roundRect">
            <a:avLst>
              <a:gd name="adj" fmla="val 0"/>
            </a:avLst>
          </a:prstGeom>
          <a:solidFill>
            <a:schemeClr val="accent1"/>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b="1" spc="60" dirty="0" smtClean="0">
                <a:solidFill>
                  <a:srgbClr val="FFFFFF"/>
                </a:solidFill>
                <a:latin typeface="Arial Narrow" panose="020B0606020202030204" pitchFamily="34" charset="0"/>
              </a:rPr>
              <a:t>General Partner 3 </a:t>
            </a:r>
            <a:br>
              <a:rPr lang="en-US" b="1" spc="60" dirty="0" smtClean="0">
                <a:solidFill>
                  <a:srgbClr val="FFFFFF"/>
                </a:solidFill>
                <a:latin typeface="Arial Narrow" panose="020B0606020202030204" pitchFamily="34" charset="0"/>
              </a:rPr>
            </a:br>
            <a:r>
              <a:rPr lang="en-US" sz="1200" b="1" spc="60" dirty="0">
                <a:solidFill>
                  <a:srgbClr val="FFFFFF"/>
                </a:solidFill>
                <a:latin typeface="Arial Narrow" panose="020B0606020202030204" pitchFamily="34" charset="0"/>
              </a:rPr>
              <a:t>(</a:t>
            </a:r>
            <a:r>
              <a:rPr lang="en-US" sz="1200" b="1" spc="60" dirty="0" err="1">
                <a:solidFill>
                  <a:srgbClr val="FFFFFF"/>
                </a:solidFill>
                <a:latin typeface="Arial Narrow" panose="020B0606020202030204" pitchFamily="34" charset="0"/>
              </a:rPr>
              <a:t>Gestore</a:t>
            </a:r>
            <a:r>
              <a:rPr lang="en-US" sz="1200" b="1" spc="60" dirty="0">
                <a:solidFill>
                  <a:srgbClr val="FFFFFF"/>
                </a:solidFill>
                <a:latin typeface="Arial Narrow" panose="020B0606020202030204" pitchFamily="34" charset="0"/>
              </a:rPr>
              <a:t> del </a:t>
            </a:r>
            <a:r>
              <a:rPr lang="en-US" sz="1200" b="1" spc="60" dirty="0" err="1">
                <a:solidFill>
                  <a:srgbClr val="FFFFFF"/>
                </a:solidFill>
                <a:latin typeface="Arial Narrow" panose="020B0606020202030204" pitchFamily="34" charset="0"/>
              </a:rPr>
              <a:t>fondo</a:t>
            </a:r>
            <a:r>
              <a:rPr lang="en-US" sz="1200" b="1" spc="60" dirty="0">
                <a:solidFill>
                  <a:srgbClr val="FFFFFF"/>
                </a:solidFill>
                <a:latin typeface="Arial Narrow" panose="020B0606020202030204" pitchFamily="34" charset="0"/>
              </a:rPr>
              <a:t>)</a:t>
            </a:r>
          </a:p>
        </p:txBody>
      </p:sp>
      <p:sp>
        <p:nvSpPr>
          <p:cNvPr id="178" name="TextBox 47"/>
          <p:cNvSpPr txBox="1">
            <a:spLocks noChangeArrowheads="1"/>
          </p:cNvSpPr>
          <p:nvPr/>
        </p:nvSpPr>
        <p:spPr bwMode="auto">
          <a:xfrm>
            <a:off x="10314697" y="4748035"/>
            <a:ext cx="2445525" cy="384657"/>
          </a:xfrm>
          <a:prstGeom prst="rect">
            <a:avLst/>
          </a:prstGeom>
          <a:solidFill>
            <a:schemeClr val="bg1"/>
          </a:solidFill>
          <a:ln>
            <a:solidFill>
              <a:schemeClr val="accent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it-IT" sz="900" b="1" kern="0" dirty="0">
                <a:solidFill>
                  <a:schemeClr val="accent1"/>
                </a:solidFill>
                <a:latin typeface="Arial Narrow"/>
              </a:rPr>
              <a:t>Comm. di gestione / </a:t>
            </a:r>
            <a:r>
              <a:rPr lang="it-IT" sz="900" b="1" kern="0" dirty="0" err="1">
                <a:solidFill>
                  <a:schemeClr val="accent1"/>
                </a:solidFill>
                <a:latin typeface="Arial Narrow"/>
              </a:rPr>
              <a:t>Carried</a:t>
            </a:r>
            <a:r>
              <a:rPr lang="it-IT" sz="900" b="1" kern="0" dirty="0">
                <a:solidFill>
                  <a:schemeClr val="accent1"/>
                </a:solidFill>
                <a:latin typeface="Arial Narrow"/>
              </a:rPr>
              <a:t> </a:t>
            </a:r>
            <a:r>
              <a:rPr lang="it-IT" sz="900" b="1" kern="0" dirty="0" err="1">
                <a:solidFill>
                  <a:schemeClr val="accent1"/>
                </a:solidFill>
                <a:latin typeface="Arial Narrow"/>
              </a:rPr>
              <a:t>interest</a:t>
            </a:r>
            <a:r>
              <a:rPr lang="it-IT" sz="900" b="1" kern="0" dirty="0">
                <a:solidFill>
                  <a:schemeClr val="accent1"/>
                </a:solidFill>
                <a:latin typeface="Arial Narrow"/>
              </a:rPr>
              <a:t> </a:t>
            </a:r>
            <a:br>
              <a:rPr lang="it-IT" sz="900" b="1" kern="0" dirty="0">
                <a:solidFill>
                  <a:schemeClr val="accent1"/>
                </a:solidFill>
                <a:latin typeface="Arial Narrow"/>
              </a:rPr>
            </a:br>
            <a:r>
              <a:rPr lang="it-IT" sz="900" kern="0" dirty="0">
                <a:solidFill>
                  <a:schemeClr val="accent1"/>
                </a:solidFill>
                <a:latin typeface="Arial Narrow"/>
              </a:rPr>
              <a:t>(comm. di performance</a:t>
            </a:r>
            <a:r>
              <a:rPr lang="it-IT" sz="900" b="1" kern="0" dirty="0">
                <a:solidFill>
                  <a:schemeClr val="accent1"/>
                </a:solidFill>
                <a:latin typeface="Arial Narrow"/>
              </a:rPr>
              <a:t>)</a:t>
            </a:r>
          </a:p>
        </p:txBody>
      </p:sp>
      <p:grpSp>
        <p:nvGrpSpPr>
          <p:cNvPr id="179" name="Group 178"/>
          <p:cNvGrpSpPr/>
          <p:nvPr/>
        </p:nvGrpSpPr>
        <p:grpSpPr>
          <a:xfrm>
            <a:off x="10211431" y="3256965"/>
            <a:ext cx="2641641" cy="404731"/>
            <a:chOff x="1197819" y="3103143"/>
            <a:chExt cx="1977771" cy="294211"/>
          </a:xfrm>
        </p:grpSpPr>
        <p:grpSp>
          <p:nvGrpSpPr>
            <p:cNvPr id="180" name="Group 179"/>
            <p:cNvGrpSpPr/>
            <p:nvPr/>
          </p:nvGrpSpPr>
          <p:grpSpPr>
            <a:xfrm>
              <a:off x="1197819" y="3103143"/>
              <a:ext cx="589615" cy="284400"/>
              <a:chOff x="3788702" y="2777637"/>
              <a:chExt cx="1881451" cy="494706"/>
            </a:xfrm>
          </p:grpSpPr>
          <p:sp>
            <p:nvSpPr>
              <p:cNvPr id="187" name="Rounded Rectangle 186"/>
              <p:cNvSpPr/>
              <p:nvPr/>
            </p:nvSpPr>
            <p:spPr bwMode="auto">
              <a:xfrm>
                <a:off x="3788702" y="2777637"/>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A</a:t>
                </a:r>
                <a:endParaRPr lang="en-US" b="1" dirty="0">
                  <a:solidFill>
                    <a:srgbClr val="464646"/>
                  </a:solidFill>
                  <a:latin typeface="Arial Narrow" panose="020B0606020202030204" pitchFamily="34" charset="0"/>
                </a:endParaRPr>
              </a:p>
            </p:txBody>
          </p:sp>
          <p:cxnSp>
            <p:nvCxnSpPr>
              <p:cNvPr id="188" name="Straight Connector 187"/>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1" name="Group 180"/>
            <p:cNvGrpSpPr/>
            <p:nvPr/>
          </p:nvGrpSpPr>
          <p:grpSpPr>
            <a:xfrm>
              <a:off x="1891653" y="3108191"/>
              <a:ext cx="589615" cy="284400"/>
              <a:chOff x="3788702" y="2777637"/>
              <a:chExt cx="1881451" cy="494706"/>
            </a:xfrm>
          </p:grpSpPr>
          <p:sp>
            <p:nvSpPr>
              <p:cNvPr id="185" name="Rounded Rectangle 184"/>
              <p:cNvSpPr/>
              <p:nvPr/>
            </p:nvSpPr>
            <p:spPr bwMode="auto">
              <a:xfrm>
                <a:off x="3788702" y="2777637"/>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B</a:t>
                </a:r>
                <a:endParaRPr lang="en-US" b="1" dirty="0">
                  <a:solidFill>
                    <a:srgbClr val="464646"/>
                  </a:solidFill>
                  <a:latin typeface="Arial Narrow" panose="020B0606020202030204" pitchFamily="34" charset="0"/>
                </a:endParaRPr>
              </a:p>
            </p:txBody>
          </p:sp>
          <p:cxnSp>
            <p:nvCxnSpPr>
              <p:cNvPr id="186" name="Straight Connector 185"/>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2" name="Group 181"/>
            <p:cNvGrpSpPr/>
            <p:nvPr/>
          </p:nvGrpSpPr>
          <p:grpSpPr>
            <a:xfrm>
              <a:off x="2585975" y="3112954"/>
              <a:ext cx="589615" cy="284400"/>
              <a:chOff x="3788702" y="2777637"/>
              <a:chExt cx="1881451" cy="494706"/>
            </a:xfrm>
          </p:grpSpPr>
          <p:sp>
            <p:nvSpPr>
              <p:cNvPr id="183" name="Rounded Rectangle 182"/>
              <p:cNvSpPr/>
              <p:nvPr/>
            </p:nvSpPr>
            <p:spPr bwMode="auto">
              <a:xfrm>
                <a:off x="3788702" y="2777637"/>
                <a:ext cx="1881451" cy="494706"/>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C</a:t>
                </a:r>
                <a:endParaRPr lang="en-US" b="1" dirty="0">
                  <a:solidFill>
                    <a:srgbClr val="464646"/>
                  </a:solidFill>
                  <a:latin typeface="Arial Narrow" panose="020B0606020202030204" pitchFamily="34" charset="0"/>
                </a:endParaRPr>
              </a:p>
            </p:txBody>
          </p:sp>
          <p:cxnSp>
            <p:nvCxnSpPr>
              <p:cNvPr id="184" name="Straight Connector 183"/>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cxnSp>
        <p:nvCxnSpPr>
          <p:cNvPr id="189" name="Curved Connector 188"/>
          <p:cNvCxnSpPr>
            <a:stCxn id="187" idx="2"/>
            <a:endCxn id="177" idx="0"/>
          </p:cNvCxnSpPr>
          <p:nvPr/>
        </p:nvCxnSpPr>
        <p:spPr bwMode="auto">
          <a:xfrm rot="16200000" flipH="1">
            <a:off x="10883944" y="3369451"/>
            <a:ext cx="368120" cy="925617"/>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0" name="Curved Connector 189"/>
          <p:cNvCxnSpPr>
            <a:stCxn id="183" idx="2"/>
            <a:endCxn id="177" idx="0"/>
          </p:cNvCxnSpPr>
          <p:nvPr/>
        </p:nvCxnSpPr>
        <p:spPr bwMode="auto">
          <a:xfrm rot="5400000">
            <a:off x="11817749" y="3374761"/>
            <a:ext cx="354624" cy="928495"/>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Curved Connector 190"/>
          <p:cNvCxnSpPr>
            <a:stCxn id="185" idx="2"/>
            <a:endCxn id="177" idx="0"/>
          </p:cNvCxnSpPr>
          <p:nvPr/>
        </p:nvCxnSpPr>
        <p:spPr bwMode="auto">
          <a:xfrm rot="5400000">
            <a:off x="11350782" y="3835176"/>
            <a:ext cx="361176" cy="1113"/>
          </a:xfrm>
          <a:prstGeom prst="curvedConnector3">
            <a:avLst>
              <a:gd name="adj1" fmla="val 50000"/>
            </a:avLst>
          </a:prstGeom>
          <a:noFill/>
          <a:ln w="9525" cap="flat" cmpd="sng" algn="ctr">
            <a:solidFill>
              <a:schemeClr val="accent1"/>
            </a:solidFill>
            <a:prstDash val="sys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Straight Connector 191"/>
          <p:cNvCxnSpPr>
            <a:stCxn id="172" idx="1"/>
          </p:cNvCxnSpPr>
          <p:nvPr/>
        </p:nvCxnSpPr>
        <p:spPr bwMode="auto">
          <a:xfrm flipH="1" flipV="1">
            <a:off x="9297946" y="5554626"/>
            <a:ext cx="657905" cy="383"/>
          </a:xfrm>
          <a:prstGeom prst="line">
            <a:avLst/>
          </a:prstGeom>
          <a:noFill/>
          <a:ln w="12700" cap="flat" cmpd="sng" algn="ctr">
            <a:solidFill>
              <a:srgbClr val="D33D41"/>
            </a:solidFill>
            <a:prstDash val="sys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Straight Connector 192"/>
          <p:cNvCxnSpPr/>
          <p:nvPr/>
        </p:nvCxnSpPr>
        <p:spPr bwMode="auto">
          <a:xfrm>
            <a:off x="5109956" y="3156112"/>
            <a:ext cx="4176000" cy="0"/>
          </a:xfrm>
          <a:prstGeom prst="line">
            <a:avLst/>
          </a:prstGeom>
          <a:noFill/>
          <a:ln w="12700" cap="flat" cmpd="sng" algn="ctr">
            <a:solidFill>
              <a:srgbClr val="D33D4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95" name="Group 194"/>
          <p:cNvGrpSpPr/>
          <p:nvPr/>
        </p:nvGrpSpPr>
        <p:grpSpPr>
          <a:xfrm>
            <a:off x="5764763" y="1957200"/>
            <a:ext cx="2933510" cy="878826"/>
            <a:chOff x="9173627" y="2772796"/>
            <a:chExt cx="1881451" cy="1032390"/>
          </a:xfrm>
        </p:grpSpPr>
        <p:sp>
          <p:nvSpPr>
            <p:cNvPr id="197" name="Rounded Rectangle 196"/>
            <p:cNvSpPr/>
            <p:nvPr/>
          </p:nvSpPr>
          <p:spPr bwMode="auto">
            <a:xfrm>
              <a:off x="9173627" y="2772796"/>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rgbClr val="C00000"/>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C00000"/>
                  </a:solidFill>
                  <a:latin typeface="Arial Narrow" panose="020B0606020202030204" pitchFamily="34" charset="0"/>
                </a:rPr>
                <a:t>FONDO DI FONDI DI PE</a:t>
              </a:r>
            </a:p>
            <a:p>
              <a:pPr algn="ctr" defTabSz="739844" fontAlgn="auto">
                <a:spcBef>
                  <a:spcPts val="0"/>
                </a:spcBef>
                <a:spcAft>
                  <a:spcPts val="0"/>
                </a:spcAft>
                <a:defRPr/>
              </a:pPr>
              <a:endParaRPr lang="en-US" b="1" dirty="0" smtClean="0">
                <a:solidFill>
                  <a:srgbClr val="C00000"/>
                </a:solidFill>
                <a:latin typeface="Arial Narrow" panose="020B0606020202030204" pitchFamily="34" charset="0"/>
              </a:endParaRPr>
            </a:p>
          </p:txBody>
        </p:sp>
        <p:cxnSp>
          <p:nvCxnSpPr>
            <p:cNvPr id="198" name="Straight Connector 197"/>
            <p:cNvCxnSpPr/>
            <p:nvPr/>
          </p:nvCxnSpPr>
          <p:spPr bwMode="auto">
            <a:xfrm>
              <a:off x="9173627" y="2773395"/>
              <a:ext cx="1881055" cy="0"/>
            </a:xfrm>
            <a:prstGeom prst="line">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99" name="Group 198"/>
          <p:cNvGrpSpPr/>
          <p:nvPr/>
        </p:nvGrpSpPr>
        <p:grpSpPr>
          <a:xfrm>
            <a:off x="9932890" y="1867048"/>
            <a:ext cx="596085" cy="1051486"/>
            <a:chOff x="8501284" y="2008952"/>
            <a:chExt cx="596085" cy="1051486"/>
          </a:xfrm>
        </p:grpSpPr>
        <p:grpSp>
          <p:nvGrpSpPr>
            <p:cNvPr id="200" name="Group 199"/>
            <p:cNvGrpSpPr/>
            <p:nvPr/>
          </p:nvGrpSpPr>
          <p:grpSpPr>
            <a:xfrm>
              <a:off x="8501284" y="2008952"/>
              <a:ext cx="589615" cy="283076"/>
              <a:chOff x="3788702" y="2777637"/>
              <a:chExt cx="1881451" cy="1032390"/>
            </a:xfrm>
          </p:grpSpPr>
          <p:sp>
            <p:nvSpPr>
              <p:cNvPr id="207" name="Rounded Rectangle 206"/>
              <p:cNvSpPr/>
              <p:nvPr/>
            </p:nvSpPr>
            <p:spPr bwMode="auto">
              <a:xfrm>
                <a:off x="3788702" y="2777637"/>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A</a:t>
                </a:r>
                <a:endParaRPr lang="en-US" b="1" dirty="0">
                  <a:solidFill>
                    <a:srgbClr val="464646"/>
                  </a:solidFill>
                  <a:latin typeface="Arial Narrow" panose="020B0606020202030204" pitchFamily="34" charset="0"/>
                </a:endParaRPr>
              </a:p>
            </p:txBody>
          </p:sp>
          <p:cxnSp>
            <p:nvCxnSpPr>
              <p:cNvPr id="208" name="Straight Connector 207"/>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01" name="Group 200"/>
            <p:cNvGrpSpPr/>
            <p:nvPr/>
          </p:nvGrpSpPr>
          <p:grpSpPr>
            <a:xfrm>
              <a:off x="8507754" y="2393157"/>
              <a:ext cx="589615" cy="283076"/>
              <a:chOff x="3788702" y="2777637"/>
              <a:chExt cx="1881451" cy="1032390"/>
            </a:xfrm>
          </p:grpSpPr>
          <p:sp>
            <p:nvSpPr>
              <p:cNvPr id="205" name="Rounded Rectangle 204"/>
              <p:cNvSpPr/>
              <p:nvPr/>
            </p:nvSpPr>
            <p:spPr bwMode="auto">
              <a:xfrm>
                <a:off x="3788702" y="2777637"/>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B</a:t>
                </a:r>
                <a:endParaRPr lang="en-US" b="1" dirty="0">
                  <a:solidFill>
                    <a:srgbClr val="464646"/>
                  </a:solidFill>
                  <a:latin typeface="Arial Narrow" panose="020B0606020202030204" pitchFamily="34" charset="0"/>
                </a:endParaRPr>
              </a:p>
            </p:txBody>
          </p:sp>
          <p:cxnSp>
            <p:nvCxnSpPr>
              <p:cNvPr id="206" name="Straight Connector 205"/>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02" name="Group 201"/>
            <p:cNvGrpSpPr/>
            <p:nvPr/>
          </p:nvGrpSpPr>
          <p:grpSpPr>
            <a:xfrm>
              <a:off x="8507754" y="2777362"/>
              <a:ext cx="589615" cy="283076"/>
              <a:chOff x="3788702" y="2777637"/>
              <a:chExt cx="1881451" cy="1032390"/>
            </a:xfrm>
          </p:grpSpPr>
          <p:sp>
            <p:nvSpPr>
              <p:cNvPr id="203" name="Rounded Rectangle 202"/>
              <p:cNvSpPr/>
              <p:nvPr/>
            </p:nvSpPr>
            <p:spPr bwMode="auto">
              <a:xfrm>
                <a:off x="3788702" y="2777637"/>
                <a:ext cx="1881451" cy="1032390"/>
              </a:xfrm>
              <a:prstGeom prst="roundRect">
                <a:avLst>
                  <a:gd name="adj" fmla="val 2925"/>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28192" rIns="56382" bIns="28192" numCol="1" rtlCol="0" anchor="ctr" anchorCtr="0" compatLnSpc="1">
                <a:prstTxWarp prst="textNoShape">
                  <a:avLst/>
                </a:prstTxWarp>
              </a:bodyPr>
              <a:lstStyle/>
              <a:p>
                <a:pPr algn="ctr" defTabSz="739844" fontAlgn="auto">
                  <a:spcBef>
                    <a:spcPts val="0"/>
                  </a:spcBef>
                  <a:spcAft>
                    <a:spcPts val="0"/>
                  </a:spcAft>
                  <a:defRPr/>
                </a:pPr>
                <a:r>
                  <a:rPr lang="en-US" b="1" dirty="0" smtClean="0">
                    <a:solidFill>
                      <a:srgbClr val="464646"/>
                    </a:solidFill>
                    <a:latin typeface="Arial Narrow" panose="020B0606020202030204" pitchFamily="34" charset="0"/>
                  </a:rPr>
                  <a:t>LP C</a:t>
                </a:r>
                <a:endParaRPr lang="en-US" b="1" dirty="0">
                  <a:solidFill>
                    <a:srgbClr val="464646"/>
                  </a:solidFill>
                  <a:latin typeface="Arial Narrow" panose="020B0606020202030204" pitchFamily="34" charset="0"/>
                </a:endParaRPr>
              </a:p>
            </p:txBody>
          </p:sp>
          <p:cxnSp>
            <p:nvCxnSpPr>
              <p:cNvPr id="204" name="Straight Connector 203"/>
              <p:cNvCxnSpPr/>
              <p:nvPr/>
            </p:nvCxnSpPr>
            <p:spPr bwMode="auto">
              <a:xfrm>
                <a:off x="3788702" y="2777637"/>
                <a:ext cx="1881055" cy="0"/>
              </a:xfrm>
              <a:prstGeom prst="line">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cxnSp>
        <p:nvCxnSpPr>
          <p:cNvPr id="209" name="Curved Connector 208"/>
          <p:cNvCxnSpPr>
            <a:stCxn id="205" idx="1"/>
            <a:endCxn id="197" idx="3"/>
          </p:cNvCxnSpPr>
          <p:nvPr/>
        </p:nvCxnSpPr>
        <p:spPr bwMode="auto">
          <a:xfrm rot="10800000" flipV="1">
            <a:off x="8698274" y="2392791"/>
            <a:ext cx="1241087" cy="3822"/>
          </a:xfrm>
          <a:prstGeom prst="curvedConnector3">
            <a:avLst>
              <a:gd name="adj1" fmla="val 50000"/>
            </a:avLst>
          </a:prstGeom>
          <a:noFill/>
          <a:ln w="9525" cap="flat" cmpd="sng" algn="ctr">
            <a:solidFill>
              <a:schemeClr val="accent1"/>
            </a:solidFill>
            <a:prstDash val="sys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Curved Connector 209"/>
          <p:cNvCxnSpPr>
            <a:stCxn id="203" idx="1"/>
            <a:endCxn id="197" idx="3"/>
          </p:cNvCxnSpPr>
          <p:nvPr/>
        </p:nvCxnSpPr>
        <p:spPr bwMode="auto">
          <a:xfrm rot="10800000">
            <a:off x="8698274" y="2396614"/>
            <a:ext cx="1241087" cy="380383"/>
          </a:xfrm>
          <a:prstGeom prst="curvedConnector3">
            <a:avLst>
              <a:gd name="adj1" fmla="val 50000"/>
            </a:avLst>
          </a:prstGeom>
          <a:noFill/>
          <a:ln w="9525" cap="flat" cmpd="sng" algn="ctr">
            <a:solidFill>
              <a:schemeClr val="accent1"/>
            </a:solidFill>
            <a:prstDash val="sys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8" name="Straight Connector 237"/>
          <p:cNvCxnSpPr/>
          <p:nvPr/>
        </p:nvCxnSpPr>
        <p:spPr bwMode="auto">
          <a:xfrm flipH="1">
            <a:off x="9290253" y="3178626"/>
            <a:ext cx="7693" cy="2376000"/>
          </a:xfrm>
          <a:prstGeom prst="line">
            <a:avLst/>
          </a:prstGeom>
          <a:noFill/>
          <a:ln w="12700" cap="flat" cmpd="sng" algn="ctr">
            <a:solidFill>
              <a:srgbClr val="D33D4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4" name="TextBox 233"/>
          <p:cNvSpPr txBox="1"/>
          <p:nvPr/>
        </p:nvSpPr>
        <p:spPr>
          <a:xfrm>
            <a:off x="6126173" y="2437629"/>
            <a:ext cx="2130425" cy="329001"/>
          </a:xfrm>
          <a:prstGeom prst="rect">
            <a:avLst/>
          </a:prstGeom>
          <a:noFill/>
        </p:spPr>
        <p:txBody>
          <a:bodyPr wrap="square" rtlCol="0">
            <a:spAutoFit/>
          </a:bodyPr>
          <a:lstStyle/>
          <a:p>
            <a:pPr algn="ctr"/>
            <a:r>
              <a:rPr lang="en-US" b="1" dirty="0">
                <a:solidFill>
                  <a:srgbClr val="C00000"/>
                </a:solidFill>
                <a:latin typeface="Arial Narrow" panose="020B0606020202030204" pitchFamily="34" charset="0"/>
              </a:rPr>
              <a:t>(</a:t>
            </a:r>
            <a:r>
              <a:rPr lang="en-US" b="1" i="1" dirty="0">
                <a:solidFill>
                  <a:srgbClr val="C00000"/>
                </a:solidFill>
                <a:latin typeface="Arial Narrow" panose="020B0606020202030204" pitchFamily="34" charset="0"/>
              </a:rPr>
              <a:t>Limited Partner D</a:t>
            </a:r>
            <a:r>
              <a:rPr lang="en-US" b="1" dirty="0" smtClean="0">
                <a:solidFill>
                  <a:srgbClr val="C00000"/>
                </a:solidFill>
                <a:latin typeface="Arial Narrow" panose="020B0606020202030204" pitchFamily="34" charset="0"/>
              </a:rPr>
              <a:t>)</a:t>
            </a:r>
            <a:endParaRPr lang="en-US" b="1" dirty="0">
              <a:solidFill>
                <a:srgbClr val="C00000"/>
              </a:solidFill>
              <a:latin typeface="Arial Narrow" panose="020B0606020202030204" pitchFamily="34" charset="0"/>
            </a:endParaRPr>
          </a:p>
        </p:txBody>
      </p:sp>
    </p:spTree>
    <p:custDataLst>
      <p:tags r:id="rId1"/>
    </p:custDataLst>
    <p:extLst>
      <p:ext uri="{BB962C8B-B14F-4D97-AF65-F5344CB8AC3E}">
        <p14:creationId xmlns:p14="http://schemas.microsoft.com/office/powerpoint/2010/main" val="307902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custDataLst>
              <p:tags r:id="rId2"/>
            </p:custDataLst>
          </p:nvPr>
        </p:nvSpPr>
        <p:spPr>
          <a:noFill/>
        </p:spPr>
        <p:txBody>
          <a:bodyPr/>
          <a:lstStyle/>
          <a:p>
            <a:r>
              <a:rPr lang="en-US" dirty="0" smtClean="0"/>
              <a:t>Cosa </a:t>
            </a:r>
            <a:r>
              <a:rPr lang="en-US" dirty="0" err="1" smtClean="0"/>
              <a:t>sono</a:t>
            </a:r>
            <a:r>
              <a:rPr lang="en-US" dirty="0" smtClean="0"/>
              <a:t> </a:t>
            </a:r>
            <a:r>
              <a:rPr lang="en-US" dirty="0" err="1" smtClean="0"/>
              <a:t>i</a:t>
            </a:r>
            <a:r>
              <a:rPr lang="en-US" dirty="0" smtClean="0"/>
              <a:t> co-</a:t>
            </a:r>
            <a:r>
              <a:rPr lang="en-US" dirty="0" err="1" smtClean="0"/>
              <a:t>investimenti</a:t>
            </a:r>
            <a:r>
              <a:rPr lang="en-US" dirty="0" smtClean="0"/>
              <a:t>?</a:t>
            </a:r>
          </a:p>
        </p:txBody>
      </p:sp>
      <p:sp>
        <p:nvSpPr>
          <p:cNvPr id="41988" name="Line 5"/>
          <p:cNvSpPr>
            <a:spLocks noChangeShapeType="1"/>
          </p:cNvSpPr>
          <p:nvPr>
            <p:custDataLst>
              <p:tags r:id="rId3"/>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89" name="Line 7"/>
          <p:cNvSpPr>
            <a:spLocks noChangeShapeType="1"/>
          </p:cNvSpPr>
          <p:nvPr>
            <p:custDataLst>
              <p:tags r:id="rId4"/>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90" name="Line 9"/>
          <p:cNvSpPr>
            <a:spLocks noChangeShapeType="1"/>
          </p:cNvSpPr>
          <p:nvPr>
            <p:custDataLst>
              <p:tags r:id="rId5"/>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41991" name="Line 11"/>
          <p:cNvSpPr>
            <a:spLocks noChangeShapeType="1"/>
          </p:cNvSpPr>
          <p:nvPr>
            <p:custDataLst>
              <p:tags r:id="rId6"/>
            </p:custDataLst>
          </p:nvPr>
        </p:nvSpPr>
        <p:spPr bwMode="auto">
          <a:xfrm>
            <a:off x="1828800" y="-124691"/>
            <a:ext cx="0" cy="0"/>
          </a:xfrm>
          <a:prstGeom prst="line">
            <a:avLst/>
          </a:prstGeom>
          <a:noFill/>
          <a:ln w="19050">
            <a:solidFill>
              <a:srgbClr val="BCBCB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942" bIns="19942" anchor="ctr"/>
          <a:lstStyle/>
          <a:p>
            <a:pPr algn="ctr" defTabSz="997577">
              <a:defRPr/>
            </a:pPr>
            <a:endParaRPr lang="en-US" sz="1309" dirty="0">
              <a:latin typeface="Arial" charset="0"/>
              <a:cs typeface="+mn-cs"/>
            </a:endParaRPr>
          </a:p>
        </p:txBody>
      </p:sp>
      <p:sp>
        <p:nvSpPr>
          <p:cNvPr id="16" name="Text Placeholder 13"/>
          <p:cNvSpPr>
            <a:spLocks noGrp="1"/>
          </p:cNvSpPr>
          <p:nvPr>
            <p:ph type="body" sz="quarter" idx="14"/>
          </p:nvPr>
        </p:nvSpPr>
        <p:spPr>
          <a:xfrm>
            <a:off x="1108364" y="1291520"/>
            <a:ext cx="12413961" cy="369781"/>
          </a:xfrm>
        </p:spPr>
        <p:txBody>
          <a:bodyPr/>
          <a:lstStyle/>
          <a:p>
            <a:r>
              <a:rPr lang="it-IT" dirty="0" smtClean="0"/>
              <a:t>I co-investimenti permettono di assumere </a:t>
            </a:r>
            <a:r>
              <a:rPr lang="it-IT" dirty="0"/>
              <a:t>un'esposizione </a:t>
            </a:r>
            <a:r>
              <a:rPr lang="it-IT" dirty="0" smtClean="0"/>
              <a:t>diretta, a livello di singola azienda, in parallelo al fondo di Private </a:t>
            </a:r>
            <a:r>
              <a:rPr lang="it-IT" dirty="0" err="1" smtClean="0"/>
              <a:t>Equity</a:t>
            </a:r>
            <a:endParaRPr lang="en-US" dirty="0"/>
          </a:p>
        </p:txBody>
      </p:sp>
      <p:sp>
        <p:nvSpPr>
          <p:cNvPr id="18" name="Content Placeholder 11"/>
          <p:cNvSpPr>
            <a:spLocks noGrp="1"/>
          </p:cNvSpPr>
          <p:nvPr>
            <p:ph sz="quarter" idx="13"/>
          </p:nvPr>
        </p:nvSpPr>
        <p:spPr>
          <a:xfrm>
            <a:off x="1108364" y="7164593"/>
            <a:ext cx="12413673" cy="425058"/>
          </a:xfrm>
        </p:spPr>
        <p:txBody>
          <a:bodyPr/>
          <a:lstStyle/>
          <a:p>
            <a:r>
              <a:rPr lang="en-US" sz="900" kern="1200" dirty="0" smtClean="0">
                <a:solidFill>
                  <a:schemeClr val="tx2"/>
                </a:solidFill>
                <a:latin typeface="Arial Narrow" pitchFamily="34" charset="0"/>
              </a:rPr>
              <a:t>Solo a </a:t>
            </a:r>
            <a:r>
              <a:rPr lang="en-US" sz="900" kern="1200" dirty="0" err="1" smtClean="0">
                <a:solidFill>
                  <a:schemeClr val="tx2"/>
                </a:solidFill>
                <a:latin typeface="Arial Narrow" pitchFamily="34" charset="0"/>
              </a:rPr>
              <a:t>scopo</a:t>
            </a:r>
            <a:r>
              <a:rPr lang="en-US" sz="900" kern="1200" dirty="0" smtClean="0">
                <a:solidFill>
                  <a:schemeClr val="tx2"/>
                </a:solidFill>
                <a:latin typeface="Arial Narrow" pitchFamily="34" charset="0"/>
              </a:rPr>
              <a:t> </a:t>
            </a:r>
            <a:r>
              <a:rPr lang="en-US" sz="900" kern="1200" dirty="0" err="1" smtClean="0">
                <a:solidFill>
                  <a:schemeClr val="tx2"/>
                </a:solidFill>
                <a:latin typeface="Arial Narrow" pitchFamily="34" charset="0"/>
              </a:rPr>
              <a:t>illustrativo</a:t>
            </a:r>
            <a:r>
              <a:rPr lang="en-US" sz="900" kern="1200" dirty="0" smtClean="0">
                <a:solidFill>
                  <a:schemeClr val="tx2"/>
                </a:solidFill>
                <a:latin typeface="Arial Narrow" pitchFamily="34" charset="0"/>
              </a:rPr>
              <a:t>.</a:t>
            </a:r>
            <a:endParaRPr lang="en-US" sz="900" kern="1200" dirty="0">
              <a:solidFill>
                <a:schemeClr val="tx2"/>
              </a:solidFill>
              <a:latin typeface="Arial Narrow" pitchFamily="34" charset="0"/>
            </a:endParaRPr>
          </a:p>
        </p:txBody>
      </p:sp>
      <p:sp>
        <p:nvSpPr>
          <p:cNvPr id="19" name="Rounded Rectangle 18"/>
          <p:cNvSpPr/>
          <p:nvPr/>
        </p:nvSpPr>
        <p:spPr bwMode="auto">
          <a:xfrm>
            <a:off x="6098869" y="3161186"/>
            <a:ext cx="2568208" cy="1011844"/>
          </a:xfrm>
          <a:prstGeom prst="roundRect">
            <a:avLst>
              <a:gd name="adj" fmla="val 2925"/>
            </a:avLst>
          </a:prstGeom>
          <a:solidFill>
            <a:schemeClr val="accent3"/>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sz="1800" b="1" spc="60" dirty="0" smtClean="0">
                <a:solidFill>
                  <a:srgbClr val="FFFFFF"/>
                </a:solidFill>
                <a:latin typeface="Arial Narrow" panose="020B0606020202030204" pitchFamily="34" charset="0"/>
              </a:rPr>
              <a:t>FONDO PRIVATE EQUITY </a:t>
            </a:r>
            <a:r>
              <a:rPr lang="en-US" sz="1800" b="1" spc="60" dirty="0">
                <a:solidFill>
                  <a:srgbClr val="FFFFFF"/>
                </a:solidFill>
                <a:latin typeface="Arial Narrow" panose="020B0606020202030204" pitchFamily="34" charset="0"/>
              </a:rPr>
              <a:t>(</a:t>
            </a:r>
            <a:r>
              <a:rPr lang="en-US" sz="1800" b="1" i="1" spc="60" dirty="0">
                <a:solidFill>
                  <a:srgbClr val="FFFFFF"/>
                </a:solidFill>
                <a:latin typeface="Arial Narrow" panose="020B0606020202030204" pitchFamily="34" charset="0"/>
              </a:rPr>
              <a:t>Partnership</a:t>
            </a:r>
            <a:r>
              <a:rPr lang="en-US" sz="1800" b="1" spc="60" dirty="0">
                <a:solidFill>
                  <a:srgbClr val="FFFFFF"/>
                </a:solidFill>
                <a:latin typeface="Arial Narrow" panose="020B0606020202030204" pitchFamily="34" charset="0"/>
              </a:rPr>
              <a:t>)</a:t>
            </a:r>
          </a:p>
        </p:txBody>
      </p:sp>
      <p:sp>
        <p:nvSpPr>
          <p:cNvPr id="21" name="Rounded Rectangle 20"/>
          <p:cNvSpPr/>
          <p:nvPr/>
        </p:nvSpPr>
        <p:spPr bwMode="auto">
          <a:xfrm>
            <a:off x="1108364" y="3035300"/>
            <a:ext cx="2288810" cy="1269032"/>
          </a:xfrm>
          <a:prstGeom prst="roundRect">
            <a:avLst>
              <a:gd name="adj" fmla="val 0"/>
            </a:avLst>
          </a:prstGeom>
          <a:solidFill>
            <a:schemeClr val="accent1"/>
          </a:solidFill>
          <a:ln w="12700" cap="flat" cmpd="sng" algn="ctr">
            <a:solidFill>
              <a:schemeClr val="accent1"/>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sz="2400" b="1" spc="60" dirty="0" smtClean="0">
                <a:solidFill>
                  <a:srgbClr val="FFFFFF"/>
                </a:solidFill>
                <a:latin typeface="Arial Narrow" panose="020B0606020202030204" pitchFamily="34" charset="0"/>
              </a:rPr>
              <a:t>General Partner </a:t>
            </a:r>
            <a:br>
              <a:rPr lang="en-US" sz="2400" b="1" spc="60" dirty="0" smtClean="0">
                <a:solidFill>
                  <a:srgbClr val="FFFFFF"/>
                </a:solidFill>
                <a:latin typeface="Arial Narrow" panose="020B0606020202030204" pitchFamily="34" charset="0"/>
              </a:rPr>
            </a:br>
            <a:r>
              <a:rPr lang="en-US" sz="2000" b="1" spc="60" dirty="0" smtClean="0">
                <a:solidFill>
                  <a:srgbClr val="FFFFFF"/>
                </a:solidFill>
                <a:latin typeface="Arial Narrow" panose="020B0606020202030204" pitchFamily="34" charset="0"/>
              </a:rPr>
              <a:t>(</a:t>
            </a:r>
            <a:r>
              <a:rPr lang="en-US" sz="2000" b="1" spc="60" dirty="0" err="1" smtClean="0">
                <a:solidFill>
                  <a:srgbClr val="FFFFFF"/>
                </a:solidFill>
                <a:latin typeface="Arial Narrow" panose="020B0606020202030204" pitchFamily="34" charset="0"/>
              </a:rPr>
              <a:t>Gestore</a:t>
            </a:r>
            <a:r>
              <a:rPr lang="en-US" sz="2000" b="1" spc="60" dirty="0" smtClean="0">
                <a:solidFill>
                  <a:srgbClr val="FFFFFF"/>
                </a:solidFill>
                <a:latin typeface="Arial Narrow" panose="020B0606020202030204" pitchFamily="34" charset="0"/>
              </a:rPr>
              <a:t> del </a:t>
            </a:r>
            <a:r>
              <a:rPr lang="en-US" sz="2000" b="1" spc="60" dirty="0" err="1" smtClean="0">
                <a:solidFill>
                  <a:srgbClr val="FFFFFF"/>
                </a:solidFill>
                <a:latin typeface="Arial Narrow" panose="020B0606020202030204" pitchFamily="34" charset="0"/>
              </a:rPr>
              <a:t>fondo</a:t>
            </a:r>
            <a:r>
              <a:rPr lang="en-US" sz="2000" b="1" spc="60" dirty="0" smtClean="0">
                <a:solidFill>
                  <a:srgbClr val="FFFFFF"/>
                </a:solidFill>
                <a:latin typeface="Arial Narrow" panose="020B0606020202030204" pitchFamily="34" charset="0"/>
              </a:rPr>
              <a:t>)</a:t>
            </a:r>
            <a:endParaRPr lang="en-US" sz="2400" b="1" spc="60" dirty="0">
              <a:solidFill>
                <a:srgbClr val="FFFFFF"/>
              </a:solidFill>
              <a:latin typeface="Arial Narrow" panose="020B0606020202030204" pitchFamily="34" charset="0"/>
            </a:endParaRPr>
          </a:p>
        </p:txBody>
      </p:sp>
      <p:cxnSp>
        <p:nvCxnSpPr>
          <p:cNvPr id="27" name="Straight Connector 26"/>
          <p:cNvCxnSpPr/>
          <p:nvPr/>
        </p:nvCxnSpPr>
        <p:spPr bwMode="auto">
          <a:xfrm flipH="1">
            <a:off x="3397175" y="3669815"/>
            <a:ext cx="2701694" cy="0"/>
          </a:xfrm>
          <a:prstGeom prst="line">
            <a:avLst/>
          </a:prstGeom>
          <a:noFill/>
          <a:ln w="9525" cap="flat" cmpd="sng" algn="ctr">
            <a:solidFill>
              <a:schemeClr val="accent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36"/>
          <p:cNvCxnSpPr/>
          <p:nvPr/>
        </p:nvCxnSpPr>
        <p:spPr bwMode="auto">
          <a:xfrm flipH="1">
            <a:off x="8667077" y="3669815"/>
            <a:ext cx="2475054" cy="0"/>
          </a:xfrm>
          <a:prstGeom prst="line">
            <a:avLst/>
          </a:prstGeom>
          <a:noFill/>
          <a:ln w="9525" cap="flat" cmpd="sng" algn="ctr">
            <a:solidFill>
              <a:schemeClr val="accent1"/>
            </a:solidFill>
            <a:prstDash val="sys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2" name="Group 41"/>
          <p:cNvGrpSpPr/>
          <p:nvPr/>
        </p:nvGrpSpPr>
        <p:grpSpPr>
          <a:xfrm>
            <a:off x="10970017" y="3066063"/>
            <a:ext cx="2225284" cy="1408438"/>
            <a:chOff x="2706502" y="6018538"/>
            <a:chExt cx="2225284" cy="1408438"/>
          </a:xfrm>
        </p:grpSpPr>
        <p:grpSp>
          <p:nvGrpSpPr>
            <p:cNvPr id="43" name="Group 42"/>
            <p:cNvGrpSpPr/>
            <p:nvPr/>
          </p:nvGrpSpPr>
          <p:grpSpPr>
            <a:xfrm>
              <a:off x="2878616" y="6059697"/>
              <a:ext cx="1881055" cy="978209"/>
              <a:chOff x="2549575" y="5888562"/>
              <a:chExt cx="1881055" cy="978209"/>
            </a:xfrm>
          </p:grpSpPr>
          <p:sp>
            <p:nvSpPr>
              <p:cNvPr id="46" name="Rounded Rectangle 45"/>
              <p:cNvSpPr/>
              <p:nvPr/>
            </p:nvSpPr>
            <p:spPr bwMode="auto">
              <a:xfrm>
                <a:off x="2549575" y="5888562"/>
                <a:ext cx="1881055" cy="978209"/>
              </a:xfrm>
              <a:prstGeom prst="roundRect">
                <a:avLst>
                  <a:gd name="adj" fmla="val 0"/>
                </a:avLst>
              </a:prstGeom>
              <a:gradFill flip="none" rotWithShape="1">
                <a:gsLst>
                  <a:gs pos="22000">
                    <a:srgbClr val="F5F5F5"/>
                  </a:gs>
                  <a:gs pos="72000">
                    <a:schemeClr val="bg1">
                      <a:shade val="100000"/>
                      <a:satMod val="115000"/>
                    </a:schemeClr>
                  </a:gs>
                </a:gsLst>
                <a:lin ang="16200000" scaled="1"/>
                <a:tileRect/>
              </a:gradFill>
              <a:ln w="12700" cap="flat" cmpd="sng" algn="ctr">
                <a:solidFill>
                  <a:schemeClr val="accent2"/>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42287" rIns="56382" bIns="28192" numCol="1" rtlCol="0" anchor="ctr" anchorCtr="0" compatLnSpc="1">
                <a:prstTxWarp prst="textNoShape">
                  <a:avLst/>
                </a:prstTxWarp>
              </a:bodyPr>
              <a:lstStyle/>
              <a:p>
                <a:pPr algn="ctr" defTabSz="739844" fontAlgn="auto">
                  <a:spcBef>
                    <a:spcPts val="0"/>
                  </a:spcBef>
                  <a:spcAft>
                    <a:spcPts val="0"/>
                  </a:spcAft>
                  <a:defRPr/>
                </a:pPr>
                <a:endParaRPr lang="en-US" sz="1800" b="1" dirty="0">
                  <a:solidFill>
                    <a:srgbClr val="464646"/>
                  </a:solidFill>
                  <a:latin typeface="Arial Narrow" panose="020B0606020202030204" pitchFamily="34" charset="0"/>
                </a:endParaRPr>
              </a:p>
            </p:txBody>
          </p:sp>
          <p:cxnSp>
            <p:nvCxnSpPr>
              <p:cNvPr id="47" name="Straight Connector 46"/>
              <p:cNvCxnSpPr/>
              <p:nvPr/>
            </p:nvCxnSpPr>
            <p:spPr bwMode="auto">
              <a:xfrm>
                <a:off x="2549575" y="5899677"/>
                <a:ext cx="1881055" cy="0"/>
              </a:xfrm>
              <a:prstGeom prst="line">
                <a:avLst/>
              </a:prstGeom>
              <a:noFill/>
              <a:ln w="28575" cap="flat" cmpd="sng" algn="ctr">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4" name="Picture 4" descr="Image result for factory icon png transparent"/>
            <p:cNvPicPr>
              <a:picLocks noChangeAspect="1" noChangeArrowheads="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38181" y="6018538"/>
              <a:ext cx="1088286" cy="1088286"/>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p:cNvSpPr/>
            <p:nvPr/>
          </p:nvSpPr>
          <p:spPr>
            <a:xfrm>
              <a:off x="2706502" y="7057644"/>
              <a:ext cx="2225284" cy="369332"/>
            </a:xfrm>
            <a:prstGeom prst="rect">
              <a:avLst/>
            </a:prstGeom>
          </p:spPr>
          <p:txBody>
            <a:bodyPr wrap="square">
              <a:spAutoFit/>
            </a:bodyPr>
            <a:lstStyle/>
            <a:p>
              <a:pPr algn="ctr" defTabSz="739844" fontAlgn="auto">
                <a:spcBef>
                  <a:spcPts val="0"/>
                </a:spcBef>
                <a:spcAft>
                  <a:spcPts val="0"/>
                </a:spcAft>
                <a:defRPr/>
              </a:pPr>
              <a:r>
                <a:rPr lang="en-US" sz="1800" b="1" dirty="0" err="1" smtClean="0">
                  <a:solidFill>
                    <a:srgbClr val="464646"/>
                  </a:solidFill>
                  <a:latin typeface="Arial Narrow" panose="020B0606020202030204" pitchFamily="34" charset="0"/>
                </a:rPr>
                <a:t>Azienda</a:t>
              </a:r>
              <a:r>
                <a:rPr lang="en-US" sz="1800" b="1" dirty="0" smtClean="0">
                  <a:solidFill>
                    <a:srgbClr val="464646"/>
                  </a:solidFill>
                  <a:latin typeface="Arial Narrow" panose="020B0606020202030204" pitchFamily="34" charset="0"/>
                </a:rPr>
                <a:t> </a:t>
              </a:r>
              <a:r>
                <a:rPr lang="en-US" sz="1800" b="1" dirty="0">
                  <a:solidFill>
                    <a:srgbClr val="464646"/>
                  </a:solidFill>
                  <a:latin typeface="Arial Narrow" panose="020B0606020202030204" pitchFamily="34" charset="0"/>
                </a:rPr>
                <a:t>1</a:t>
              </a:r>
            </a:p>
          </p:txBody>
        </p:sp>
      </p:grpSp>
      <p:sp>
        <p:nvSpPr>
          <p:cNvPr id="66" name="Rounded Rectangle 65"/>
          <p:cNvSpPr/>
          <p:nvPr/>
        </p:nvSpPr>
        <p:spPr bwMode="auto">
          <a:xfrm>
            <a:off x="6098869" y="4976576"/>
            <a:ext cx="2568208" cy="1231062"/>
          </a:xfrm>
          <a:prstGeom prst="roundRect">
            <a:avLst>
              <a:gd name="adj" fmla="val 0"/>
            </a:avLst>
          </a:prstGeom>
          <a:solidFill>
            <a:schemeClr val="accent6"/>
          </a:solidFill>
          <a:ln w="12700" cap="flat" cmpd="sng" algn="ctr">
            <a:solidFill>
              <a:schemeClr val="accent6"/>
            </a:solidFill>
            <a:prstDash val="solid"/>
            <a:round/>
            <a:headEnd type="none" w="med" len="med"/>
            <a:tailEnd type="none" w="med" len="med"/>
          </a:ln>
          <a:effectLst>
            <a:outerShdw blurRad="38100" dist="25400" dir="2700000" algn="tl" rotWithShape="0">
              <a:schemeClr val="accent3">
                <a:alpha val="20000"/>
              </a:schemeClr>
            </a:outerShdw>
          </a:effectLst>
          <a:extLst/>
        </p:spPr>
        <p:txBody>
          <a:bodyPr vert="horz" wrap="square" lIns="56382" tIns="35239" rIns="56382" bIns="14096" numCol="1" rtlCol="0" anchor="ctr" anchorCtr="0" compatLnSpc="1">
            <a:prstTxWarp prst="textNoShape">
              <a:avLst/>
            </a:prstTxWarp>
          </a:bodyPr>
          <a:lstStyle/>
          <a:p>
            <a:pPr algn="ctr" defTabSz="739844" fontAlgn="auto">
              <a:spcBef>
                <a:spcPts val="0"/>
              </a:spcBef>
              <a:spcAft>
                <a:spcPts val="0"/>
              </a:spcAft>
              <a:defRPr/>
            </a:pPr>
            <a:r>
              <a:rPr lang="en-US" sz="2400" b="1" spc="60" dirty="0" smtClean="0">
                <a:solidFill>
                  <a:srgbClr val="FFFFFF"/>
                </a:solidFill>
                <a:latin typeface="Arial Narrow" panose="020B0606020202030204" pitchFamily="34" charset="0"/>
              </a:rPr>
              <a:t>Co-</a:t>
            </a:r>
            <a:r>
              <a:rPr lang="en-US" sz="2400" b="1" spc="60" dirty="0" err="1" smtClean="0">
                <a:solidFill>
                  <a:srgbClr val="FFFFFF"/>
                </a:solidFill>
                <a:latin typeface="Arial Narrow" panose="020B0606020202030204" pitchFamily="34" charset="0"/>
              </a:rPr>
              <a:t>investitore</a:t>
            </a:r>
            <a:endParaRPr lang="en-US" sz="2400" b="1" spc="60" dirty="0">
              <a:solidFill>
                <a:srgbClr val="FFFFFF"/>
              </a:solidFill>
              <a:latin typeface="Arial Narrow" panose="020B0606020202030204" pitchFamily="34" charset="0"/>
            </a:endParaRPr>
          </a:p>
        </p:txBody>
      </p:sp>
      <p:cxnSp>
        <p:nvCxnSpPr>
          <p:cNvPr id="71" name="Straight Connector 70"/>
          <p:cNvCxnSpPr/>
          <p:nvPr/>
        </p:nvCxnSpPr>
        <p:spPr bwMode="auto">
          <a:xfrm flipH="1">
            <a:off x="8468271" y="5592107"/>
            <a:ext cx="3639184" cy="0"/>
          </a:xfrm>
          <a:prstGeom prst="line">
            <a:avLst/>
          </a:prstGeom>
          <a:noFill/>
          <a:ln w="9525" cap="flat" cmpd="sng" algn="ctr">
            <a:solidFill>
              <a:schemeClr val="accent6"/>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flipH="1">
            <a:off x="12125257" y="4383897"/>
            <a:ext cx="1" cy="1208210"/>
          </a:xfrm>
          <a:prstGeom prst="line">
            <a:avLst/>
          </a:prstGeom>
          <a:noFill/>
          <a:ln w="9525" cap="flat" cmpd="sng" algn="ctr">
            <a:solidFill>
              <a:schemeClr val="accent6"/>
            </a:solidFill>
            <a:prstDash val="sys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Box 47"/>
          <p:cNvSpPr txBox="1">
            <a:spLocks noChangeArrowheads="1"/>
          </p:cNvSpPr>
          <p:nvPr/>
        </p:nvSpPr>
        <p:spPr bwMode="auto">
          <a:xfrm>
            <a:off x="9010436" y="4891202"/>
            <a:ext cx="2393879" cy="1371658"/>
          </a:xfrm>
          <a:prstGeom prst="rect">
            <a:avLst/>
          </a:prstGeom>
          <a:solidFill>
            <a:schemeClr val="bg1"/>
          </a:solidFill>
          <a:ln>
            <a:solidFill>
              <a:schemeClr val="accent6"/>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1800" b="1" kern="0" dirty="0" smtClean="0">
                <a:solidFill>
                  <a:schemeClr val="accent6"/>
                </a:solidFill>
                <a:latin typeface="Arial Narrow"/>
              </a:rPr>
              <a:t>Co-</a:t>
            </a:r>
            <a:r>
              <a:rPr lang="en-US" sz="1800" b="1" kern="0" dirty="0" err="1">
                <a:solidFill>
                  <a:schemeClr val="accent6"/>
                </a:solidFill>
                <a:latin typeface="Arial Narrow"/>
              </a:rPr>
              <a:t>i</a:t>
            </a:r>
            <a:r>
              <a:rPr lang="en-US" sz="1800" b="1" kern="0" dirty="0" err="1" smtClean="0">
                <a:solidFill>
                  <a:schemeClr val="accent6"/>
                </a:solidFill>
                <a:latin typeface="Arial Narrow"/>
              </a:rPr>
              <a:t>nvestimento</a:t>
            </a:r>
            <a:r>
              <a:rPr lang="en-US" sz="1800" b="1" kern="0" dirty="0" smtClean="0">
                <a:solidFill>
                  <a:schemeClr val="accent6"/>
                </a:solidFill>
                <a:latin typeface="Arial Narrow"/>
              </a:rPr>
              <a:t> </a:t>
            </a:r>
            <a:r>
              <a:rPr lang="en-US" sz="1800" b="1" kern="0" dirty="0" err="1" smtClean="0">
                <a:solidFill>
                  <a:schemeClr val="accent6"/>
                </a:solidFill>
                <a:latin typeface="Arial Narrow"/>
              </a:rPr>
              <a:t>diretto</a:t>
            </a:r>
            <a:endParaRPr lang="en-US" sz="1800" b="1" kern="0" dirty="0" smtClean="0">
              <a:solidFill>
                <a:schemeClr val="accent6"/>
              </a:solidFill>
              <a:latin typeface="Arial Narrow"/>
            </a:endParaRPr>
          </a:p>
          <a:p>
            <a:pPr marL="0" indent="0" algn="ctr" defTabSz="704753">
              <a:spcBef>
                <a:spcPts val="463"/>
              </a:spcBef>
              <a:spcAft>
                <a:spcPts val="0"/>
              </a:spcAft>
              <a:buNone/>
              <a:defRPr/>
            </a:pPr>
            <a:r>
              <a:rPr lang="en-US" sz="1800" b="1" kern="0" dirty="0" err="1" smtClean="0">
                <a:solidFill>
                  <a:schemeClr val="accent6"/>
                </a:solidFill>
                <a:latin typeface="Arial Narrow"/>
              </a:rPr>
              <a:t>Nessuna</a:t>
            </a:r>
            <a:r>
              <a:rPr lang="en-US" sz="1800" b="1" kern="0" dirty="0" smtClean="0">
                <a:solidFill>
                  <a:schemeClr val="accent6"/>
                </a:solidFill>
                <a:latin typeface="Arial Narrow"/>
              </a:rPr>
              <a:t> </a:t>
            </a:r>
            <a:r>
              <a:rPr lang="en-US" sz="1800" b="1" kern="0" dirty="0" err="1" smtClean="0">
                <a:solidFill>
                  <a:schemeClr val="accent6"/>
                </a:solidFill>
                <a:latin typeface="Arial Narrow"/>
              </a:rPr>
              <a:t>commissione</a:t>
            </a:r>
            <a:r>
              <a:rPr lang="en-US" sz="1800" b="1" kern="0" dirty="0" smtClean="0">
                <a:solidFill>
                  <a:schemeClr val="accent6"/>
                </a:solidFill>
                <a:latin typeface="Arial Narrow"/>
              </a:rPr>
              <a:t> / </a:t>
            </a:r>
            <a:br>
              <a:rPr lang="en-US" sz="1800" b="1" kern="0" dirty="0" smtClean="0">
                <a:solidFill>
                  <a:schemeClr val="accent6"/>
                </a:solidFill>
                <a:latin typeface="Arial Narrow"/>
              </a:rPr>
            </a:br>
            <a:r>
              <a:rPr lang="en-US" sz="1800" b="1" kern="0" dirty="0" smtClean="0">
                <a:solidFill>
                  <a:schemeClr val="accent6"/>
                </a:solidFill>
                <a:latin typeface="Arial Narrow"/>
              </a:rPr>
              <a:t>No carried interest</a:t>
            </a:r>
          </a:p>
          <a:p>
            <a:pPr marL="0" indent="0" algn="ctr" defTabSz="704753">
              <a:spcBef>
                <a:spcPts val="463"/>
              </a:spcBef>
              <a:spcAft>
                <a:spcPts val="0"/>
              </a:spcAft>
              <a:buNone/>
              <a:defRPr/>
            </a:pPr>
            <a:r>
              <a:rPr lang="en-US" sz="1400" kern="0" dirty="0" smtClean="0">
                <a:solidFill>
                  <a:schemeClr val="accent6"/>
                </a:solidFill>
                <a:latin typeface="Arial Narrow"/>
              </a:rPr>
              <a:t>(</a:t>
            </a:r>
            <a:r>
              <a:rPr lang="en-US" sz="1400" kern="0" dirty="0" err="1" smtClean="0">
                <a:solidFill>
                  <a:schemeClr val="accent6"/>
                </a:solidFill>
                <a:latin typeface="Arial Narrow"/>
              </a:rPr>
              <a:t>nessuna</a:t>
            </a:r>
            <a:r>
              <a:rPr lang="en-US" sz="1400" kern="0" dirty="0" smtClean="0">
                <a:solidFill>
                  <a:schemeClr val="accent6"/>
                </a:solidFill>
                <a:latin typeface="Arial Narrow"/>
              </a:rPr>
              <a:t> comm. di performance)</a:t>
            </a:r>
          </a:p>
        </p:txBody>
      </p:sp>
      <p:sp>
        <p:nvSpPr>
          <p:cNvPr id="75" name="TextBox 47"/>
          <p:cNvSpPr txBox="1">
            <a:spLocks noChangeArrowheads="1"/>
          </p:cNvSpPr>
          <p:nvPr/>
        </p:nvSpPr>
        <p:spPr bwMode="auto">
          <a:xfrm>
            <a:off x="8999196" y="3318950"/>
            <a:ext cx="1727083" cy="676595"/>
          </a:xfrm>
          <a:prstGeom prst="rect">
            <a:avLst/>
          </a:prstGeom>
          <a:solidFill>
            <a:schemeClr val="bg1"/>
          </a:solidFill>
          <a:ln>
            <a:solidFill>
              <a:schemeClr val="accent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1800" b="1" kern="0" dirty="0" err="1" smtClean="0">
                <a:solidFill>
                  <a:schemeClr val="accent1"/>
                </a:solidFill>
                <a:latin typeface="Arial Narrow"/>
              </a:rPr>
              <a:t>Investimento</a:t>
            </a:r>
            <a:r>
              <a:rPr lang="en-US" sz="1800" b="1" kern="0" dirty="0" smtClean="0">
                <a:solidFill>
                  <a:schemeClr val="accent1"/>
                </a:solidFill>
                <a:latin typeface="Arial Narrow"/>
              </a:rPr>
              <a:t> </a:t>
            </a:r>
            <a:r>
              <a:rPr lang="en-US" sz="1800" b="1" kern="0" dirty="0" err="1" smtClean="0">
                <a:solidFill>
                  <a:schemeClr val="accent1"/>
                </a:solidFill>
                <a:latin typeface="Arial Narrow"/>
              </a:rPr>
              <a:t>diretto</a:t>
            </a:r>
            <a:endParaRPr lang="en-US" sz="1800" b="1" kern="0" dirty="0" smtClean="0">
              <a:solidFill>
                <a:schemeClr val="accent1"/>
              </a:solidFill>
              <a:latin typeface="Arial Narrow"/>
            </a:endParaRPr>
          </a:p>
        </p:txBody>
      </p:sp>
      <p:sp>
        <p:nvSpPr>
          <p:cNvPr id="77" name="TextBox 47"/>
          <p:cNvSpPr txBox="1">
            <a:spLocks noChangeArrowheads="1"/>
          </p:cNvSpPr>
          <p:nvPr/>
        </p:nvSpPr>
        <p:spPr bwMode="auto">
          <a:xfrm>
            <a:off x="3760994" y="3180395"/>
            <a:ext cx="1970821" cy="972574"/>
          </a:xfrm>
          <a:prstGeom prst="rect">
            <a:avLst/>
          </a:prstGeom>
          <a:solidFill>
            <a:schemeClr val="bg1"/>
          </a:solidFill>
          <a:ln>
            <a:solidFill>
              <a:schemeClr val="accent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1800" b="1" kern="0" dirty="0" smtClean="0">
                <a:solidFill>
                  <a:schemeClr val="accent1"/>
                </a:solidFill>
                <a:latin typeface="Arial Narrow"/>
              </a:rPr>
              <a:t>Comm. di </a:t>
            </a:r>
            <a:r>
              <a:rPr lang="en-US" sz="1800" b="1" kern="0" dirty="0" err="1" smtClean="0">
                <a:solidFill>
                  <a:schemeClr val="accent1"/>
                </a:solidFill>
                <a:latin typeface="Arial Narrow"/>
              </a:rPr>
              <a:t>gestione</a:t>
            </a:r>
            <a:r>
              <a:rPr lang="en-US" sz="1800" b="1" kern="0" dirty="0" smtClean="0">
                <a:solidFill>
                  <a:schemeClr val="accent1"/>
                </a:solidFill>
                <a:latin typeface="Arial Narrow"/>
              </a:rPr>
              <a:t> / </a:t>
            </a:r>
            <a:br>
              <a:rPr lang="en-US" sz="1800" b="1" kern="0" dirty="0" smtClean="0">
                <a:solidFill>
                  <a:schemeClr val="accent1"/>
                </a:solidFill>
                <a:latin typeface="Arial Narrow"/>
              </a:rPr>
            </a:br>
            <a:r>
              <a:rPr lang="en-US" sz="1800" b="1" kern="0" dirty="0" smtClean="0">
                <a:solidFill>
                  <a:schemeClr val="accent1"/>
                </a:solidFill>
                <a:latin typeface="Arial Narrow"/>
              </a:rPr>
              <a:t>Carried interest </a:t>
            </a:r>
            <a:br>
              <a:rPr lang="en-US" sz="1800" b="1" kern="0" dirty="0" smtClean="0">
                <a:solidFill>
                  <a:schemeClr val="accent1"/>
                </a:solidFill>
                <a:latin typeface="Arial Narrow"/>
              </a:rPr>
            </a:br>
            <a:r>
              <a:rPr lang="en-US" sz="1600" kern="0" dirty="0" smtClean="0">
                <a:solidFill>
                  <a:schemeClr val="accent1"/>
                </a:solidFill>
                <a:latin typeface="Arial Narrow"/>
              </a:rPr>
              <a:t>(comm. di performance)</a:t>
            </a:r>
            <a:endParaRPr lang="en-US" sz="1200" kern="0" dirty="0">
              <a:solidFill>
                <a:schemeClr val="accent1"/>
              </a:solidFill>
              <a:latin typeface="Arial Narrow"/>
            </a:endParaRPr>
          </a:p>
        </p:txBody>
      </p:sp>
      <p:sp>
        <p:nvSpPr>
          <p:cNvPr id="81" name="TextBox 47"/>
          <p:cNvSpPr txBox="1">
            <a:spLocks noChangeArrowheads="1"/>
          </p:cNvSpPr>
          <p:nvPr/>
        </p:nvSpPr>
        <p:spPr bwMode="auto">
          <a:xfrm>
            <a:off x="6043386" y="2117727"/>
            <a:ext cx="2623691" cy="833562"/>
          </a:xfrm>
          <a:prstGeom prst="rect">
            <a:avLst/>
          </a:prstGeom>
          <a:solidFill>
            <a:schemeClr val="bg1"/>
          </a:solidFill>
          <a:ln>
            <a:solidFill>
              <a:srgbClr val="D33D4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2000" b="1" kern="0" dirty="0" err="1" smtClean="0">
                <a:solidFill>
                  <a:srgbClr val="D33D41"/>
                </a:solidFill>
                <a:latin typeface="Arial Narrow"/>
              </a:rPr>
              <a:t>Capitale</a:t>
            </a:r>
            <a:r>
              <a:rPr lang="en-US" sz="2000" b="1" kern="0" dirty="0" smtClean="0">
                <a:solidFill>
                  <a:srgbClr val="D33D41"/>
                </a:solidFill>
                <a:latin typeface="Arial Narrow"/>
              </a:rPr>
              <a:t> </a:t>
            </a:r>
            <a:r>
              <a:rPr lang="en-US" sz="2000" b="1" kern="0" dirty="0" err="1" smtClean="0">
                <a:solidFill>
                  <a:srgbClr val="D33D41"/>
                </a:solidFill>
                <a:latin typeface="Arial Narrow"/>
              </a:rPr>
              <a:t>disponibile</a:t>
            </a:r>
            <a:endParaRPr lang="en-US" sz="2000" b="1" kern="0" dirty="0" smtClean="0">
              <a:solidFill>
                <a:srgbClr val="D33D41"/>
              </a:solidFill>
              <a:latin typeface="Arial Narrow"/>
            </a:endParaRPr>
          </a:p>
          <a:p>
            <a:pPr marL="0" indent="0" algn="ctr" defTabSz="704753">
              <a:spcBef>
                <a:spcPts val="463"/>
              </a:spcBef>
              <a:spcAft>
                <a:spcPts val="0"/>
              </a:spcAft>
              <a:buNone/>
              <a:defRPr/>
            </a:pPr>
            <a:r>
              <a:rPr lang="en-US" sz="2000" kern="0" dirty="0" smtClean="0">
                <a:solidFill>
                  <a:srgbClr val="D33D41"/>
                </a:solidFill>
                <a:latin typeface="Arial Narrow"/>
              </a:rPr>
              <a:t>800 </a:t>
            </a:r>
            <a:r>
              <a:rPr lang="en-US" sz="2000" kern="0" dirty="0" err="1" smtClean="0">
                <a:solidFill>
                  <a:srgbClr val="D33D41"/>
                </a:solidFill>
                <a:latin typeface="Arial Narrow"/>
              </a:rPr>
              <a:t>milioni</a:t>
            </a:r>
            <a:r>
              <a:rPr lang="en-US" sz="2000" kern="0" dirty="0" smtClean="0">
                <a:solidFill>
                  <a:srgbClr val="D33D41"/>
                </a:solidFill>
                <a:latin typeface="Arial Narrow"/>
              </a:rPr>
              <a:t> €</a:t>
            </a:r>
            <a:endParaRPr lang="en-US" sz="1600" kern="0" dirty="0">
              <a:solidFill>
                <a:srgbClr val="D33D41"/>
              </a:solidFill>
              <a:latin typeface="Arial Narrow"/>
            </a:endParaRPr>
          </a:p>
        </p:txBody>
      </p:sp>
      <p:sp>
        <p:nvSpPr>
          <p:cNvPr id="82" name="TextBox 47"/>
          <p:cNvSpPr txBox="1">
            <a:spLocks noChangeArrowheads="1"/>
          </p:cNvSpPr>
          <p:nvPr/>
        </p:nvSpPr>
        <p:spPr bwMode="auto">
          <a:xfrm>
            <a:off x="10949469" y="2117727"/>
            <a:ext cx="2365839" cy="833562"/>
          </a:xfrm>
          <a:prstGeom prst="rect">
            <a:avLst/>
          </a:prstGeom>
          <a:solidFill>
            <a:schemeClr val="bg1"/>
          </a:solidFill>
          <a:ln>
            <a:solidFill>
              <a:srgbClr val="D33D4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2000" b="1" kern="0" dirty="0" smtClean="0">
                <a:solidFill>
                  <a:srgbClr val="D33D41"/>
                </a:solidFill>
                <a:latin typeface="Arial Narrow"/>
              </a:rPr>
              <a:t>Valore </a:t>
            </a:r>
            <a:r>
              <a:rPr lang="en-US" sz="2000" b="1" kern="0" dirty="0" err="1" smtClean="0">
                <a:solidFill>
                  <a:srgbClr val="D33D41"/>
                </a:solidFill>
                <a:latin typeface="Arial Narrow"/>
              </a:rPr>
              <a:t>dell’azienda</a:t>
            </a:r>
            <a:endParaRPr lang="en-US" sz="2000" b="1" kern="0" dirty="0" smtClean="0">
              <a:solidFill>
                <a:srgbClr val="D33D41"/>
              </a:solidFill>
              <a:latin typeface="Arial Narrow"/>
            </a:endParaRPr>
          </a:p>
          <a:p>
            <a:pPr marL="0" indent="0" algn="ctr" defTabSz="704753">
              <a:spcBef>
                <a:spcPts val="463"/>
              </a:spcBef>
              <a:spcAft>
                <a:spcPts val="0"/>
              </a:spcAft>
              <a:buNone/>
              <a:defRPr/>
            </a:pPr>
            <a:r>
              <a:rPr lang="en-US" sz="2000" kern="0" dirty="0" smtClean="0">
                <a:solidFill>
                  <a:srgbClr val="D33D41"/>
                </a:solidFill>
                <a:latin typeface="Arial Narrow"/>
              </a:rPr>
              <a:t>1 </a:t>
            </a:r>
            <a:r>
              <a:rPr lang="en-US" sz="2000" kern="0" dirty="0" err="1" smtClean="0">
                <a:solidFill>
                  <a:srgbClr val="D33D41"/>
                </a:solidFill>
                <a:latin typeface="Arial Narrow"/>
              </a:rPr>
              <a:t>miliardo</a:t>
            </a:r>
            <a:r>
              <a:rPr lang="en-US" sz="2000" kern="0" dirty="0" smtClean="0">
                <a:solidFill>
                  <a:srgbClr val="D33D41"/>
                </a:solidFill>
                <a:latin typeface="Arial Narrow"/>
              </a:rPr>
              <a:t> €</a:t>
            </a:r>
            <a:endParaRPr lang="en-US" sz="1600" kern="0" dirty="0">
              <a:solidFill>
                <a:srgbClr val="D33D41"/>
              </a:solidFill>
              <a:latin typeface="Arial Narrow"/>
            </a:endParaRPr>
          </a:p>
        </p:txBody>
      </p:sp>
      <p:sp>
        <p:nvSpPr>
          <p:cNvPr id="83" name="TextBox 47"/>
          <p:cNvSpPr txBox="1">
            <a:spLocks noChangeArrowheads="1"/>
          </p:cNvSpPr>
          <p:nvPr/>
        </p:nvSpPr>
        <p:spPr bwMode="auto">
          <a:xfrm>
            <a:off x="5880100" y="6417535"/>
            <a:ext cx="2970488" cy="833562"/>
          </a:xfrm>
          <a:prstGeom prst="rect">
            <a:avLst/>
          </a:prstGeom>
          <a:solidFill>
            <a:schemeClr val="bg1"/>
          </a:solidFill>
          <a:ln>
            <a:solidFill>
              <a:srgbClr val="D33D41"/>
            </a:solidFill>
          </a:ln>
          <a:extLst/>
        </p:spPr>
        <p:txBody>
          <a:bodyPr wrap="square">
            <a:spAutoFit/>
          </a:bodyPr>
          <a:lstStyle>
            <a:lvl1pPr marL="114300" indent="-114300" eaLnBrk="0" hangingPunct="0">
              <a:lnSpc>
                <a:spcPct val="110000"/>
              </a:lnSpc>
              <a:spcBef>
                <a:spcPct val="20000"/>
              </a:spcBef>
              <a:buClr>
                <a:schemeClr val="tx2"/>
              </a:buClr>
              <a:buChar char="•"/>
              <a:defRPr sz="1100">
                <a:solidFill>
                  <a:srgbClr val="000000"/>
                </a:solidFill>
                <a:latin typeface="Arial" pitchFamily="34" charset="0"/>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defRPr>
            </a:lvl2pPr>
            <a:lvl3pPr marL="1143000" indent="-228600" eaLnBrk="0" hangingPunct="0">
              <a:lnSpc>
                <a:spcPct val="110000"/>
              </a:lnSpc>
              <a:spcBef>
                <a:spcPct val="20000"/>
              </a:spcBef>
              <a:buClr>
                <a:schemeClr val="tx2"/>
              </a:buClr>
              <a:buFont typeface="Times New Roman" pitchFamily="18" charset="0"/>
              <a:buChar char="o"/>
              <a:defRPr sz="1100">
                <a:solidFill>
                  <a:srgbClr val="000000"/>
                </a:solidFill>
                <a:latin typeface="Arial" pitchFamily="34" charset="0"/>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defRPr>
            </a:lvl9pPr>
          </a:lstStyle>
          <a:p>
            <a:pPr marL="0" indent="0" algn="ctr" defTabSz="704753">
              <a:spcBef>
                <a:spcPts val="463"/>
              </a:spcBef>
              <a:spcAft>
                <a:spcPts val="0"/>
              </a:spcAft>
              <a:buNone/>
              <a:defRPr/>
            </a:pPr>
            <a:r>
              <a:rPr lang="en-US" sz="2000" b="1" kern="0" dirty="0" smtClean="0">
                <a:solidFill>
                  <a:srgbClr val="D33D41"/>
                </a:solidFill>
                <a:latin typeface="Arial Narrow"/>
              </a:rPr>
              <a:t>Co-</a:t>
            </a:r>
            <a:r>
              <a:rPr lang="en-US" sz="2000" b="1" kern="0" dirty="0" err="1" smtClean="0">
                <a:solidFill>
                  <a:srgbClr val="D33D41"/>
                </a:solidFill>
                <a:latin typeface="Arial Narrow"/>
              </a:rPr>
              <a:t>investimento</a:t>
            </a:r>
            <a:r>
              <a:rPr lang="en-US" sz="2000" b="1" kern="0" dirty="0" smtClean="0">
                <a:solidFill>
                  <a:srgbClr val="D33D41"/>
                </a:solidFill>
                <a:latin typeface="Arial Narrow"/>
              </a:rPr>
              <a:t> </a:t>
            </a:r>
            <a:r>
              <a:rPr lang="en-US" sz="2000" b="1" kern="0" dirty="0" err="1" smtClean="0">
                <a:solidFill>
                  <a:srgbClr val="D33D41"/>
                </a:solidFill>
                <a:latin typeface="Arial Narrow"/>
              </a:rPr>
              <a:t>richiesto</a:t>
            </a:r>
            <a:endParaRPr lang="en-US" sz="2000" b="1" kern="0" dirty="0" smtClean="0">
              <a:solidFill>
                <a:srgbClr val="D33D41"/>
              </a:solidFill>
              <a:latin typeface="Arial Narrow"/>
            </a:endParaRPr>
          </a:p>
          <a:p>
            <a:pPr marL="0" indent="0" algn="ctr" defTabSz="704753">
              <a:spcBef>
                <a:spcPts val="463"/>
              </a:spcBef>
              <a:spcAft>
                <a:spcPts val="0"/>
              </a:spcAft>
              <a:buNone/>
              <a:defRPr/>
            </a:pPr>
            <a:r>
              <a:rPr lang="en-US" sz="2000" kern="0" dirty="0" smtClean="0">
                <a:solidFill>
                  <a:srgbClr val="D33D41"/>
                </a:solidFill>
                <a:latin typeface="Arial Narrow"/>
              </a:rPr>
              <a:t>200 </a:t>
            </a:r>
            <a:r>
              <a:rPr lang="en-US" sz="2000" kern="0" dirty="0" err="1" smtClean="0">
                <a:solidFill>
                  <a:srgbClr val="D33D41"/>
                </a:solidFill>
                <a:latin typeface="Arial Narrow"/>
              </a:rPr>
              <a:t>milioni</a:t>
            </a:r>
            <a:r>
              <a:rPr lang="en-US" sz="2000" kern="0" dirty="0" smtClean="0">
                <a:solidFill>
                  <a:srgbClr val="D33D41"/>
                </a:solidFill>
                <a:latin typeface="Arial Narrow"/>
              </a:rPr>
              <a:t> €</a:t>
            </a:r>
            <a:endParaRPr lang="en-US" sz="1600" kern="0" dirty="0">
              <a:solidFill>
                <a:srgbClr val="D33D41"/>
              </a:solidFill>
              <a:latin typeface="Arial Narrow"/>
            </a:endParaRPr>
          </a:p>
        </p:txBody>
      </p:sp>
      <p:cxnSp>
        <p:nvCxnSpPr>
          <p:cNvPr id="28" name="Straight Connector 27"/>
          <p:cNvCxnSpPr>
            <a:stCxn id="66" idx="1"/>
          </p:cNvCxnSpPr>
          <p:nvPr/>
        </p:nvCxnSpPr>
        <p:spPr bwMode="auto">
          <a:xfrm flipH="1">
            <a:off x="2252876" y="5592107"/>
            <a:ext cx="3845993" cy="0"/>
          </a:xfrm>
          <a:prstGeom prst="line">
            <a:avLst/>
          </a:prstGeom>
          <a:noFill/>
          <a:ln w="9525" cap="flat" cmpd="sng" algn="ctr">
            <a:solidFill>
              <a:srgbClr val="D33D41"/>
            </a:solidFill>
            <a:prstDash val="sys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28"/>
          <p:cNvCxnSpPr/>
          <p:nvPr/>
        </p:nvCxnSpPr>
        <p:spPr bwMode="auto">
          <a:xfrm flipH="1">
            <a:off x="2252769" y="4304332"/>
            <a:ext cx="108" cy="1287775"/>
          </a:xfrm>
          <a:prstGeom prst="line">
            <a:avLst/>
          </a:prstGeom>
          <a:noFill/>
          <a:ln w="9525" cap="flat" cmpd="sng" algn="ctr">
            <a:solidFill>
              <a:srgbClr val="D33D4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129409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2809" y="582010"/>
            <a:ext cx="9669228" cy="564776"/>
          </a:xfrm>
        </p:spPr>
        <p:txBody>
          <a:bodyPr/>
          <a:lstStyle/>
          <a:p>
            <a:r>
              <a:rPr lang="it-IT" sz="2500" dirty="0" smtClean="0"/>
              <a:t>1- Allocazione strategica/tattica</a:t>
            </a:r>
            <a:endParaRPr lang="en-GB" sz="2500" dirty="0"/>
          </a:p>
        </p:txBody>
      </p:sp>
      <p:sp>
        <p:nvSpPr>
          <p:cNvPr id="4" name="Content Placeholder 3"/>
          <p:cNvSpPr>
            <a:spLocks noGrp="1"/>
          </p:cNvSpPr>
          <p:nvPr>
            <p:ph sz="quarter" idx="11"/>
          </p:nvPr>
        </p:nvSpPr>
        <p:spPr/>
        <p:txBody>
          <a:bodyPr/>
          <a:lstStyle/>
          <a:p>
            <a:r>
              <a:rPr lang="it-IT" sz="2000" dirty="0"/>
              <a:t>Allocazione tattica in diverse strategie, fasi dell’investimento e aree geografiche per costruire un portafoglio di private </a:t>
            </a:r>
            <a:r>
              <a:rPr lang="it-IT" sz="2000" dirty="0" err="1"/>
              <a:t>equity</a:t>
            </a:r>
            <a:r>
              <a:rPr lang="it-IT" sz="2000" dirty="0"/>
              <a:t> con un profilo rischio-rendimento attraente</a:t>
            </a:r>
          </a:p>
          <a:p>
            <a:endParaRPr lang="en-GB" dirty="0"/>
          </a:p>
        </p:txBody>
      </p:sp>
      <p:sp>
        <p:nvSpPr>
          <p:cNvPr id="53" name="Rectangle 7"/>
          <p:cNvSpPr>
            <a:spLocks noChangeArrowheads="1"/>
          </p:cNvSpPr>
          <p:nvPr>
            <p:custDataLst>
              <p:tags r:id="rId1"/>
            </p:custDataLst>
          </p:nvPr>
        </p:nvSpPr>
        <p:spPr bwMode="auto">
          <a:xfrm>
            <a:off x="2815481" y="7215096"/>
            <a:ext cx="8996082" cy="38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60" bIns="19360" anchor="b"/>
          <a:lstStyle/>
          <a:p>
            <a:pPr marL="124354" indent="-124354">
              <a:lnSpc>
                <a:spcPct val="90000"/>
              </a:lnSpc>
              <a:buClr>
                <a:srgbClr val="000000"/>
              </a:buClr>
            </a:pPr>
            <a:endParaRPr lang="en-US" sz="847" i="1" dirty="0">
              <a:solidFill>
                <a:schemeClr val="tx2"/>
              </a:solidFill>
              <a:latin typeface="Arial Narrow" pitchFamily="34" charset="0"/>
            </a:endParaRPr>
          </a:p>
        </p:txBody>
      </p:sp>
      <p:grpSp>
        <p:nvGrpSpPr>
          <p:cNvPr id="35" name="Group 34"/>
          <p:cNvGrpSpPr/>
          <p:nvPr>
            <p:custDataLst>
              <p:tags r:id="rId2"/>
            </p:custDataLst>
          </p:nvPr>
        </p:nvGrpSpPr>
        <p:grpSpPr>
          <a:xfrm>
            <a:off x="2205091" y="2803895"/>
            <a:ext cx="10561398" cy="3806164"/>
            <a:chOff x="685802" y="2693988"/>
            <a:chExt cx="8737598" cy="3201989"/>
          </a:xfrm>
        </p:grpSpPr>
        <p:sp>
          <p:nvSpPr>
            <p:cNvPr id="37" name="Oval 3"/>
            <p:cNvSpPr>
              <a:spLocks noChangeAspect="1" noChangeArrowheads="1"/>
            </p:cNvSpPr>
            <p:nvPr/>
          </p:nvSpPr>
          <p:spPr bwMode="ltGray">
            <a:xfrm>
              <a:off x="6224588" y="2693988"/>
              <a:ext cx="3198812" cy="3198812"/>
            </a:xfrm>
            <a:prstGeom prst="ellipse">
              <a:avLst/>
            </a:prstGeom>
            <a:solidFill>
              <a:schemeClr val="tx2">
                <a:lumMod val="25000"/>
                <a:lumOff val="75000"/>
              </a:schemeClr>
            </a:solidFill>
            <a:ln w="9525">
              <a:noFill/>
              <a:round/>
              <a:headEnd/>
              <a:tailEnd/>
            </a:ln>
            <a:effectLst/>
            <a:extLst/>
          </p:spPr>
          <p:txBody>
            <a:bodyPr wrap="none" lIns="0" tIns="0" rIns="18284" bIns="18284" anchor="ct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endParaRPr lang="en-US" altLang="en-US" sz="1600"/>
            </a:p>
          </p:txBody>
        </p:sp>
        <p:sp>
          <p:nvSpPr>
            <p:cNvPr id="68" name="Oval 4"/>
            <p:cNvSpPr>
              <a:spLocks noChangeAspect="1" noChangeArrowheads="1"/>
            </p:cNvSpPr>
            <p:nvPr/>
          </p:nvSpPr>
          <p:spPr bwMode="auto">
            <a:xfrm>
              <a:off x="3460752" y="2697165"/>
              <a:ext cx="3198813" cy="3198812"/>
            </a:xfrm>
            <a:prstGeom prst="ellipse">
              <a:avLst/>
            </a:prstGeom>
            <a:solidFill>
              <a:srgbClr val="CCDAE5"/>
            </a:solidFill>
            <a:ln>
              <a:noFill/>
            </a:ln>
            <a:effectLst/>
            <a:extLst/>
          </p:spPr>
          <p:txBody>
            <a:bodyPr wrap="none" lIns="0" tIns="0" rIns="18284" bIns="18284" anchor="ct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endParaRPr lang="en-US" altLang="en-US" sz="1600"/>
            </a:p>
          </p:txBody>
        </p:sp>
        <p:sp>
          <p:nvSpPr>
            <p:cNvPr id="69" name="Text Box 5"/>
            <p:cNvSpPr txBox="1">
              <a:spLocks noChangeArrowheads="1"/>
            </p:cNvSpPr>
            <p:nvPr>
              <p:custDataLst>
                <p:tags r:id="rId3"/>
              </p:custDataLst>
            </p:nvPr>
          </p:nvSpPr>
          <p:spPr bwMode="gray">
            <a:xfrm>
              <a:off x="6773864" y="3500206"/>
              <a:ext cx="2092643" cy="176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18284" bIns="18284">
              <a:spAutoFit/>
            </a:bodyPr>
            <a:lstStyle>
              <a:lvl1pPr marL="114300" indent="-114300" defTabSz="1019175" eaLnBrk="0" hangingPunct="0">
                <a:defRPr sz="1200">
                  <a:solidFill>
                    <a:srgbClr val="000000"/>
                  </a:solidFill>
                  <a:latin typeface="Arial" charset="0"/>
                </a:defRPr>
              </a:lvl1pPr>
              <a:lvl2pPr marL="742950" indent="-285750" defTabSz="1019175" eaLnBrk="0" hangingPunct="0">
                <a:defRPr sz="1200">
                  <a:solidFill>
                    <a:srgbClr val="000000"/>
                  </a:solidFill>
                  <a:latin typeface="Arial" charset="0"/>
                </a:defRPr>
              </a:lvl2pPr>
              <a:lvl3pPr marL="1143000" indent="-228600" defTabSz="1019175" eaLnBrk="0" hangingPunct="0">
                <a:defRPr sz="1200">
                  <a:solidFill>
                    <a:srgbClr val="000000"/>
                  </a:solidFill>
                  <a:latin typeface="Arial" charset="0"/>
                </a:defRPr>
              </a:lvl3pPr>
              <a:lvl4pPr marL="1600200" indent="-228600" defTabSz="1019175" eaLnBrk="0" hangingPunct="0">
                <a:defRPr sz="1200">
                  <a:solidFill>
                    <a:srgbClr val="000000"/>
                  </a:solidFill>
                  <a:latin typeface="Arial" charset="0"/>
                </a:defRPr>
              </a:lvl4pPr>
              <a:lvl5pPr marL="2057400" indent="-228600" defTabSz="1019175" eaLnBrk="0" hangingPunct="0">
                <a:defRPr sz="1200">
                  <a:solidFill>
                    <a:srgbClr val="000000"/>
                  </a:solidFill>
                  <a:latin typeface="Arial" charset="0"/>
                </a:defRPr>
              </a:lvl5pPr>
              <a:lvl6pPr marL="2514600" indent="-228600" algn="ctr" defTabSz="1019175" eaLnBrk="0" fontAlgn="base" hangingPunct="0">
                <a:spcBef>
                  <a:spcPct val="0"/>
                </a:spcBef>
                <a:spcAft>
                  <a:spcPct val="0"/>
                </a:spcAft>
                <a:defRPr sz="1200">
                  <a:solidFill>
                    <a:srgbClr val="000000"/>
                  </a:solidFill>
                  <a:latin typeface="Arial" charset="0"/>
                </a:defRPr>
              </a:lvl6pPr>
              <a:lvl7pPr marL="2971800" indent="-228600" algn="ctr" defTabSz="1019175" eaLnBrk="0" fontAlgn="base" hangingPunct="0">
                <a:spcBef>
                  <a:spcPct val="0"/>
                </a:spcBef>
                <a:spcAft>
                  <a:spcPct val="0"/>
                </a:spcAft>
                <a:defRPr sz="1200">
                  <a:solidFill>
                    <a:srgbClr val="000000"/>
                  </a:solidFill>
                  <a:latin typeface="Arial" charset="0"/>
                </a:defRPr>
              </a:lvl7pPr>
              <a:lvl8pPr marL="3429000" indent="-228600" algn="ctr" defTabSz="1019175" eaLnBrk="0" fontAlgn="base" hangingPunct="0">
                <a:spcBef>
                  <a:spcPct val="0"/>
                </a:spcBef>
                <a:spcAft>
                  <a:spcPct val="0"/>
                </a:spcAft>
                <a:defRPr sz="1200">
                  <a:solidFill>
                    <a:srgbClr val="000000"/>
                  </a:solidFill>
                  <a:latin typeface="Arial" charset="0"/>
                </a:defRPr>
              </a:lvl8pPr>
              <a:lvl9pPr marL="3886200" indent="-228600" algn="ctr" defTabSz="1019175" eaLnBrk="0" fontAlgn="base" hangingPunct="0">
                <a:spcBef>
                  <a:spcPct val="0"/>
                </a:spcBef>
                <a:spcAft>
                  <a:spcPct val="0"/>
                </a:spcAft>
                <a:defRPr sz="1200">
                  <a:solidFill>
                    <a:srgbClr val="000000"/>
                  </a:solidFill>
                  <a:latin typeface="Arial" charset="0"/>
                </a:defRPr>
              </a:lvl9pPr>
            </a:lstStyle>
            <a:p>
              <a:pPr algn="ctr" eaLnBrk="1" hangingPunct="1">
                <a:lnSpc>
                  <a:spcPct val="110000"/>
                </a:lnSpc>
                <a:spcBef>
                  <a:spcPct val="20000"/>
                </a:spcBef>
                <a:buClr>
                  <a:schemeClr val="tx2"/>
                </a:buClr>
                <a:buFontTx/>
                <a:buChar char="•"/>
              </a:pPr>
              <a:endParaRPr lang="en-US" altLang="en-US" sz="1800" dirty="0">
                <a:latin typeface="Arial Narrow" panose="020B0606020202030204" pitchFamily="34" charset="0"/>
              </a:endParaRPr>
            </a:p>
            <a:p>
              <a:pPr marL="0" indent="0" algn="ctr" eaLnBrk="1" hangingPunct="1">
                <a:lnSpc>
                  <a:spcPct val="110000"/>
                </a:lnSpc>
                <a:spcBef>
                  <a:spcPct val="20000"/>
                </a:spcBef>
                <a:buClr>
                  <a:schemeClr val="tx2"/>
                </a:buClr>
              </a:pPr>
              <a:r>
                <a:rPr lang="en-US" altLang="en-US" sz="1800" dirty="0" smtClean="0">
                  <a:solidFill>
                    <a:schemeClr val="tx2"/>
                  </a:solidFill>
                  <a:latin typeface="Arial Narrow" pitchFamily="34" charset="0"/>
                  <a:cs typeface="Arial" charset="0"/>
                </a:rPr>
                <a:t>Europa</a:t>
              </a:r>
              <a:endParaRPr lang="en-US" altLang="en-US" sz="1800" dirty="0">
                <a:solidFill>
                  <a:schemeClr val="tx2"/>
                </a:solidFill>
                <a:latin typeface="Arial Narrow" pitchFamily="34" charset="0"/>
                <a:cs typeface="Arial" charset="0"/>
              </a:endParaRPr>
            </a:p>
            <a:p>
              <a:pPr marL="0" indent="0" algn="ctr" eaLnBrk="1" hangingPunct="1">
                <a:lnSpc>
                  <a:spcPct val="110000"/>
                </a:lnSpc>
                <a:spcBef>
                  <a:spcPct val="20000"/>
                </a:spcBef>
                <a:buClr>
                  <a:schemeClr val="tx2"/>
                </a:buClr>
              </a:pPr>
              <a:r>
                <a:rPr lang="en-GB" altLang="en-US" sz="1800" i="1" dirty="0" smtClean="0">
                  <a:solidFill>
                    <a:schemeClr val="tx2"/>
                  </a:solidFill>
                  <a:latin typeface="Arial Narrow" pitchFamily="34" charset="0"/>
                  <a:cs typeface="Arial" charset="0"/>
                </a:rPr>
                <a:t>Italia</a:t>
              </a:r>
              <a:endParaRPr lang="en-US" altLang="en-US" sz="1800" i="1" dirty="0" smtClean="0">
                <a:solidFill>
                  <a:schemeClr val="tx2"/>
                </a:solidFill>
                <a:latin typeface="Arial Narrow" pitchFamily="34" charset="0"/>
                <a:cs typeface="Arial" charset="0"/>
              </a:endParaRPr>
            </a:p>
            <a:p>
              <a:pPr marL="0" indent="0" algn="ctr" eaLnBrk="1" hangingPunct="1">
                <a:lnSpc>
                  <a:spcPct val="110000"/>
                </a:lnSpc>
                <a:spcBef>
                  <a:spcPct val="20000"/>
                </a:spcBef>
                <a:buClr>
                  <a:schemeClr val="tx2"/>
                </a:buClr>
              </a:pPr>
              <a:endParaRPr lang="en-US" altLang="en-US" sz="1800" dirty="0" smtClean="0">
                <a:solidFill>
                  <a:schemeClr val="tx2"/>
                </a:solidFill>
                <a:latin typeface="Arial Narrow" pitchFamily="34" charset="0"/>
                <a:cs typeface="Arial" charset="0"/>
              </a:endParaRPr>
            </a:p>
            <a:p>
              <a:pPr marL="0" indent="0" algn="ctr" eaLnBrk="1" hangingPunct="1">
                <a:lnSpc>
                  <a:spcPct val="110000"/>
                </a:lnSpc>
                <a:spcBef>
                  <a:spcPct val="20000"/>
                </a:spcBef>
                <a:buClr>
                  <a:schemeClr val="tx2"/>
                </a:buClr>
              </a:pPr>
              <a:r>
                <a:rPr lang="en-US" altLang="en-US" sz="1800" dirty="0" smtClean="0">
                  <a:solidFill>
                    <a:schemeClr val="tx2"/>
                  </a:solidFill>
                  <a:latin typeface="Arial Narrow" pitchFamily="34" charset="0"/>
                  <a:cs typeface="Arial" charset="0"/>
                </a:rPr>
                <a:t>Nord America</a:t>
              </a:r>
              <a:endParaRPr lang="en-US" altLang="en-US" sz="1800" dirty="0">
                <a:solidFill>
                  <a:schemeClr val="tx2"/>
                </a:solidFill>
                <a:latin typeface="Arial Narrow" pitchFamily="34" charset="0"/>
                <a:cs typeface="Arial" charset="0"/>
              </a:endParaRPr>
            </a:p>
            <a:p>
              <a:pPr marL="0" indent="0" algn="ctr" eaLnBrk="1" hangingPunct="1">
                <a:lnSpc>
                  <a:spcPct val="110000"/>
                </a:lnSpc>
                <a:spcBef>
                  <a:spcPct val="20000"/>
                </a:spcBef>
                <a:buClr>
                  <a:schemeClr val="tx2"/>
                </a:buClr>
              </a:pPr>
              <a:r>
                <a:rPr lang="en-US" altLang="en-US" sz="1800" dirty="0" smtClean="0">
                  <a:solidFill>
                    <a:schemeClr val="tx2"/>
                  </a:solidFill>
                  <a:latin typeface="Arial Narrow" pitchFamily="34" charset="0"/>
                  <a:cs typeface="Arial" charset="0"/>
                </a:rPr>
                <a:t>Resto del Mondo</a:t>
              </a:r>
              <a:endParaRPr lang="en-US" altLang="en-US" sz="1800" dirty="0">
                <a:solidFill>
                  <a:schemeClr val="tx2"/>
                </a:solidFill>
                <a:latin typeface="Arial Narrow" pitchFamily="34" charset="0"/>
                <a:cs typeface="Arial" charset="0"/>
              </a:endParaRPr>
            </a:p>
          </p:txBody>
        </p:sp>
        <p:sp>
          <p:nvSpPr>
            <p:cNvPr id="70" name="Text Box 6"/>
            <p:cNvSpPr txBox="1">
              <a:spLocks noChangeArrowheads="1"/>
            </p:cNvSpPr>
            <p:nvPr>
              <p:custDataLst>
                <p:tags r:id="rId4"/>
              </p:custDataLst>
            </p:nvPr>
          </p:nvSpPr>
          <p:spPr bwMode="gray">
            <a:xfrm>
              <a:off x="4021139" y="3517899"/>
              <a:ext cx="2078038" cy="1483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4" bIns="18284">
              <a:spAutoFit/>
            </a:bodyPr>
            <a:lstStyle>
              <a:lvl1pPr marL="114300" indent="-114300" defTabSz="1019175" eaLnBrk="0" hangingPunct="0">
                <a:defRPr sz="1200">
                  <a:solidFill>
                    <a:srgbClr val="000000"/>
                  </a:solidFill>
                  <a:latin typeface="Arial" charset="0"/>
                </a:defRPr>
              </a:lvl1pPr>
              <a:lvl2pPr marL="742950" indent="-285750" defTabSz="1019175" eaLnBrk="0" hangingPunct="0">
                <a:defRPr sz="1200">
                  <a:solidFill>
                    <a:srgbClr val="000000"/>
                  </a:solidFill>
                  <a:latin typeface="Arial" charset="0"/>
                </a:defRPr>
              </a:lvl2pPr>
              <a:lvl3pPr marL="1143000" indent="-228600" defTabSz="1019175" eaLnBrk="0" hangingPunct="0">
                <a:defRPr sz="1200">
                  <a:solidFill>
                    <a:srgbClr val="000000"/>
                  </a:solidFill>
                  <a:latin typeface="Arial" charset="0"/>
                </a:defRPr>
              </a:lvl3pPr>
              <a:lvl4pPr marL="1600200" indent="-228600" defTabSz="1019175" eaLnBrk="0" hangingPunct="0">
                <a:defRPr sz="1200">
                  <a:solidFill>
                    <a:srgbClr val="000000"/>
                  </a:solidFill>
                  <a:latin typeface="Arial" charset="0"/>
                </a:defRPr>
              </a:lvl4pPr>
              <a:lvl5pPr marL="2057400" indent="-228600" defTabSz="1019175" eaLnBrk="0" hangingPunct="0">
                <a:defRPr sz="1200">
                  <a:solidFill>
                    <a:srgbClr val="000000"/>
                  </a:solidFill>
                  <a:latin typeface="Arial" charset="0"/>
                </a:defRPr>
              </a:lvl5pPr>
              <a:lvl6pPr marL="2514600" indent="-228600" algn="ctr" defTabSz="1019175" eaLnBrk="0" fontAlgn="base" hangingPunct="0">
                <a:spcBef>
                  <a:spcPct val="0"/>
                </a:spcBef>
                <a:spcAft>
                  <a:spcPct val="0"/>
                </a:spcAft>
                <a:defRPr sz="1200">
                  <a:solidFill>
                    <a:srgbClr val="000000"/>
                  </a:solidFill>
                  <a:latin typeface="Arial" charset="0"/>
                </a:defRPr>
              </a:lvl6pPr>
              <a:lvl7pPr marL="2971800" indent="-228600" algn="ctr" defTabSz="1019175" eaLnBrk="0" fontAlgn="base" hangingPunct="0">
                <a:spcBef>
                  <a:spcPct val="0"/>
                </a:spcBef>
                <a:spcAft>
                  <a:spcPct val="0"/>
                </a:spcAft>
                <a:defRPr sz="1200">
                  <a:solidFill>
                    <a:srgbClr val="000000"/>
                  </a:solidFill>
                  <a:latin typeface="Arial" charset="0"/>
                </a:defRPr>
              </a:lvl7pPr>
              <a:lvl8pPr marL="3429000" indent="-228600" algn="ctr" defTabSz="1019175" eaLnBrk="0" fontAlgn="base" hangingPunct="0">
                <a:spcBef>
                  <a:spcPct val="0"/>
                </a:spcBef>
                <a:spcAft>
                  <a:spcPct val="0"/>
                </a:spcAft>
                <a:defRPr sz="1200">
                  <a:solidFill>
                    <a:srgbClr val="000000"/>
                  </a:solidFill>
                  <a:latin typeface="Arial" charset="0"/>
                </a:defRPr>
              </a:lvl8pPr>
              <a:lvl9pPr marL="3886200" indent="-228600" algn="ctr" defTabSz="1019175" eaLnBrk="0" fontAlgn="base" hangingPunct="0">
                <a:spcBef>
                  <a:spcPct val="0"/>
                </a:spcBef>
                <a:spcAft>
                  <a:spcPct val="0"/>
                </a:spcAft>
                <a:defRPr sz="1200">
                  <a:solidFill>
                    <a:srgbClr val="000000"/>
                  </a:solidFill>
                  <a:latin typeface="Arial" charset="0"/>
                </a:defRPr>
              </a:lvl9pPr>
            </a:lstStyle>
            <a:p>
              <a:pPr marL="0" indent="0" algn="ctr" eaLnBrk="1" hangingPunct="1">
                <a:lnSpc>
                  <a:spcPct val="110000"/>
                </a:lnSpc>
                <a:spcBef>
                  <a:spcPct val="20000"/>
                </a:spcBef>
                <a:buClr>
                  <a:schemeClr val="tx2"/>
                </a:buClr>
              </a:pPr>
              <a:endParaRPr lang="en-US" altLang="en-US" sz="1800" dirty="0">
                <a:latin typeface="Arial Narrow" panose="020B0606020202030204" pitchFamily="34" charset="0"/>
              </a:endParaRPr>
            </a:p>
            <a:p>
              <a:pPr marL="0" indent="0" algn="ctr" eaLnBrk="1" hangingPunct="1">
                <a:lnSpc>
                  <a:spcPct val="110000"/>
                </a:lnSpc>
                <a:spcBef>
                  <a:spcPct val="20000"/>
                </a:spcBef>
                <a:buClr>
                  <a:schemeClr val="tx2"/>
                </a:buClr>
              </a:pPr>
              <a:r>
                <a:rPr lang="en-US" sz="1800" dirty="0">
                  <a:solidFill>
                    <a:srgbClr val="003D70"/>
                  </a:solidFill>
                  <a:latin typeface="Arial Narrow" panose="020B0606020202030204" pitchFamily="34" charset="0"/>
                </a:rPr>
                <a:t>Mid-cap </a:t>
              </a:r>
              <a:r>
                <a:rPr lang="en-US" sz="1800" dirty="0" smtClean="0">
                  <a:solidFill>
                    <a:srgbClr val="003D70"/>
                  </a:solidFill>
                  <a:latin typeface="Arial Narrow" panose="020B0606020202030204" pitchFamily="34" charset="0"/>
                </a:rPr>
                <a:t>Buyout</a:t>
              </a:r>
              <a:endParaRPr lang="en-US" sz="1800" dirty="0">
                <a:solidFill>
                  <a:srgbClr val="003D70"/>
                </a:solidFill>
                <a:latin typeface="Arial Narrow" panose="020B0606020202030204" pitchFamily="34" charset="0"/>
              </a:endParaRPr>
            </a:p>
            <a:p>
              <a:pPr marL="0" indent="0" algn="ctr" eaLnBrk="1" hangingPunct="1">
                <a:lnSpc>
                  <a:spcPct val="110000"/>
                </a:lnSpc>
                <a:spcBef>
                  <a:spcPct val="20000"/>
                </a:spcBef>
                <a:buClr>
                  <a:schemeClr val="tx2"/>
                </a:buClr>
              </a:pPr>
              <a:r>
                <a:rPr lang="en-US" sz="1800" dirty="0">
                  <a:solidFill>
                    <a:srgbClr val="003D70"/>
                  </a:solidFill>
                  <a:latin typeface="Arial Narrow" panose="020B0606020202030204" pitchFamily="34" charset="0"/>
                </a:rPr>
                <a:t>Large-cap </a:t>
              </a:r>
              <a:r>
                <a:rPr lang="en-US" sz="1800" dirty="0" smtClean="0">
                  <a:solidFill>
                    <a:srgbClr val="003D70"/>
                  </a:solidFill>
                  <a:latin typeface="Arial Narrow" panose="020B0606020202030204" pitchFamily="34" charset="0"/>
                </a:rPr>
                <a:t>Buyout</a:t>
              </a:r>
              <a:endParaRPr lang="en-US" sz="1800" dirty="0">
                <a:solidFill>
                  <a:srgbClr val="003D70"/>
                </a:solidFill>
                <a:latin typeface="Arial Narrow" panose="020B0606020202030204" pitchFamily="34" charset="0"/>
              </a:endParaRPr>
            </a:p>
            <a:p>
              <a:pPr marL="0" indent="0" algn="ctr" eaLnBrk="1" hangingPunct="1">
                <a:lnSpc>
                  <a:spcPct val="110000"/>
                </a:lnSpc>
                <a:spcBef>
                  <a:spcPct val="20000"/>
                </a:spcBef>
                <a:buClr>
                  <a:schemeClr val="tx2"/>
                </a:buClr>
              </a:pPr>
              <a:r>
                <a:rPr lang="en-US" sz="1800" dirty="0">
                  <a:solidFill>
                    <a:srgbClr val="003D70"/>
                  </a:solidFill>
                  <a:latin typeface="Arial Narrow" panose="020B0606020202030204" pitchFamily="34" charset="0"/>
                </a:rPr>
                <a:t>Growth </a:t>
              </a:r>
              <a:r>
                <a:rPr lang="en-US" sz="1800" dirty="0" smtClean="0">
                  <a:solidFill>
                    <a:srgbClr val="003D70"/>
                  </a:solidFill>
                  <a:latin typeface="Arial Narrow" panose="020B0606020202030204" pitchFamily="34" charset="0"/>
                </a:rPr>
                <a:t>Capital</a:t>
              </a:r>
              <a:endParaRPr lang="en-US" sz="1800" dirty="0">
                <a:solidFill>
                  <a:srgbClr val="003D70"/>
                </a:solidFill>
                <a:latin typeface="Arial Narrow" panose="020B0606020202030204" pitchFamily="34" charset="0"/>
              </a:endParaRPr>
            </a:p>
            <a:p>
              <a:pPr marL="0" indent="0" algn="ctr" eaLnBrk="1" hangingPunct="1">
                <a:lnSpc>
                  <a:spcPct val="110000"/>
                </a:lnSpc>
                <a:spcBef>
                  <a:spcPct val="20000"/>
                </a:spcBef>
                <a:buClr>
                  <a:schemeClr val="tx2"/>
                </a:buClr>
              </a:pPr>
              <a:r>
                <a:rPr lang="en-US" sz="1800" dirty="0">
                  <a:solidFill>
                    <a:srgbClr val="003D70"/>
                  </a:solidFill>
                  <a:latin typeface="Arial Narrow" panose="020B0606020202030204" pitchFamily="34" charset="0"/>
                </a:rPr>
                <a:t>Special Situations</a:t>
              </a:r>
            </a:p>
          </p:txBody>
        </p:sp>
        <p:sp>
          <p:nvSpPr>
            <p:cNvPr id="71" name="Text Box 7"/>
            <p:cNvSpPr txBox="1">
              <a:spLocks noChangeArrowheads="1"/>
            </p:cNvSpPr>
            <p:nvPr>
              <p:custDataLst>
                <p:tags r:id="rId5"/>
              </p:custDataLst>
            </p:nvPr>
          </p:nvSpPr>
          <p:spPr bwMode="gray">
            <a:xfrm>
              <a:off x="6717611" y="3228977"/>
              <a:ext cx="2212767" cy="32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8284" bIns="18284">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r>
                <a:rPr lang="en-US" altLang="en-US" sz="2400" b="1" cap="all" dirty="0" smtClean="0">
                  <a:solidFill>
                    <a:srgbClr val="070707"/>
                  </a:solidFill>
                  <a:latin typeface="Arial Narrow" panose="020B0606020202030204" pitchFamily="34" charset="0"/>
                </a:rPr>
                <a:t>AREE GEOGRAFICHE</a:t>
              </a:r>
              <a:endParaRPr lang="en-US" altLang="en-US" sz="2400" b="1" cap="all" dirty="0">
                <a:solidFill>
                  <a:srgbClr val="070707"/>
                </a:solidFill>
                <a:latin typeface="Arial Narrow" panose="020B0606020202030204" pitchFamily="34" charset="0"/>
              </a:endParaRPr>
            </a:p>
          </p:txBody>
        </p:sp>
        <p:sp>
          <p:nvSpPr>
            <p:cNvPr id="72" name="Text Box 8"/>
            <p:cNvSpPr txBox="1">
              <a:spLocks noChangeArrowheads="1"/>
            </p:cNvSpPr>
            <p:nvPr>
              <p:custDataLst>
                <p:tags r:id="rId6"/>
              </p:custDataLst>
            </p:nvPr>
          </p:nvSpPr>
          <p:spPr bwMode="gray">
            <a:xfrm>
              <a:off x="4321131" y="3228977"/>
              <a:ext cx="1478059" cy="32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8284" bIns="18284">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r>
                <a:rPr lang="en-US" altLang="en-US" sz="2400" b="1" dirty="0">
                  <a:solidFill>
                    <a:srgbClr val="003D70"/>
                  </a:solidFill>
                  <a:latin typeface="Arial Narrow" panose="020B0606020202030204" pitchFamily="34" charset="0"/>
                </a:rPr>
                <a:t>ASSET </a:t>
              </a:r>
              <a:r>
                <a:rPr lang="en-US" altLang="en-US" sz="2400" b="1" dirty="0" smtClean="0">
                  <a:solidFill>
                    <a:srgbClr val="003D70"/>
                  </a:solidFill>
                  <a:latin typeface="Arial Narrow" panose="020B0606020202030204" pitchFamily="34" charset="0"/>
                </a:rPr>
                <a:t>CLASS</a:t>
              </a:r>
              <a:endParaRPr lang="en-US" altLang="en-US" sz="2400" b="1" dirty="0">
                <a:solidFill>
                  <a:srgbClr val="003D70"/>
                </a:solidFill>
                <a:latin typeface="Arial Narrow" panose="020B0606020202030204" pitchFamily="34" charset="0"/>
              </a:endParaRPr>
            </a:p>
          </p:txBody>
        </p:sp>
        <p:sp>
          <p:nvSpPr>
            <p:cNvPr id="73" name="Oval 10"/>
            <p:cNvSpPr>
              <a:spLocks noChangeAspect="1" noChangeArrowheads="1"/>
            </p:cNvSpPr>
            <p:nvPr/>
          </p:nvSpPr>
          <p:spPr bwMode="auto">
            <a:xfrm>
              <a:off x="685802" y="2693988"/>
              <a:ext cx="3198813" cy="3198812"/>
            </a:xfrm>
            <a:prstGeom prst="ellipse">
              <a:avLst/>
            </a:prstGeom>
            <a:solidFill>
              <a:srgbClr val="6690B2"/>
            </a:solidFill>
            <a:ln w="9525">
              <a:solidFill>
                <a:srgbClr val="6690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8284" bIns="18284" anchor="ct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endParaRPr lang="en-US" altLang="en-US" sz="1600">
                <a:solidFill>
                  <a:schemeClr val="bg1"/>
                </a:solidFill>
              </a:endParaRPr>
            </a:p>
          </p:txBody>
        </p:sp>
        <p:sp>
          <p:nvSpPr>
            <p:cNvPr id="74" name="Text Box 11"/>
            <p:cNvSpPr txBox="1">
              <a:spLocks noChangeArrowheads="1"/>
            </p:cNvSpPr>
            <p:nvPr>
              <p:custDataLst>
                <p:tags r:id="rId7"/>
              </p:custDataLst>
            </p:nvPr>
          </p:nvSpPr>
          <p:spPr bwMode="gray">
            <a:xfrm>
              <a:off x="1047752" y="3517899"/>
              <a:ext cx="2474913" cy="11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4" bIns="18284">
              <a:spAutoFit/>
            </a:bodyPr>
            <a:lstStyle>
              <a:lvl1pPr marL="114300" indent="-114300" defTabSz="1019175" eaLnBrk="0" hangingPunct="0">
                <a:defRPr sz="1200">
                  <a:solidFill>
                    <a:srgbClr val="000000"/>
                  </a:solidFill>
                  <a:latin typeface="Arial" charset="0"/>
                </a:defRPr>
              </a:lvl1pPr>
              <a:lvl2pPr marL="742950" indent="-285750" defTabSz="1019175" eaLnBrk="0" hangingPunct="0">
                <a:defRPr sz="1200">
                  <a:solidFill>
                    <a:srgbClr val="000000"/>
                  </a:solidFill>
                  <a:latin typeface="Arial" charset="0"/>
                </a:defRPr>
              </a:lvl2pPr>
              <a:lvl3pPr marL="1143000" indent="-228600" defTabSz="1019175" eaLnBrk="0" hangingPunct="0">
                <a:defRPr sz="1200">
                  <a:solidFill>
                    <a:srgbClr val="000000"/>
                  </a:solidFill>
                  <a:latin typeface="Arial" charset="0"/>
                </a:defRPr>
              </a:lvl3pPr>
              <a:lvl4pPr marL="1600200" indent="-228600" defTabSz="1019175" eaLnBrk="0" hangingPunct="0">
                <a:defRPr sz="1200">
                  <a:solidFill>
                    <a:srgbClr val="000000"/>
                  </a:solidFill>
                  <a:latin typeface="Arial" charset="0"/>
                </a:defRPr>
              </a:lvl4pPr>
              <a:lvl5pPr marL="2057400" indent="-228600" defTabSz="1019175" eaLnBrk="0" hangingPunct="0">
                <a:defRPr sz="1200">
                  <a:solidFill>
                    <a:srgbClr val="000000"/>
                  </a:solidFill>
                  <a:latin typeface="Arial" charset="0"/>
                </a:defRPr>
              </a:lvl5pPr>
              <a:lvl6pPr marL="2514600" indent="-228600" algn="ctr" defTabSz="1019175" eaLnBrk="0" fontAlgn="base" hangingPunct="0">
                <a:spcBef>
                  <a:spcPct val="0"/>
                </a:spcBef>
                <a:spcAft>
                  <a:spcPct val="0"/>
                </a:spcAft>
                <a:defRPr sz="1200">
                  <a:solidFill>
                    <a:srgbClr val="000000"/>
                  </a:solidFill>
                  <a:latin typeface="Arial" charset="0"/>
                </a:defRPr>
              </a:lvl6pPr>
              <a:lvl7pPr marL="2971800" indent="-228600" algn="ctr" defTabSz="1019175" eaLnBrk="0" fontAlgn="base" hangingPunct="0">
                <a:spcBef>
                  <a:spcPct val="0"/>
                </a:spcBef>
                <a:spcAft>
                  <a:spcPct val="0"/>
                </a:spcAft>
                <a:defRPr sz="1200">
                  <a:solidFill>
                    <a:srgbClr val="000000"/>
                  </a:solidFill>
                  <a:latin typeface="Arial" charset="0"/>
                </a:defRPr>
              </a:lvl7pPr>
              <a:lvl8pPr marL="3429000" indent="-228600" algn="ctr" defTabSz="1019175" eaLnBrk="0" fontAlgn="base" hangingPunct="0">
                <a:spcBef>
                  <a:spcPct val="0"/>
                </a:spcBef>
                <a:spcAft>
                  <a:spcPct val="0"/>
                </a:spcAft>
                <a:defRPr sz="1200">
                  <a:solidFill>
                    <a:srgbClr val="000000"/>
                  </a:solidFill>
                  <a:latin typeface="Arial" charset="0"/>
                </a:defRPr>
              </a:lvl8pPr>
              <a:lvl9pPr marL="3886200" indent="-228600" algn="ctr" defTabSz="1019175" eaLnBrk="0" fontAlgn="base" hangingPunct="0">
                <a:spcBef>
                  <a:spcPct val="0"/>
                </a:spcBef>
                <a:spcAft>
                  <a:spcPct val="0"/>
                </a:spcAft>
                <a:defRPr sz="1200">
                  <a:solidFill>
                    <a:srgbClr val="000000"/>
                  </a:solidFill>
                  <a:latin typeface="Arial" charset="0"/>
                </a:defRPr>
              </a:lvl9pPr>
            </a:lstStyle>
            <a:p>
              <a:pPr marL="285449" indent="-285449" algn="ctr" defTabSz="913438" eaLnBrk="1" hangingPunct="1">
                <a:buFont typeface="Arial" panose="020B0604020202020204" pitchFamily="34" charset="0"/>
                <a:buChar char="•"/>
              </a:pPr>
              <a:endParaRPr lang="en-US" sz="1800" dirty="0">
                <a:solidFill>
                  <a:schemeClr val="bg1"/>
                </a:solidFill>
                <a:latin typeface="Arial Narrow" pitchFamily="34" charset="0"/>
                <a:cs typeface="Arial" charset="0"/>
              </a:endParaRPr>
            </a:p>
            <a:p>
              <a:pPr marL="0" indent="0" algn="ctr" eaLnBrk="1" hangingPunct="1">
                <a:lnSpc>
                  <a:spcPct val="110000"/>
                </a:lnSpc>
                <a:spcBef>
                  <a:spcPct val="20000"/>
                </a:spcBef>
                <a:buClr>
                  <a:schemeClr val="tx2"/>
                </a:buClr>
              </a:pPr>
              <a:r>
                <a:rPr lang="en-GB" sz="1800" dirty="0" err="1" smtClean="0">
                  <a:solidFill>
                    <a:schemeClr val="bg1"/>
                  </a:solidFill>
                  <a:latin typeface="Arial Narrow" panose="020B0606020202030204" pitchFamily="34" charset="0"/>
                </a:rPr>
                <a:t>Primario</a:t>
              </a:r>
              <a:endParaRPr lang="en-US" sz="1800" dirty="0">
                <a:solidFill>
                  <a:schemeClr val="bg1"/>
                </a:solidFill>
                <a:latin typeface="Arial Narrow" panose="020B0606020202030204" pitchFamily="34" charset="0"/>
              </a:endParaRPr>
            </a:p>
            <a:p>
              <a:pPr marL="0" indent="0" algn="ctr" eaLnBrk="1" hangingPunct="1">
                <a:lnSpc>
                  <a:spcPct val="110000"/>
                </a:lnSpc>
                <a:spcBef>
                  <a:spcPct val="20000"/>
                </a:spcBef>
                <a:buClr>
                  <a:schemeClr val="tx2"/>
                </a:buClr>
              </a:pPr>
              <a:r>
                <a:rPr lang="en-US" sz="1800" dirty="0" err="1" smtClean="0">
                  <a:solidFill>
                    <a:schemeClr val="bg1"/>
                  </a:solidFill>
                  <a:latin typeface="Arial Narrow" panose="020B0606020202030204" pitchFamily="34" charset="0"/>
                </a:rPr>
                <a:t>Secondario</a:t>
              </a:r>
              <a:endParaRPr lang="en-US" sz="1800" dirty="0">
                <a:solidFill>
                  <a:schemeClr val="bg1"/>
                </a:solidFill>
                <a:latin typeface="Arial Narrow" panose="020B0606020202030204" pitchFamily="34" charset="0"/>
              </a:endParaRPr>
            </a:p>
            <a:p>
              <a:pPr marL="0" indent="0" algn="ctr" eaLnBrk="1" hangingPunct="1">
                <a:lnSpc>
                  <a:spcPct val="110000"/>
                </a:lnSpc>
                <a:spcBef>
                  <a:spcPct val="20000"/>
                </a:spcBef>
                <a:buClr>
                  <a:schemeClr val="tx2"/>
                </a:buClr>
              </a:pPr>
              <a:r>
                <a:rPr lang="en-US" sz="1800" dirty="0" smtClean="0">
                  <a:solidFill>
                    <a:schemeClr val="bg1"/>
                  </a:solidFill>
                  <a:latin typeface="Arial Narrow" panose="020B0606020202030204" pitchFamily="34" charset="0"/>
                </a:rPr>
                <a:t>Co-</a:t>
              </a:r>
              <a:r>
                <a:rPr lang="en-US" sz="1800" dirty="0" err="1" smtClean="0">
                  <a:solidFill>
                    <a:schemeClr val="bg1"/>
                  </a:solidFill>
                  <a:latin typeface="Arial Narrow" panose="020B0606020202030204" pitchFamily="34" charset="0"/>
                </a:rPr>
                <a:t>Investimenti</a:t>
              </a:r>
              <a:endParaRPr lang="en-US" sz="1800" dirty="0">
                <a:solidFill>
                  <a:schemeClr val="bg1"/>
                </a:solidFill>
                <a:latin typeface="Arial Narrow" panose="020B0606020202030204" pitchFamily="34" charset="0"/>
              </a:endParaRPr>
            </a:p>
          </p:txBody>
        </p:sp>
        <p:sp>
          <p:nvSpPr>
            <p:cNvPr id="75" name="Text Box 12"/>
            <p:cNvSpPr txBox="1">
              <a:spLocks noChangeArrowheads="1"/>
            </p:cNvSpPr>
            <p:nvPr>
              <p:custDataLst>
                <p:tags r:id="rId8"/>
              </p:custDataLst>
            </p:nvPr>
          </p:nvSpPr>
          <p:spPr bwMode="gray">
            <a:xfrm>
              <a:off x="1621030" y="3228977"/>
              <a:ext cx="1196218" cy="32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8284" bIns="18284">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r>
                <a:rPr lang="en-US" altLang="en-US" sz="2400" b="1" dirty="0" smtClean="0">
                  <a:solidFill>
                    <a:schemeClr val="bg1"/>
                  </a:solidFill>
                  <a:latin typeface="Arial Narrow" panose="020B0606020202030204" pitchFamily="34" charset="0"/>
                </a:rPr>
                <a:t>STRATEGIE</a:t>
              </a:r>
              <a:endParaRPr lang="en-US" altLang="en-US" sz="2400" b="1" dirty="0">
                <a:solidFill>
                  <a:schemeClr val="bg1"/>
                </a:solidFill>
                <a:latin typeface="Arial Narrow" panose="020B0606020202030204" pitchFamily="34" charset="0"/>
              </a:endParaRPr>
            </a:p>
          </p:txBody>
        </p:sp>
        <p:sp>
          <p:nvSpPr>
            <p:cNvPr id="76" name="Freeform 75"/>
            <p:cNvSpPr>
              <a:spLocks/>
            </p:cNvSpPr>
            <p:nvPr>
              <p:custDataLst>
                <p:tags r:id="rId9"/>
              </p:custDataLst>
            </p:nvPr>
          </p:nvSpPr>
          <p:spPr bwMode="auto">
            <a:xfrm>
              <a:off x="3463207" y="3498852"/>
              <a:ext cx="477837" cy="1585913"/>
            </a:xfrm>
            <a:custGeom>
              <a:avLst/>
              <a:gdLst>
                <a:gd name="T0" fmla="*/ 2147483647 w 301"/>
                <a:gd name="T1" fmla="*/ 0 h 999"/>
                <a:gd name="T2" fmla="*/ 2147483647 w 301"/>
                <a:gd name="T3" fmla="*/ 2147483647 h 999"/>
                <a:gd name="T4" fmla="*/ 2147483647 w 301"/>
                <a:gd name="T5" fmla="*/ 2147483647 h 999"/>
                <a:gd name="T6" fmla="*/ 2147483647 w 301"/>
                <a:gd name="T7" fmla="*/ 2147483647 h 999"/>
                <a:gd name="T8" fmla="*/ 2147483647 w 301"/>
                <a:gd name="T9" fmla="*/ 0 h 9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999">
                  <a:moveTo>
                    <a:pt x="139" y="0"/>
                  </a:moveTo>
                  <a:cubicBezTo>
                    <a:pt x="123" y="8"/>
                    <a:pt x="7" y="258"/>
                    <a:pt x="7" y="469"/>
                  </a:cubicBezTo>
                  <a:cubicBezTo>
                    <a:pt x="0" y="677"/>
                    <a:pt x="91" y="956"/>
                    <a:pt x="142" y="999"/>
                  </a:cubicBezTo>
                  <a:cubicBezTo>
                    <a:pt x="158" y="985"/>
                    <a:pt x="301" y="664"/>
                    <a:pt x="280" y="478"/>
                  </a:cubicBezTo>
                  <a:cubicBezTo>
                    <a:pt x="269" y="289"/>
                    <a:pt x="185" y="40"/>
                    <a:pt x="139" y="0"/>
                  </a:cubicBezTo>
                  <a:close/>
                </a:path>
              </a:pathLst>
            </a:custGeom>
            <a:solidFill>
              <a:srgbClr val="8CABBE"/>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8284" bIns="18284" anchor="ctr"/>
            <a:lstStyle/>
            <a:p>
              <a:pPr algn="ctr"/>
              <a:endParaRPr lang="en-US" sz="1800"/>
            </a:p>
          </p:txBody>
        </p:sp>
        <p:sp>
          <p:nvSpPr>
            <p:cNvPr id="77" name="Freeform 76"/>
            <p:cNvSpPr>
              <a:spLocks/>
            </p:cNvSpPr>
            <p:nvPr>
              <p:custDataLst>
                <p:tags r:id="rId10"/>
              </p:custDataLst>
            </p:nvPr>
          </p:nvSpPr>
          <p:spPr bwMode="auto">
            <a:xfrm flipV="1">
              <a:off x="6183314" y="3490915"/>
              <a:ext cx="506413" cy="1639887"/>
            </a:xfrm>
            <a:custGeom>
              <a:avLst/>
              <a:gdLst>
                <a:gd name="T0" fmla="*/ 2147483647 w 319"/>
                <a:gd name="T1" fmla="*/ 2147483647 h 1033"/>
                <a:gd name="T2" fmla="*/ 2147483647 w 319"/>
                <a:gd name="T3" fmla="*/ 2147483647 h 1033"/>
                <a:gd name="T4" fmla="*/ 2147483647 w 319"/>
                <a:gd name="T5" fmla="*/ 2147483647 h 1033"/>
                <a:gd name="T6" fmla="*/ 2147483647 w 319"/>
                <a:gd name="T7" fmla="*/ 2147483647 h 1033"/>
                <a:gd name="T8" fmla="*/ 2147483647 w 319"/>
                <a:gd name="T9" fmla="*/ 2147483647 h 10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9" h="1033">
                  <a:moveTo>
                    <a:pt x="162" y="1033"/>
                  </a:moveTo>
                  <a:cubicBezTo>
                    <a:pt x="178" y="1025"/>
                    <a:pt x="305" y="770"/>
                    <a:pt x="294" y="557"/>
                  </a:cubicBezTo>
                  <a:cubicBezTo>
                    <a:pt x="319" y="345"/>
                    <a:pt x="182" y="0"/>
                    <a:pt x="159" y="19"/>
                  </a:cubicBezTo>
                  <a:cubicBezTo>
                    <a:pt x="136" y="38"/>
                    <a:pt x="0" y="359"/>
                    <a:pt x="21" y="548"/>
                  </a:cubicBezTo>
                  <a:cubicBezTo>
                    <a:pt x="32" y="740"/>
                    <a:pt x="116" y="992"/>
                    <a:pt x="162" y="1033"/>
                  </a:cubicBezTo>
                  <a:close/>
                </a:path>
              </a:pathLst>
            </a:custGeom>
            <a:solidFill>
              <a:schemeClr val="bg1">
                <a:lumMod val="65000"/>
              </a:schemeClr>
            </a:solidFill>
            <a:ln>
              <a:noFill/>
            </a:ln>
            <a:effectLst/>
            <a:extLst/>
          </p:spPr>
          <p:txBody>
            <a:bodyPr wrap="none" lIns="0" tIns="0" rIns="18284" bIns="18284" anchor="ctr"/>
            <a:lstStyle/>
            <a:p>
              <a:pPr algn="ctr"/>
              <a:endParaRPr lang="en-US" sz="1800"/>
            </a:p>
          </p:txBody>
        </p:sp>
      </p:grpSp>
      <p:sp>
        <p:nvSpPr>
          <p:cNvPr id="3" name="Rectangle 2"/>
          <p:cNvSpPr/>
          <p:nvPr/>
        </p:nvSpPr>
        <p:spPr>
          <a:xfrm>
            <a:off x="1086398" y="720956"/>
            <a:ext cx="2684217" cy="400110"/>
          </a:xfrm>
          <a:prstGeom prst="rect">
            <a:avLst/>
          </a:prstGeom>
          <a:solidFill>
            <a:schemeClr val="accent3"/>
          </a:solidFill>
          <a:ln>
            <a:noFill/>
          </a:ln>
        </p:spPr>
        <p:txBody>
          <a:bodyPr wrap="square">
            <a:spAutoFit/>
          </a:bodyPr>
          <a:lstStyle/>
          <a:p>
            <a:r>
              <a:rPr lang="it-IT" sz="2000" dirty="0">
                <a:solidFill>
                  <a:schemeClr val="bg1"/>
                </a:solidFill>
                <a:latin typeface="+mj-lt"/>
              </a:rPr>
              <a:t>Costruzione del </a:t>
            </a:r>
            <a:r>
              <a:rPr lang="it-IT" sz="2000" dirty="0" smtClean="0">
                <a:solidFill>
                  <a:schemeClr val="bg1"/>
                </a:solidFill>
                <a:latin typeface="+mj-lt"/>
              </a:rPr>
              <a:t>portafoglio </a:t>
            </a:r>
            <a:endParaRPr lang="it-IT" sz="1800" dirty="0">
              <a:solidFill>
                <a:schemeClr val="bg1"/>
              </a:solidFill>
              <a:latin typeface="+mj-lt"/>
            </a:endParaRPr>
          </a:p>
        </p:txBody>
      </p:sp>
    </p:spTree>
    <p:extLst>
      <p:ext uri="{BB962C8B-B14F-4D97-AF65-F5344CB8AC3E}">
        <p14:creationId xmlns:p14="http://schemas.microsoft.com/office/powerpoint/2010/main" val="35587763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2535" y="582010"/>
            <a:ext cx="9679502" cy="564776"/>
          </a:xfrm>
        </p:spPr>
        <p:txBody>
          <a:bodyPr/>
          <a:lstStyle/>
          <a:p>
            <a:r>
              <a:rPr lang="it-IT" sz="2500" dirty="0" smtClean="0"/>
              <a:t> 2- </a:t>
            </a:r>
            <a:r>
              <a:rPr lang="it-IT" sz="2500" dirty="0" err="1"/>
              <a:t>Efficientamento</a:t>
            </a:r>
            <a:r>
              <a:rPr lang="it-IT" sz="2500" dirty="0"/>
              <a:t> </a:t>
            </a:r>
            <a:r>
              <a:rPr lang="it-IT" sz="2500" dirty="0" smtClean="0"/>
              <a:t>del capitale</a:t>
            </a:r>
            <a:endParaRPr lang="en-GB" sz="2500" dirty="0"/>
          </a:p>
        </p:txBody>
      </p:sp>
      <p:sp>
        <p:nvSpPr>
          <p:cNvPr id="4" name="Content Placeholder 3"/>
          <p:cNvSpPr>
            <a:spLocks noGrp="1"/>
          </p:cNvSpPr>
          <p:nvPr>
            <p:ph sz="quarter" idx="11"/>
          </p:nvPr>
        </p:nvSpPr>
        <p:spPr/>
        <p:txBody>
          <a:bodyPr/>
          <a:lstStyle/>
          <a:p>
            <a:r>
              <a:rPr lang="it-IT" sz="2000" dirty="0" smtClean="0"/>
              <a:t>Neuberger Berman </a:t>
            </a:r>
            <a:r>
              <a:rPr lang="it-IT" sz="2000" dirty="0"/>
              <a:t>utlizza diverse tecniche per mitigare la J-curve e migliorare l’efficienza nell’utilizzo del capitale</a:t>
            </a:r>
          </a:p>
          <a:p>
            <a:endParaRPr lang="en-GB" dirty="0"/>
          </a:p>
        </p:txBody>
      </p:sp>
      <p:sp>
        <p:nvSpPr>
          <p:cNvPr id="53" name="Rectangle 7"/>
          <p:cNvSpPr>
            <a:spLocks noChangeArrowheads="1"/>
          </p:cNvSpPr>
          <p:nvPr>
            <p:custDataLst>
              <p:tags r:id="rId2"/>
            </p:custDataLst>
          </p:nvPr>
        </p:nvSpPr>
        <p:spPr bwMode="auto">
          <a:xfrm>
            <a:off x="2815481" y="7215096"/>
            <a:ext cx="8996082" cy="38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60" bIns="19360" anchor="b"/>
          <a:lstStyle/>
          <a:p>
            <a:pPr marL="124354" indent="-124354">
              <a:lnSpc>
                <a:spcPct val="90000"/>
              </a:lnSpc>
              <a:buClr>
                <a:srgbClr val="000000"/>
              </a:buClr>
            </a:pPr>
            <a:endParaRPr lang="en-US" sz="847" i="1" dirty="0">
              <a:solidFill>
                <a:schemeClr val="tx2"/>
              </a:solidFill>
              <a:latin typeface="Arial Narrow" pitchFamily="34" charset="0"/>
            </a:endParaRPr>
          </a:p>
        </p:txBody>
      </p:sp>
      <p:sp>
        <p:nvSpPr>
          <p:cNvPr id="36" name="Rectangle 16"/>
          <p:cNvSpPr txBox="1">
            <a:spLocks noChangeArrowheads="1"/>
          </p:cNvSpPr>
          <p:nvPr>
            <p:custDataLst>
              <p:tags r:id="rId3"/>
            </p:custDataLst>
          </p:nvPr>
        </p:nvSpPr>
        <p:spPr bwMode="auto">
          <a:xfrm>
            <a:off x="1158771" y="2100545"/>
            <a:ext cx="4424291" cy="4308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43" bIns="19343"/>
          <a:lstStyle>
            <a:lvl1pPr defTabSz="1019175" eaLnBrk="0" hangingPunct="0">
              <a:defRPr sz="1200">
                <a:solidFill>
                  <a:srgbClr val="000000"/>
                </a:solidFill>
                <a:latin typeface="Arial" charset="0"/>
              </a:defRPr>
            </a:lvl1pPr>
            <a:lvl2pPr marL="742950" indent="-285750" defTabSz="1019175" eaLnBrk="0" hangingPunct="0">
              <a:defRPr sz="1200">
                <a:solidFill>
                  <a:srgbClr val="000000"/>
                </a:solidFill>
                <a:latin typeface="Arial" charset="0"/>
              </a:defRPr>
            </a:lvl2pPr>
            <a:lvl3pPr marL="1143000" indent="-228600" defTabSz="1019175" eaLnBrk="0" hangingPunct="0">
              <a:defRPr sz="1200">
                <a:solidFill>
                  <a:srgbClr val="000000"/>
                </a:solidFill>
                <a:latin typeface="Arial" charset="0"/>
              </a:defRPr>
            </a:lvl3pPr>
            <a:lvl4pPr marL="1600200" indent="-228600" defTabSz="1019175" eaLnBrk="0" hangingPunct="0">
              <a:defRPr sz="1200">
                <a:solidFill>
                  <a:srgbClr val="000000"/>
                </a:solidFill>
                <a:latin typeface="Arial" charset="0"/>
              </a:defRPr>
            </a:lvl4pPr>
            <a:lvl5pPr marL="2057400" indent="-228600" defTabSz="1019175" eaLnBrk="0" hangingPunct="0">
              <a:defRPr sz="1200">
                <a:solidFill>
                  <a:srgbClr val="000000"/>
                </a:solidFill>
                <a:latin typeface="Arial" charset="0"/>
              </a:defRPr>
            </a:lvl5pPr>
            <a:lvl6pPr marL="2514600" indent="-228600" algn="ctr" defTabSz="1019175" eaLnBrk="0" fontAlgn="base" hangingPunct="0">
              <a:spcBef>
                <a:spcPct val="0"/>
              </a:spcBef>
              <a:spcAft>
                <a:spcPct val="0"/>
              </a:spcAft>
              <a:defRPr sz="1200">
                <a:solidFill>
                  <a:srgbClr val="000000"/>
                </a:solidFill>
                <a:latin typeface="Arial" charset="0"/>
              </a:defRPr>
            </a:lvl6pPr>
            <a:lvl7pPr marL="2971800" indent="-228600" algn="ctr" defTabSz="1019175" eaLnBrk="0" fontAlgn="base" hangingPunct="0">
              <a:spcBef>
                <a:spcPct val="0"/>
              </a:spcBef>
              <a:spcAft>
                <a:spcPct val="0"/>
              </a:spcAft>
              <a:defRPr sz="1200">
                <a:solidFill>
                  <a:srgbClr val="000000"/>
                </a:solidFill>
                <a:latin typeface="Arial" charset="0"/>
              </a:defRPr>
            </a:lvl7pPr>
            <a:lvl8pPr marL="3429000" indent="-228600" algn="ctr" defTabSz="1019175" eaLnBrk="0" fontAlgn="base" hangingPunct="0">
              <a:spcBef>
                <a:spcPct val="0"/>
              </a:spcBef>
              <a:spcAft>
                <a:spcPct val="0"/>
              </a:spcAft>
              <a:defRPr sz="1200">
                <a:solidFill>
                  <a:srgbClr val="000000"/>
                </a:solidFill>
                <a:latin typeface="Arial" charset="0"/>
              </a:defRPr>
            </a:lvl8pPr>
            <a:lvl9pPr marL="3886200" indent="-228600" algn="ctr" defTabSz="1019175" eaLnBrk="0" fontAlgn="base" hangingPunct="0">
              <a:spcBef>
                <a:spcPct val="0"/>
              </a:spcBef>
              <a:spcAft>
                <a:spcPct val="0"/>
              </a:spcAft>
              <a:defRPr sz="1200">
                <a:solidFill>
                  <a:srgbClr val="000000"/>
                </a:solidFill>
                <a:latin typeface="Arial" charset="0"/>
              </a:defRPr>
            </a:lvl9pPr>
          </a:lstStyle>
          <a:p>
            <a:pPr eaLnBrk="1" hangingPunct="1">
              <a:lnSpc>
                <a:spcPct val="110000"/>
              </a:lnSpc>
              <a:spcBef>
                <a:spcPts val="0"/>
              </a:spcBef>
              <a:buClr>
                <a:srgbClr val="070707"/>
              </a:buClr>
            </a:pPr>
            <a:r>
              <a:rPr lang="en-US" sz="1800" b="1" spc="21" dirty="0">
                <a:solidFill>
                  <a:srgbClr val="ADAEB0">
                    <a:lumMod val="50000"/>
                  </a:srgbClr>
                </a:solidFill>
                <a:latin typeface="Arial Narrow" panose="020B0606020202030204" pitchFamily="34" charset="0"/>
              </a:rPr>
              <a:t>TECNICHE</a:t>
            </a:r>
          </a:p>
          <a:p>
            <a:pPr eaLnBrk="1" hangingPunct="1">
              <a:lnSpc>
                <a:spcPct val="110000"/>
              </a:lnSpc>
              <a:spcBef>
                <a:spcPts val="0"/>
              </a:spcBef>
              <a:buClr>
                <a:srgbClr val="070707"/>
              </a:buClr>
            </a:pPr>
            <a:endParaRPr lang="en-US" sz="1482" b="1" dirty="0">
              <a:solidFill>
                <a:srgbClr val="6690B2"/>
              </a:solidFill>
              <a:latin typeface="Arial Narrow" pitchFamily="34" charset="0"/>
            </a:endParaRPr>
          </a:p>
          <a:p>
            <a:pPr eaLnBrk="1" hangingPunct="1">
              <a:lnSpc>
                <a:spcPct val="110000"/>
              </a:lnSpc>
              <a:spcBef>
                <a:spcPts val="0"/>
              </a:spcBef>
              <a:buClr>
                <a:srgbClr val="070707"/>
              </a:buClr>
            </a:pPr>
            <a:r>
              <a:rPr lang="it-IT" sz="1800" b="1" dirty="0">
                <a:solidFill>
                  <a:srgbClr val="6690B2"/>
                </a:solidFill>
                <a:latin typeface="Arial Narrow" pitchFamily="34" charset="0"/>
              </a:rPr>
              <a:t>Primario “</a:t>
            </a:r>
            <a:r>
              <a:rPr lang="it-IT" sz="1800" b="1" dirty="0" err="1">
                <a:solidFill>
                  <a:srgbClr val="6690B2"/>
                </a:solidFill>
                <a:latin typeface="Arial Narrow" pitchFamily="34" charset="0"/>
              </a:rPr>
              <a:t>Funded</a:t>
            </a:r>
            <a:r>
              <a:rPr lang="it-IT" sz="1800" b="1" dirty="0">
                <a:solidFill>
                  <a:srgbClr val="6690B2"/>
                </a:solidFill>
                <a:latin typeface="Arial Narrow" pitchFamily="34" charset="0"/>
              </a:rPr>
              <a:t>” </a:t>
            </a:r>
          </a:p>
          <a:p>
            <a:pPr marL="181382" indent="-181382" eaLnBrk="1" hangingPunct="1">
              <a:lnSpc>
                <a:spcPct val="110000"/>
              </a:lnSpc>
              <a:spcBef>
                <a:spcPts val="0"/>
              </a:spcBef>
              <a:buClr>
                <a:srgbClr val="070707"/>
              </a:buClr>
              <a:buFont typeface="Arial" panose="020B0604020202020204" pitchFamily="34" charset="0"/>
              <a:buChar char="•"/>
            </a:pPr>
            <a:r>
              <a:rPr lang="it-IT" sz="1600" kern="0" spc="20" dirty="0">
                <a:solidFill>
                  <a:srgbClr val="464646"/>
                </a:solidFill>
                <a:latin typeface="Arial Narrow" panose="020B0606020202030204" pitchFamily="34" charset="0"/>
              </a:rPr>
              <a:t>Rischio ridotto di </a:t>
            </a:r>
            <a:r>
              <a:rPr lang="it-IT" sz="1600" kern="0" spc="20" dirty="0" err="1">
                <a:solidFill>
                  <a:srgbClr val="464646"/>
                </a:solidFill>
                <a:latin typeface="Arial Narrow" panose="020B0606020202030204" pitchFamily="34" charset="0"/>
              </a:rPr>
              <a:t>blind</a:t>
            </a:r>
            <a:r>
              <a:rPr lang="it-IT" sz="1600" kern="0" spc="20" dirty="0">
                <a:solidFill>
                  <a:srgbClr val="464646"/>
                </a:solidFill>
                <a:latin typeface="Arial Narrow" panose="020B0606020202030204" pitchFamily="34" charset="0"/>
              </a:rPr>
              <a:t> pool</a:t>
            </a:r>
          </a:p>
          <a:p>
            <a:pPr marL="181382" indent="-181382" eaLnBrk="1" hangingPunct="1">
              <a:lnSpc>
                <a:spcPct val="110000"/>
              </a:lnSpc>
              <a:spcBef>
                <a:spcPts val="0"/>
              </a:spcBef>
              <a:buClr>
                <a:srgbClr val="070707"/>
              </a:buClr>
              <a:buFont typeface="Arial" panose="020B0604020202020204" pitchFamily="34" charset="0"/>
              <a:buChar char="•"/>
            </a:pPr>
            <a:r>
              <a:rPr lang="it-IT" sz="1600" kern="0" spc="20" dirty="0">
                <a:solidFill>
                  <a:srgbClr val="464646"/>
                </a:solidFill>
                <a:latin typeface="Arial Narrow" panose="020B0606020202030204" pitchFamily="34" charset="0"/>
              </a:rPr>
              <a:t>Valore </a:t>
            </a:r>
            <a:r>
              <a:rPr lang="it-IT" sz="1600" kern="0" spc="20" dirty="0" err="1">
                <a:solidFill>
                  <a:srgbClr val="464646"/>
                </a:solidFill>
                <a:latin typeface="Arial Narrow" panose="020B0606020202030204" pitchFamily="34" charset="0"/>
              </a:rPr>
              <a:t>intrinsico</a:t>
            </a:r>
            <a:r>
              <a:rPr lang="it-IT" sz="1600" kern="0" spc="20" dirty="0">
                <a:solidFill>
                  <a:srgbClr val="464646"/>
                </a:solidFill>
                <a:latin typeface="Arial Narrow" panose="020B0606020202030204" pitchFamily="34" charset="0"/>
              </a:rPr>
              <a:t> vs. acquisto al costo più interessi</a:t>
            </a:r>
          </a:p>
          <a:p>
            <a:pPr marL="181382" indent="-181382" eaLnBrk="1" hangingPunct="1">
              <a:lnSpc>
                <a:spcPct val="110000"/>
              </a:lnSpc>
              <a:spcBef>
                <a:spcPts val="0"/>
              </a:spcBef>
              <a:buClr>
                <a:srgbClr val="070707"/>
              </a:buClr>
              <a:buFont typeface="Arial" panose="020B0604020202020204" pitchFamily="34" charset="0"/>
              <a:buChar char="•"/>
            </a:pPr>
            <a:r>
              <a:rPr lang="it-IT" sz="1600" kern="0" spc="20" dirty="0">
                <a:solidFill>
                  <a:srgbClr val="464646"/>
                </a:solidFill>
                <a:latin typeface="Arial Narrow" panose="020B0606020202030204" pitchFamily="34" charset="0"/>
              </a:rPr>
              <a:t>Dispiegamento del capitale più efficiente</a:t>
            </a:r>
          </a:p>
          <a:p>
            <a:pPr eaLnBrk="1" hangingPunct="1">
              <a:lnSpc>
                <a:spcPct val="110000"/>
              </a:lnSpc>
              <a:spcBef>
                <a:spcPts val="0"/>
              </a:spcBef>
              <a:buClr>
                <a:srgbClr val="070707"/>
              </a:buClr>
            </a:pPr>
            <a:endParaRPr lang="it-IT" sz="1600" kern="0" spc="20" dirty="0">
              <a:solidFill>
                <a:srgbClr val="464646"/>
              </a:solidFill>
              <a:latin typeface="Arial Narrow" panose="020B0606020202030204" pitchFamily="34" charset="0"/>
            </a:endParaRPr>
          </a:p>
          <a:p>
            <a:pPr eaLnBrk="1" hangingPunct="1">
              <a:lnSpc>
                <a:spcPct val="110000"/>
              </a:lnSpc>
              <a:spcBef>
                <a:spcPts val="0"/>
              </a:spcBef>
              <a:buClr>
                <a:srgbClr val="070707"/>
              </a:buClr>
            </a:pPr>
            <a:r>
              <a:rPr lang="en-US" sz="1800" b="1" dirty="0" err="1">
                <a:solidFill>
                  <a:srgbClr val="6690B2"/>
                </a:solidFill>
                <a:latin typeface="Arial Narrow" pitchFamily="34" charset="0"/>
              </a:rPr>
              <a:t>Secondario</a:t>
            </a:r>
            <a:r>
              <a:rPr lang="en-US" sz="1800" b="1" dirty="0">
                <a:solidFill>
                  <a:srgbClr val="6690B2"/>
                </a:solidFill>
                <a:latin typeface="Arial Narrow" pitchFamily="34" charset="0"/>
              </a:rPr>
              <a:t> </a:t>
            </a:r>
          </a:p>
          <a:p>
            <a:pPr marL="181382" indent="-181382" eaLnBrk="1" hangingPunct="1">
              <a:lnSpc>
                <a:spcPct val="110000"/>
              </a:lnSpc>
              <a:spcBef>
                <a:spcPts val="0"/>
              </a:spcBef>
              <a:buClr>
                <a:srgbClr val="070707"/>
              </a:buClr>
              <a:buFont typeface="Arial" panose="020B0604020202020204" pitchFamily="34" charset="0"/>
              <a:buChar char="•"/>
            </a:pPr>
            <a:r>
              <a:rPr lang="en-US" sz="1600" kern="0" spc="20" dirty="0" err="1">
                <a:solidFill>
                  <a:srgbClr val="464646"/>
                </a:solidFill>
                <a:latin typeface="Arial Narrow" panose="020B0606020202030204" pitchFamily="34" charset="0"/>
              </a:rPr>
              <a:t>Alcune</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distribuzioni</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vengono</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spesso</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ricevute</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appena</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dopo</a:t>
            </a:r>
            <a:r>
              <a:rPr lang="en-US" sz="1600" kern="0" spc="20" dirty="0">
                <a:solidFill>
                  <a:srgbClr val="464646"/>
                </a:solidFill>
                <a:latin typeface="Arial Narrow" panose="020B0606020202030204" pitchFamily="34" charset="0"/>
              </a:rPr>
              <a:t> il commitment</a:t>
            </a:r>
          </a:p>
          <a:p>
            <a:pPr marL="181382" indent="-181382" eaLnBrk="1" hangingPunct="1">
              <a:lnSpc>
                <a:spcPct val="110000"/>
              </a:lnSpc>
              <a:spcBef>
                <a:spcPts val="0"/>
              </a:spcBef>
              <a:buClr>
                <a:srgbClr val="070707"/>
              </a:buClr>
              <a:buFont typeface="Arial" panose="020B0604020202020204" pitchFamily="34" charset="0"/>
              <a:buChar char="•"/>
            </a:pPr>
            <a:r>
              <a:rPr lang="en-US" sz="1600" kern="0" spc="20" dirty="0" err="1">
                <a:solidFill>
                  <a:srgbClr val="464646"/>
                </a:solidFill>
                <a:latin typeface="Arial Narrow" panose="020B0606020202030204" pitchFamily="34" charset="0"/>
              </a:rPr>
              <a:t>Spesso</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comprato</a:t>
            </a:r>
            <a:r>
              <a:rPr lang="en-US" sz="1600" kern="0" spc="20" dirty="0">
                <a:solidFill>
                  <a:srgbClr val="464646"/>
                </a:solidFill>
                <a:latin typeface="Arial Narrow" panose="020B0606020202030204" pitchFamily="34" charset="0"/>
              </a:rPr>
              <a:t> a </a:t>
            </a:r>
            <a:r>
              <a:rPr lang="en-US" sz="1600" kern="0" spc="20" dirty="0" err="1">
                <a:solidFill>
                  <a:srgbClr val="464646"/>
                </a:solidFill>
                <a:latin typeface="Arial Narrow" panose="020B0606020202030204" pitchFamily="34" charset="0"/>
              </a:rPr>
              <a:t>sconto</a:t>
            </a:r>
            <a:r>
              <a:rPr lang="en-US" sz="1600" kern="0" spc="20" dirty="0">
                <a:solidFill>
                  <a:srgbClr val="464646"/>
                </a:solidFill>
                <a:latin typeface="Arial Narrow" panose="020B0606020202030204" pitchFamily="34" charset="0"/>
              </a:rPr>
              <a:t> e </a:t>
            </a:r>
            <a:r>
              <a:rPr lang="en-US" sz="1600" kern="0" spc="20" dirty="0" err="1">
                <a:solidFill>
                  <a:srgbClr val="464646"/>
                </a:solidFill>
                <a:latin typeface="Arial Narrow" panose="020B0606020202030204" pitchFamily="34" charset="0"/>
              </a:rPr>
              <a:t>portato</a:t>
            </a:r>
            <a:r>
              <a:rPr lang="en-US" sz="1600" kern="0" spc="20" dirty="0">
                <a:solidFill>
                  <a:srgbClr val="464646"/>
                </a:solidFill>
                <a:latin typeface="Arial Narrow" panose="020B0606020202030204" pitchFamily="34" charset="0"/>
              </a:rPr>
              <a:t> a par </a:t>
            </a:r>
            <a:r>
              <a:rPr lang="en-US" sz="1600" kern="0" spc="20" dirty="0" err="1">
                <a:solidFill>
                  <a:srgbClr val="464646"/>
                </a:solidFill>
                <a:latin typeface="Arial Narrow" panose="020B0606020202030204" pitchFamily="34" charset="0"/>
              </a:rPr>
              <a:t>entro</a:t>
            </a:r>
            <a:r>
              <a:rPr lang="en-US" sz="1600" kern="0" spc="20" dirty="0">
                <a:solidFill>
                  <a:srgbClr val="464646"/>
                </a:solidFill>
                <a:latin typeface="Arial Narrow" panose="020B0606020202030204" pitchFamily="34" charset="0"/>
              </a:rPr>
              <a:t> un </a:t>
            </a:r>
            <a:r>
              <a:rPr lang="en-US" sz="1600" kern="0" spc="20" dirty="0" err="1">
                <a:solidFill>
                  <a:srgbClr val="464646"/>
                </a:solidFill>
                <a:latin typeface="Arial Narrow" panose="020B0606020202030204" pitchFamily="34" charset="0"/>
              </a:rPr>
              <a:t>trimestre</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dalla</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chiusura</a:t>
            </a:r>
            <a:endParaRPr lang="en-US" sz="1600" kern="0" spc="20" dirty="0">
              <a:solidFill>
                <a:srgbClr val="464646"/>
              </a:solidFill>
              <a:latin typeface="Arial Narrow" panose="020B0606020202030204" pitchFamily="34" charset="0"/>
            </a:endParaRPr>
          </a:p>
          <a:p>
            <a:pPr marL="181382" indent="-181382" eaLnBrk="1" hangingPunct="1">
              <a:lnSpc>
                <a:spcPct val="110000"/>
              </a:lnSpc>
              <a:spcBef>
                <a:spcPts val="0"/>
              </a:spcBef>
              <a:spcAft>
                <a:spcPts val="634"/>
              </a:spcAft>
              <a:buClr>
                <a:srgbClr val="070707"/>
              </a:buClr>
              <a:buFont typeface="Arial" panose="020B0604020202020204" pitchFamily="34" charset="0"/>
              <a:buChar char="•"/>
            </a:pPr>
            <a:r>
              <a:rPr lang="en-US" sz="1600" kern="0" spc="20" dirty="0" err="1">
                <a:solidFill>
                  <a:srgbClr val="464646"/>
                </a:solidFill>
                <a:latin typeface="Arial Narrow" panose="020B0606020202030204" pitchFamily="34" charset="0"/>
              </a:rPr>
              <a:t>Spesso</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considerevolmente</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già</a:t>
            </a:r>
            <a:r>
              <a:rPr lang="en-US" sz="1600" kern="0" spc="20" dirty="0">
                <a:solidFill>
                  <a:srgbClr val="464646"/>
                </a:solidFill>
                <a:latin typeface="Arial Narrow" panose="020B0606020202030204" pitchFamily="34" charset="0"/>
              </a:rPr>
              <a:t> </a:t>
            </a:r>
            <a:r>
              <a:rPr lang="en-US" sz="1600" kern="0" spc="20" dirty="0" err="1">
                <a:solidFill>
                  <a:srgbClr val="464646"/>
                </a:solidFill>
                <a:latin typeface="Arial Narrow" panose="020B0606020202030204" pitchFamily="34" charset="0"/>
              </a:rPr>
              <a:t>investito</a:t>
            </a:r>
            <a:r>
              <a:rPr lang="en-US" sz="1600" kern="0" spc="20" dirty="0">
                <a:solidFill>
                  <a:srgbClr val="464646"/>
                </a:solidFill>
                <a:latin typeface="Arial Narrow" panose="020B0606020202030204" pitchFamily="34" charset="0"/>
              </a:rPr>
              <a:t> (70-80%)</a:t>
            </a:r>
          </a:p>
          <a:p>
            <a:pPr eaLnBrk="1" hangingPunct="1">
              <a:lnSpc>
                <a:spcPct val="110000"/>
              </a:lnSpc>
              <a:spcBef>
                <a:spcPts val="0"/>
              </a:spcBef>
              <a:buClr>
                <a:srgbClr val="070707"/>
              </a:buClr>
            </a:pPr>
            <a:endParaRPr lang="en-US" sz="1800" b="1" dirty="0" smtClean="0">
              <a:solidFill>
                <a:srgbClr val="6690B2"/>
              </a:solidFill>
              <a:latin typeface="Arial Narrow" pitchFamily="34" charset="0"/>
            </a:endParaRPr>
          </a:p>
          <a:p>
            <a:pPr eaLnBrk="1" hangingPunct="1">
              <a:lnSpc>
                <a:spcPct val="110000"/>
              </a:lnSpc>
              <a:spcBef>
                <a:spcPts val="0"/>
              </a:spcBef>
              <a:buClr>
                <a:srgbClr val="070707"/>
              </a:buClr>
            </a:pPr>
            <a:r>
              <a:rPr lang="en-US" sz="1800" b="1" dirty="0" smtClean="0">
                <a:solidFill>
                  <a:srgbClr val="6690B2"/>
                </a:solidFill>
                <a:latin typeface="Arial Narrow" pitchFamily="34" charset="0"/>
              </a:rPr>
              <a:t>Co-</a:t>
            </a:r>
            <a:r>
              <a:rPr lang="en-US" sz="1800" b="1" dirty="0" err="1" smtClean="0">
                <a:solidFill>
                  <a:srgbClr val="6690B2"/>
                </a:solidFill>
                <a:latin typeface="Arial Narrow" pitchFamily="34" charset="0"/>
              </a:rPr>
              <a:t>investimenti</a:t>
            </a:r>
            <a:endParaRPr lang="en-US" sz="1800" b="1" dirty="0">
              <a:solidFill>
                <a:srgbClr val="6690B2"/>
              </a:solidFill>
              <a:latin typeface="Arial Narrow" pitchFamily="34" charset="0"/>
            </a:endParaRPr>
          </a:p>
          <a:p>
            <a:pPr marL="181382" indent="-181382" eaLnBrk="1" hangingPunct="1">
              <a:lnSpc>
                <a:spcPct val="110000"/>
              </a:lnSpc>
              <a:spcBef>
                <a:spcPts val="0"/>
              </a:spcBef>
              <a:buClr>
                <a:srgbClr val="070707"/>
              </a:buClr>
              <a:buFont typeface="Arial" panose="020B0604020202020204" pitchFamily="34" charset="0"/>
              <a:buChar char="•"/>
            </a:pPr>
            <a:r>
              <a:rPr lang="en-US" sz="1600" kern="0" spc="20" dirty="0" err="1" smtClean="0">
                <a:solidFill>
                  <a:srgbClr val="464646"/>
                </a:solidFill>
                <a:latin typeface="Arial Narrow" panose="020B0606020202030204" pitchFamily="34" charset="0"/>
              </a:rPr>
              <a:t>Tipicamente</a:t>
            </a:r>
            <a:r>
              <a:rPr lang="en-US" sz="1600" kern="0" spc="20" dirty="0" smtClean="0">
                <a:solidFill>
                  <a:srgbClr val="464646"/>
                </a:solidFill>
                <a:latin typeface="Arial Narrow" panose="020B0606020202030204" pitchFamily="34" charset="0"/>
              </a:rPr>
              <a:t> non </a:t>
            </a:r>
            <a:r>
              <a:rPr lang="en-US" sz="1600" kern="0" spc="20" dirty="0" err="1" smtClean="0">
                <a:solidFill>
                  <a:srgbClr val="464646"/>
                </a:solidFill>
                <a:latin typeface="Arial Narrow" panose="020B0606020202030204" pitchFamily="34" charset="0"/>
              </a:rPr>
              <a:t>sono</a:t>
            </a:r>
            <a:r>
              <a:rPr lang="en-US" sz="1600" kern="0" spc="20" dirty="0" smtClean="0">
                <a:solidFill>
                  <a:srgbClr val="464646"/>
                </a:solidFill>
                <a:latin typeface="Arial Narrow" panose="020B0606020202030204" pitchFamily="34" charset="0"/>
              </a:rPr>
              <a:t> </a:t>
            </a:r>
            <a:r>
              <a:rPr lang="en-US" sz="1600" kern="0" spc="20" dirty="0" err="1" smtClean="0">
                <a:solidFill>
                  <a:srgbClr val="464646"/>
                </a:solidFill>
                <a:latin typeface="Arial Narrow" panose="020B0606020202030204" pitchFamily="34" charset="0"/>
              </a:rPr>
              <a:t>corrisposte</a:t>
            </a:r>
            <a:r>
              <a:rPr lang="en-US" sz="1600" kern="0" spc="20" dirty="0" smtClean="0">
                <a:solidFill>
                  <a:srgbClr val="464646"/>
                </a:solidFill>
                <a:latin typeface="Arial Narrow" panose="020B0606020202030204" pitchFamily="34" charset="0"/>
              </a:rPr>
              <a:t> al GP </a:t>
            </a:r>
            <a:r>
              <a:rPr lang="en-US" sz="1600" kern="0" spc="20" dirty="0" err="1" smtClean="0">
                <a:solidFill>
                  <a:srgbClr val="464646"/>
                </a:solidFill>
                <a:latin typeface="Arial Narrow" panose="020B0606020202030204" pitchFamily="34" charset="0"/>
              </a:rPr>
              <a:t>commissioni</a:t>
            </a:r>
            <a:r>
              <a:rPr lang="en-US" sz="1600" kern="0" spc="20" dirty="0" smtClean="0">
                <a:solidFill>
                  <a:srgbClr val="464646"/>
                </a:solidFill>
                <a:latin typeface="Arial Narrow" panose="020B0606020202030204" pitchFamily="34" charset="0"/>
              </a:rPr>
              <a:t> di </a:t>
            </a:r>
            <a:r>
              <a:rPr lang="en-US" sz="1600" kern="0" spc="20" dirty="0" err="1" smtClean="0">
                <a:solidFill>
                  <a:srgbClr val="464646"/>
                </a:solidFill>
                <a:latin typeface="Arial Narrow" panose="020B0606020202030204" pitchFamily="34" charset="0"/>
              </a:rPr>
              <a:t>gestione</a:t>
            </a:r>
            <a:r>
              <a:rPr lang="en-US" sz="1600" kern="0" spc="20" dirty="0" smtClean="0">
                <a:solidFill>
                  <a:srgbClr val="464646"/>
                </a:solidFill>
                <a:latin typeface="Arial Narrow" panose="020B0606020202030204" pitchFamily="34" charset="0"/>
              </a:rPr>
              <a:t> e </a:t>
            </a:r>
            <a:r>
              <a:rPr lang="en-US" sz="1600" kern="0" spc="20" dirty="0" err="1" smtClean="0">
                <a:solidFill>
                  <a:srgbClr val="464646"/>
                </a:solidFill>
                <a:latin typeface="Arial Narrow" panose="020B0606020202030204" pitchFamily="34" charset="0"/>
              </a:rPr>
              <a:t>commissioni</a:t>
            </a:r>
            <a:r>
              <a:rPr lang="en-US" sz="1600" kern="0" spc="20" dirty="0" smtClean="0">
                <a:solidFill>
                  <a:srgbClr val="464646"/>
                </a:solidFill>
                <a:latin typeface="Arial Narrow" panose="020B0606020202030204" pitchFamily="34" charset="0"/>
              </a:rPr>
              <a:t> di performance </a:t>
            </a:r>
          </a:p>
          <a:p>
            <a:pPr marL="181382" indent="-181382" eaLnBrk="1" hangingPunct="1">
              <a:lnSpc>
                <a:spcPct val="110000"/>
              </a:lnSpc>
              <a:spcBef>
                <a:spcPts val="0"/>
              </a:spcBef>
              <a:buClr>
                <a:srgbClr val="070707"/>
              </a:buClr>
              <a:buFont typeface="Arial" panose="020B0604020202020204" pitchFamily="34" charset="0"/>
              <a:buChar char="•"/>
            </a:pPr>
            <a:r>
              <a:rPr lang="it-IT" sz="1600" kern="0" spc="20" dirty="0">
                <a:solidFill>
                  <a:srgbClr val="464646"/>
                </a:solidFill>
                <a:latin typeface="Arial Narrow" panose="020B0606020202030204" pitchFamily="34" charset="0"/>
              </a:rPr>
              <a:t>Velocità di impiego del </a:t>
            </a:r>
            <a:r>
              <a:rPr lang="it-IT" sz="1600" kern="0" spc="20" dirty="0" smtClean="0">
                <a:solidFill>
                  <a:srgbClr val="464646"/>
                </a:solidFill>
                <a:latin typeface="Arial Narrow" panose="020B0606020202030204" pitchFamily="34" charset="0"/>
              </a:rPr>
              <a:t>capitale/realizzazione</a:t>
            </a:r>
            <a:endParaRPr lang="en-US" sz="1600" kern="0" spc="20" dirty="0" smtClean="0">
              <a:solidFill>
                <a:srgbClr val="464646"/>
              </a:solidFill>
              <a:latin typeface="Arial Narrow" panose="020B0606020202030204" pitchFamily="34" charset="0"/>
            </a:endParaRPr>
          </a:p>
        </p:txBody>
      </p:sp>
      <p:grpSp>
        <p:nvGrpSpPr>
          <p:cNvPr id="38" name="Group 8"/>
          <p:cNvGrpSpPr>
            <a:grpSpLocks/>
          </p:cNvGrpSpPr>
          <p:nvPr>
            <p:custDataLst>
              <p:tags r:id="rId4"/>
            </p:custDataLst>
          </p:nvPr>
        </p:nvGrpSpPr>
        <p:grpSpPr bwMode="auto">
          <a:xfrm rot="16200000">
            <a:off x="4118999" y="4637818"/>
            <a:ext cx="4617668" cy="516426"/>
            <a:chOff x="2059" y="3136"/>
            <a:chExt cx="3812" cy="380"/>
          </a:xfrm>
        </p:grpSpPr>
        <p:sp>
          <p:nvSpPr>
            <p:cNvPr id="39" name="Line 9"/>
            <p:cNvSpPr>
              <a:spLocks noChangeShapeType="1"/>
            </p:cNvSpPr>
            <p:nvPr>
              <p:custDataLst>
                <p:tags r:id="rId12"/>
              </p:custDataLst>
            </p:nvPr>
          </p:nvSpPr>
          <p:spPr bwMode="auto">
            <a:xfrm flipH="1" flipV="1">
              <a:off x="2059" y="3136"/>
              <a:ext cx="1881" cy="380"/>
            </a:xfrm>
            <a:prstGeom prst="line">
              <a:avLst/>
            </a:prstGeom>
            <a:noFill/>
            <a:ln w="9525">
              <a:solidFill>
                <a:srgbClr val="9094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364" bIns="19364" anchor="ctr"/>
            <a:lstStyle/>
            <a:p>
              <a:endParaRPr lang="en-US" sz="1165">
                <a:latin typeface="Arial Narrow" panose="020B0606020202030204" pitchFamily="34" charset="0"/>
              </a:endParaRPr>
            </a:p>
          </p:txBody>
        </p:sp>
        <p:sp>
          <p:nvSpPr>
            <p:cNvPr id="40" name="Line 10"/>
            <p:cNvSpPr>
              <a:spLocks noChangeShapeType="1"/>
            </p:cNvSpPr>
            <p:nvPr>
              <p:custDataLst>
                <p:tags r:id="rId13"/>
              </p:custDataLst>
            </p:nvPr>
          </p:nvSpPr>
          <p:spPr bwMode="auto">
            <a:xfrm flipV="1">
              <a:off x="3939" y="3136"/>
              <a:ext cx="1932" cy="380"/>
            </a:xfrm>
            <a:prstGeom prst="line">
              <a:avLst/>
            </a:prstGeom>
            <a:noFill/>
            <a:ln w="9525">
              <a:solidFill>
                <a:srgbClr val="9094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364" bIns="19364" anchor="ctr"/>
            <a:lstStyle/>
            <a:p>
              <a:endParaRPr lang="en-US" sz="1165">
                <a:latin typeface="Arial Narrow" panose="020B0606020202030204" pitchFamily="34" charset="0"/>
              </a:endParaRPr>
            </a:p>
          </p:txBody>
        </p:sp>
      </p:grpSp>
      <p:sp>
        <p:nvSpPr>
          <p:cNvPr id="41" name="Rectangle 11"/>
          <p:cNvSpPr>
            <a:spLocks noChangeArrowheads="1"/>
          </p:cNvSpPr>
          <p:nvPr>
            <p:custDataLst>
              <p:tags r:id="rId5"/>
            </p:custDataLst>
          </p:nvPr>
        </p:nvSpPr>
        <p:spPr bwMode="gray">
          <a:xfrm>
            <a:off x="7257910" y="4722143"/>
            <a:ext cx="6571106" cy="234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19284" bIns="19284">
            <a:spAutoFit/>
          </a:bodyPr>
          <a:lstStyle/>
          <a:p>
            <a:pPr algn="l"/>
            <a:r>
              <a:rPr lang="en-US" sz="1400" b="1" spc="21" dirty="0">
                <a:solidFill>
                  <a:srgbClr val="ADAEB0">
                    <a:lumMod val="50000"/>
                  </a:srgbClr>
                </a:solidFill>
                <a:latin typeface="Arial Narrow" panose="020B0606020202030204" pitchFamily="34" charset="0"/>
              </a:rPr>
              <a:t>IMPATTO ILLUSTRATIVO SUL PROFILO DI RENDIMENTO DEL PROGRAMMA DI PE</a:t>
            </a:r>
          </a:p>
        </p:txBody>
      </p:sp>
      <p:sp>
        <p:nvSpPr>
          <p:cNvPr id="42" name="Line 12"/>
          <p:cNvSpPr>
            <a:spLocks noChangeShapeType="1"/>
          </p:cNvSpPr>
          <p:nvPr/>
        </p:nvSpPr>
        <p:spPr bwMode="auto">
          <a:xfrm>
            <a:off x="7641122" y="5273709"/>
            <a:ext cx="1254" cy="2115072"/>
          </a:xfrm>
          <a:prstGeom prst="line">
            <a:avLst/>
          </a:prstGeom>
          <a:noFill/>
          <a:ln w="1588" cap="rnd">
            <a:solidFill>
              <a:srgbClr val="BCBCBC"/>
            </a:solidFill>
            <a:round/>
            <a:headEnd/>
            <a:tailEnd/>
          </a:ln>
          <a:extLst>
            <a:ext uri="{909E8E84-426E-40DD-AFC4-6F175D3DCCD1}">
              <a14:hiddenFill xmlns:a14="http://schemas.microsoft.com/office/drawing/2010/main">
                <a:noFill/>
              </a14:hiddenFill>
            </a:ext>
          </a:extLst>
        </p:spPr>
        <p:txBody>
          <a:bodyPr lIns="96577" tIns="48287" rIns="96577" bIns="48287"/>
          <a:lstStyle/>
          <a:p>
            <a:pPr defTabSz="968167" fontAlgn="auto">
              <a:spcBef>
                <a:spcPts val="0"/>
              </a:spcBef>
              <a:spcAft>
                <a:spcPts val="0"/>
              </a:spcAft>
              <a:defRPr/>
            </a:pPr>
            <a:endParaRPr lang="en-US" sz="1906" kern="0" dirty="0">
              <a:solidFill>
                <a:sysClr val="windowText" lastClr="000000"/>
              </a:solidFill>
            </a:endParaRPr>
          </a:p>
        </p:txBody>
      </p:sp>
      <p:sp>
        <p:nvSpPr>
          <p:cNvPr id="43" name="Line 18"/>
          <p:cNvSpPr>
            <a:spLocks noChangeShapeType="1"/>
          </p:cNvSpPr>
          <p:nvPr/>
        </p:nvSpPr>
        <p:spPr bwMode="auto">
          <a:xfrm>
            <a:off x="7641122" y="6827865"/>
            <a:ext cx="4255552" cy="0"/>
          </a:xfrm>
          <a:prstGeom prst="line">
            <a:avLst/>
          </a:prstGeom>
          <a:noFill/>
          <a:ln w="1588" cap="rnd">
            <a:solidFill>
              <a:srgbClr val="BCBCBC"/>
            </a:solidFill>
            <a:round/>
            <a:headEnd/>
            <a:tailEnd/>
          </a:ln>
          <a:extLst>
            <a:ext uri="{909E8E84-426E-40DD-AFC4-6F175D3DCCD1}">
              <a14:hiddenFill xmlns:a14="http://schemas.microsoft.com/office/drawing/2010/main">
                <a:noFill/>
              </a14:hiddenFill>
            </a:ext>
          </a:extLst>
        </p:spPr>
        <p:txBody>
          <a:bodyPr lIns="96577" tIns="48287" rIns="96577" bIns="48287"/>
          <a:lstStyle/>
          <a:p>
            <a:pPr defTabSz="968167" fontAlgn="auto">
              <a:spcBef>
                <a:spcPts val="0"/>
              </a:spcBef>
              <a:spcAft>
                <a:spcPts val="0"/>
              </a:spcAft>
              <a:defRPr/>
            </a:pPr>
            <a:endParaRPr lang="en-US" sz="1906" kern="0" dirty="0">
              <a:solidFill>
                <a:sysClr val="windowText" lastClr="000000"/>
              </a:solidFill>
            </a:endParaRPr>
          </a:p>
        </p:txBody>
      </p:sp>
      <p:sp>
        <p:nvSpPr>
          <p:cNvPr id="44" name="Rectangle 19"/>
          <p:cNvSpPr>
            <a:spLocks noChangeArrowheads="1"/>
          </p:cNvSpPr>
          <p:nvPr/>
        </p:nvSpPr>
        <p:spPr bwMode="auto">
          <a:xfrm>
            <a:off x="11553819" y="7025585"/>
            <a:ext cx="4717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1" dirty="0">
                <a:solidFill>
                  <a:schemeClr val="tx1"/>
                </a:solidFill>
                <a:latin typeface="Arial Narrow" panose="020B0606020202030204" pitchFamily="34" charset="0"/>
              </a:rPr>
              <a:t>Tempo</a:t>
            </a:r>
          </a:p>
        </p:txBody>
      </p:sp>
      <p:sp>
        <p:nvSpPr>
          <p:cNvPr id="45" name="Rectangle 20"/>
          <p:cNvSpPr>
            <a:spLocks noChangeArrowheads="1"/>
          </p:cNvSpPr>
          <p:nvPr/>
        </p:nvSpPr>
        <p:spPr bwMode="auto">
          <a:xfrm>
            <a:off x="7341395" y="5270417"/>
            <a:ext cx="25327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1" dirty="0">
                <a:solidFill>
                  <a:schemeClr val="tx1"/>
                </a:solidFill>
                <a:latin typeface="Arial Narrow" panose="020B0606020202030204" pitchFamily="34" charset="0"/>
              </a:rPr>
              <a:t>IRR</a:t>
            </a:r>
          </a:p>
        </p:txBody>
      </p:sp>
      <p:sp>
        <p:nvSpPr>
          <p:cNvPr id="46" name="Rectangle 21"/>
          <p:cNvSpPr>
            <a:spLocks noChangeArrowheads="1"/>
          </p:cNvSpPr>
          <p:nvPr/>
        </p:nvSpPr>
        <p:spPr bwMode="auto">
          <a:xfrm>
            <a:off x="7290471" y="6750152"/>
            <a:ext cx="280526" cy="17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65" dirty="0">
                <a:solidFill>
                  <a:srgbClr val="070707"/>
                </a:solidFill>
                <a:latin typeface="Arial Narrow" panose="020B0606020202030204" pitchFamily="34" charset="0"/>
              </a:rPr>
              <a:t>0,0%</a:t>
            </a:r>
          </a:p>
        </p:txBody>
      </p:sp>
      <p:sp>
        <p:nvSpPr>
          <p:cNvPr id="47" name="Freeform 22"/>
          <p:cNvSpPr>
            <a:spLocks/>
          </p:cNvSpPr>
          <p:nvPr>
            <p:custDataLst>
              <p:tags r:id="rId6"/>
            </p:custDataLst>
          </p:nvPr>
        </p:nvSpPr>
        <p:spPr bwMode="auto">
          <a:xfrm>
            <a:off x="7643137" y="5512754"/>
            <a:ext cx="3929762" cy="1873266"/>
          </a:xfrm>
          <a:custGeom>
            <a:avLst/>
            <a:gdLst>
              <a:gd name="T0" fmla="*/ 0 w 3744"/>
              <a:gd name="T1" fmla="*/ 2147483647 h 1296"/>
              <a:gd name="T2" fmla="*/ 2147483647 w 3744"/>
              <a:gd name="T3" fmla="*/ 2147483647 h 1296"/>
              <a:gd name="T4" fmla="*/ 2147483647 w 3744"/>
              <a:gd name="T5" fmla="*/ 2147483647 h 1296"/>
              <a:gd name="T6" fmla="*/ 2147483647 w 3744"/>
              <a:gd name="T7" fmla="*/ 2147483647 h 1296"/>
              <a:gd name="T8" fmla="*/ 2147483647 w 3744"/>
              <a:gd name="T9" fmla="*/ 0 h 1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 h="1296">
                <a:moveTo>
                  <a:pt x="0" y="912"/>
                </a:moveTo>
                <a:cubicBezTo>
                  <a:pt x="284" y="1104"/>
                  <a:pt x="568" y="1296"/>
                  <a:pt x="912" y="1296"/>
                </a:cubicBezTo>
                <a:cubicBezTo>
                  <a:pt x="1256" y="1296"/>
                  <a:pt x="1752" y="1096"/>
                  <a:pt x="2064" y="912"/>
                </a:cubicBezTo>
                <a:cubicBezTo>
                  <a:pt x="2376" y="728"/>
                  <a:pt x="2504" y="344"/>
                  <a:pt x="2784" y="192"/>
                </a:cubicBezTo>
                <a:cubicBezTo>
                  <a:pt x="3064" y="40"/>
                  <a:pt x="3584" y="32"/>
                  <a:pt x="3744" y="0"/>
                </a:cubicBezTo>
              </a:path>
            </a:pathLst>
          </a:custGeom>
          <a:noFill/>
          <a:ln w="19050" cap="flat" cmpd="sng">
            <a:solidFill>
              <a:srgbClr val="686F72">
                <a:lumMod val="25000"/>
              </a:srgbClr>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314" bIns="19314" anchor="ctr"/>
          <a:lstStyle/>
          <a:p>
            <a:pPr defTabSz="968167" fontAlgn="auto">
              <a:spcBef>
                <a:spcPts val="0"/>
              </a:spcBef>
              <a:spcAft>
                <a:spcPts val="0"/>
              </a:spcAft>
              <a:defRPr/>
            </a:pPr>
            <a:endParaRPr lang="en-US" sz="1906" kern="0" dirty="0">
              <a:solidFill>
                <a:sysClr val="windowText" lastClr="000000"/>
              </a:solidFill>
            </a:endParaRPr>
          </a:p>
        </p:txBody>
      </p:sp>
      <p:sp>
        <p:nvSpPr>
          <p:cNvPr id="48" name="Freeform 23"/>
          <p:cNvSpPr>
            <a:spLocks/>
          </p:cNvSpPr>
          <p:nvPr>
            <p:custDataLst>
              <p:tags r:id="rId7"/>
            </p:custDataLst>
          </p:nvPr>
        </p:nvSpPr>
        <p:spPr bwMode="auto">
          <a:xfrm>
            <a:off x="7653222" y="5336965"/>
            <a:ext cx="3929762" cy="1758553"/>
          </a:xfrm>
          <a:custGeom>
            <a:avLst/>
            <a:gdLst>
              <a:gd name="T0" fmla="*/ 0 w 3744"/>
              <a:gd name="T1" fmla="*/ 2147483647 h 1248"/>
              <a:gd name="T2" fmla="*/ 2147483647 w 3744"/>
              <a:gd name="T3" fmla="*/ 2147483647 h 1248"/>
              <a:gd name="T4" fmla="*/ 2147483647 w 3744"/>
              <a:gd name="T5" fmla="*/ 2147483647 h 1248"/>
              <a:gd name="T6" fmla="*/ 2147483647 w 3744"/>
              <a:gd name="T7" fmla="*/ 2147483647 h 1248"/>
              <a:gd name="T8" fmla="*/ 2147483647 w 3744"/>
              <a:gd name="T9" fmla="*/ 2147483647 h 1248"/>
              <a:gd name="T10" fmla="*/ 2147483647 w 3744"/>
              <a:gd name="T11" fmla="*/ 0 h 12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4" h="1248">
                <a:moveTo>
                  <a:pt x="0" y="1056"/>
                </a:moveTo>
                <a:cubicBezTo>
                  <a:pt x="248" y="1152"/>
                  <a:pt x="496" y="1248"/>
                  <a:pt x="720" y="1248"/>
                </a:cubicBezTo>
                <a:cubicBezTo>
                  <a:pt x="944" y="1248"/>
                  <a:pt x="1096" y="1224"/>
                  <a:pt x="1344" y="1056"/>
                </a:cubicBezTo>
                <a:cubicBezTo>
                  <a:pt x="1592" y="888"/>
                  <a:pt x="1888" y="408"/>
                  <a:pt x="2208" y="240"/>
                </a:cubicBezTo>
                <a:cubicBezTo>
                  <a:pt x="2528" y="72"/>
                  <a:pt x="3008" y="88"/>
                  <a:pt x="3264" y="48"/>
                </a:cubicBezTo>
                <a:cubicBezTo>
                  <a:pt x="3520" y="8"/>
                  <a:pt x="3632" y="4"/>
                  <a:pt x="3744" y="0"/>
                </a:cubicBezTo>
              </a:path>
            </a:pathLst>
          </a:custGeom>
          <a:noFill/>
          <a:ln w="19050" cap="flat" cmpd="sng">
            <a:solidFill>
              <a:srgbClr val="547AA3"/>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9314" bIns="19314" anchor="ctr"/>
          <a:lstStyle/>
          <a:p>
            <a:pPr defTabSz="968167" fontAlgn="auto">
              <a:spcBef>
                <a:spcPts val="0"/>
              </a:spcBef>
              <a:spcAft>
                <a:spcPts val="0"/>
              </a:spcAft>
              <a:defRPr/>
            </a:pPr>
            <a:endParaRPr lang="en-US" sz="1906" kern="0" dirty="0">
              <a:solidFill>
                <a:sysClr val="windowText" lastClr="000000"/>
              </a:solidFill>
            </a:endParaRPr>
          </a:p>
        </p:txBody>
      </p:sp>
      <p:grpSp>
        <p:nvGrpSpPr>
          <p:cNvPr id="49" name="Group 48"/>
          <p:cNvGrpSpPr/>
          <p:nvPr>
            <p:custDataLst>
              <p:tags r:id="rId8"/>
            </p:custDataLst>
          </p:nvPr>
        </p:nvGrpSpPr>
        <p:grpSpPr>
          <a:xfrm>
            <a:off x="7725475" y="5076459"/>
            <a:ext cx="79002" cy="285041"/>
            <a:chOff x="5320981" y="2796537"/>
            <a:chExt cx="74613" cy="269205"/>
          </a:xfrm>
        </p:grpSpPr>
        <p:sp>
          <p:nvSpPr>
            <p:cNvPr id="50" name="Rectangle 15"/>
            <p:cNvSpPr>
              <a:spLocks noChangeArrowheads="1"/>
            </p:cNvSpPr>
            <p:nvPr/>
          </p:nvSpPr>
          <p:spPr bwMode="auto">
            <a:xfrm>
              <a:off x="5320981" y="2991130"/>
              <a:ext cx="74613" cy="74612"/>
            </a:xfrm>
            <a:prstGeom prst="rect">
              <a:avLst/>
            </a:prstGeom>
            <a:solidFill>
              <a:srgbClr val="547AA3"/>
            </a:solidFill>
            <a:ln>
              <a:solidFill>
                <a:srgbClr val="547AA3"/>
              </a:solidFill>
            </a:ln>
            <a:extLst/>
          </p:spPr>
          <p:txBody>
            <a:bodyPr wrap="none" lIns="0" tIns="0" rIns="19334" bIns="19334" anchor="ctr"/>
            <a:lstStyle/>
            <a:p>
              <a:pPr defTabSz="968167" fontAlgn="auto">
                <a:spcBef>
                  <a:spcPts val="0"/>
                </a:spcBef>
                <a:spcAft>
                  <a:spcPts val="0"/>
                </a:spcAft>
                <a:defRPr/>
              </a:pPr>
              <a:endParaRPr lang="en-US" sz="1165" u="sng" kern="0" dirty="0">
                <a:solidFill>
                  <a:srgbClr val="070707">
                    <a:lumMod val="75000"/>
                    <a:lumOff val="25000"/>
                  </a:srgbClr>
                </a:solidFill>
              </a:endParaRPr>
            </a:p>
          </p:txBody>
        </p:sp>
        <p:sp>
          <p:nvSpPr>
            <p:cNvPr id="51" name="Rectangle 15"/>
            <p:cNvSpPr>
              <a:spLocks noChangeArrowheads="1"/>
            </p:cNvSpPr>
            <p:nvPr/>
          </p:nvSpPr>
          <p:spPr bwMode="auto">
            <a:xfrm>
              <a:off x="5320981" y="2796537"/>
              <a:ext cx="74613" cy="74612"/>
            </a:xfrm>
            <a:prstGeom prst="rect">
              <a:avLst/>
            </a:prstGeom>
            <a:solidFill>
              <a:srgbClr val="686F72">
                <a:lumMod val="25000"/>
              </a:srgbClr>
            </a:solidFill>
            <a:ln>
              <a:solidFill>
                <a:srgbClr val="686F72">
                  <a:lumMod val="25000"/>
                </a:srgbClr>
              </a:solidFill>
            </a:ln>
            <a:extLst/>
          </p:spPr>
          <p:txBody>
            <a:bodyPr wrap="none" lIns="0" tIns="0" rIns="19334" bIns="19334" anchor="ctr"/>
            <a:lstStyle/>
            <a:p>
              <a:pPr defTabSz="968167" fontAlgn="auto">
                <a:spcBef>
                  <a:spcPts val="0"/>
                </a:spcBef>
                <a:spcAft>
                  <a:spcPts val="0"/>
                </a:spcAft>
                <a:defRPr/>
              </a:pPr>
              <a:endParaRPr lang="en-US" sz="1165" u="sng" kern="0" dirty="0">
                <a:solidFill>
                  <a:srgbClr val="070707">
                    <a:lumMod val="75000"/>
                    <a:lumOff val="25000"/>
                  </a:srgbClr>
                </a:solidFill>
              </a:endParaRPr>
            </a:p>
          </p:txBody>
        </p:sp>
      </p:grpSp>
      <p:cxnSp>
        <p:nvCxnSpPr>
          <p:cNvPr id="52" name="Straight Arrow Connector 51"/>
          <p:cNvCxnSpPr/>
          <p:nvPr/>
        </p:nvCxnSpPr>
        <p:spPr bwMode="auto">
          <a:xfrm>
            <a:off x="9478816" y="6449386"/>
            <a:ext cx="388437" cy="205733"/>
          </a:xfrm>
          <a:prstGeom prst="straightConnector1">
            <a:avLst/>
          </a:prstGeom>
          <a:noFill/>
          <a:ln w="25400" cap="flat" cmpd="sng" algn="ctr">
            <a:solidFill>
              <a:srgbClr val="FFC000"/>
            </a:solidFill>
            <a:prstDash val="solid"/>
            <a:headEnd type="triangle" w="med" len="med"/>
            <a:tailEnd type="none" w="med" len="med"/>
          </a:ln>
          <a:effectLst>
            <a:outerShdw blurRad="40000" dist="20000" dir="5400000" rotWithShape="0">
              <a:srgbClr val="000000">
                <a:alpha val="38000"/>
              </a:srgbClr>
            </a:outerShdw>
          </a:effectLst>
        </p:spPr>
      </p:cxnSp>
      <p:sp>
        <p:nvSpPr>
          <p:cNvPr id="54" name="Rectangle 11"/>
          <p:cNvSpPr>
            <a:spLocks noChangeArrowheads="1"/>
          </p:cNvSpPr>
          <p:nvPr>
            <p:custDataLst>
              <p:tags r:id="rId9"/>
            </p:custDataLst>
          </p:nvPr>
        </p:nvSpPr>
        <p:spPr bwMode="gray">
          <a:xfrm>
            <a:off x="7257909" y="2130813"/>
            <a:ext cx="5882737" cy="2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19284" bIns="19284">
            <a:spAutoFit/>
          </a:bodyPr>
          <a:lstStyle/>
          <a:p>
            <a:pPr defTabSz="1019175">
              <a:lnSpc>
                <a:spcPct val="110000"/>
              </a:lnSpc>
              <a:spcBef>
                <a:spcPts val="0"/>
              </a:spcBef>
              <a:buClr>
                <a:srgbClr val="070707"/>
              </a:buClr>
            </a:pPr>
            <a:r>
              <a:rPr lang="en-US" sz="1400" b="1" spc="21" dirty="0">
                <a:solidFill>
                  <a:srgbClr val="ADAEB0">
                    <a:lumMod val="50000"/>
                  </a:srgbClr>
                </a:solidFill>
                <a:latin typeface="Arial Narrow" panose="020B0606020202030204" pitchFamily="34" charset="0"/>
              </a:rPr>
              <a:t>IMPATTO ILLUSTRATIVO SUI FLUSSI DI CASSA NETTI</a:t>
            </a:r>
          </a:p>
        </p:txBody>
      </p:sp>
      <p:graphicFrame>
        <p:nvGraphicFramePr>
          <p:cNvPr id="55" name="Object 54"/>
          <p:cNvGraphicFramePr>
            <a:graphicFrameLocks noChangeAspect="1"/>
          </p:cNvGraphicFramePr>
          <p:nvPr>
            <p:custDataLst>
              <p:tags r:id="rId10"/>
            </p:custDataLst>
            <p:extLst>
              <p:ext uri="{D42A27DB-BD31-4B8C-83A1-F6EECF244321}">
                <p14:modId xmlns:p14="http://schemas.microsoft.com/office/powerpoint/2010/main" val="3705805889"/>
              </p:ext>
            </p:extLst>
          </p:nvPr>
        </p:nvGraphicFramePr>
        <p:xfrm>
          <a:off x="7591339" y="2402403"/>
          <a:ext cx="4482914" cy="2259106"/>
        </p:xfrm>
        <a:graphic>
          <a:graphicData uri="http://schemas.openxmlformats.org/presentationml/2006/ole">
            <mc:AlternateContent xmlns:mc="http://schemas.openxmlformats.org/markup-compatibility/2006">
              <mc:Choice xmlns:v="urn:schemas-microsoft-com:vml" Requires="v">
                <p:oleObj spid="_x0000_s2099" name="Chart" r:id="rId16" imgW="8667590" imgH="3886328" progId="MSGraph.Chart.8">
                  <p:embed followColorScheme="textAndBackground"/>
                </p:oleObj>
              </mc:Choice>
              <mc:Fallback>
                <p:oleObj name="Chart" r:id="rId16" imgW="8667590" imgH="3886328" progId="MSGraph.Chart.8">
                  <p:embed followColorScheme="textAndBackground"/>
                  <p:pic>
                    <p:nvPicPr>
                      <p:cNvPr id="55" name="Object 54"/>
                      <p:cNvPicPr>
                        <a:picLocks noChangeAspect="1" noChangeArrowheads="1"/>
                      </p:cNvPicPr>
                      <p:nvPr/>
                    </p:nvPicPr>
                    <p:blipFill>
                      <a:blip r:embed="rId17"/>
                      <a:srcRect/>
                      <a:stretch>
                        <a:fillRect/>
                      </a:stretch>
                    </p:blipFill>
                    <p:spPr bwMode="gray">
                      <a:xfrm>
                        <a:off x="7591339" y="2402403"/>
                        <a:ext cx="4482914" cy="2259106"/>
                      </a:xfrm>
                      <a:prstGeom prst="rect">
                        <a:avLst/>
                      </a:prstGeom>
                      <a:noFill/>
                      <a:ln>
                        <a:noFill/>
                      </a:ln>
                      <a:extLst/>
                    </p:spPr>
                  </p:pic>
                </p:oleObj>
              </mc:Fallback>
            </mc:AlternateContent>
          </a:graphicData>
        </a:graphic>
      </p:graphicFrame>
      <p:sp>
        <p:nvSpPr>
          <p:cNvPr id="56" name="Line 18"/>
          <p:cNvSpPr>
            <a:spLocks noChangeShapeType="1"/>
          </p:cNvSpPr>
          <p:nvPr/>
        </p:nvSpPr>
        <p:spPr bwMode="auto">
          <a:xfrm>
            <a:off x="7641122" y="3398093"/>
            <a:ext cx="4255552" cy="0"/>
          </a:xfrm>
          <a:prstGeom prst="line">
            <a:avLst/>
          </a:prstGeom>
          <a:noFill/>
          <a:ln w="1588" cap="rnd">
            <a:solidFill>
              <a:srgbClr val="BCBCBC"/>
            </a:solidFill>
            <a:round/>
            <a:headEnd/>
            <a:tailEnd/>
          </a:ln>
          <a:extLst>
            <a:ext uri="{909E8E84-426E-40DD-AFC4-6F175D3DCCD1}">
              <a14:hiddenFill xmlns:a14="http://schemas.microsoft.com/office/drawing/2010/main">
                <a:noFill/>
              </a14:hiddenFill>
            </a:ext>
          </a:extLst>
        </p:spPr>
        <p:txBody>
          <a:bodyPr lIns="96577" tIns="48287" rIns="96577" bIns="48287"/>
          <a:lstStyle/>
          <a:p>
            <a:pPr defTabSz="968167" fontAlgn="auto">
              <a:spcBef>
                <a:spcPts val="0"/>
              </a:spcBef>
              <a:spcAft>
                <a:spcPts val="0"/>
              </a:spcAft>
              <a:defRPr/>
            </a:pPr>
            <a:endParaRPr lang="en-US" sz="1906" kern="0" dirty="0">
              <a:solidFill>
                <a:sysClr val="windowText" lastClr="000000"/>
              </a:solidFill>
            </a:endParaRPr>
          </a:p>
        </p:txBody>
      </p:sp>
      <p:sp>
        <p:nvSpPr>
          <p:cNvPr id="57" name="Line 12"/>
          <p:cNvSpPr>
            <a:spLocks noChangeShapeType="1"/>
          </p:cNvSpPr>
          <p:nvPr/>
        </p:nvSpPr>
        <p:spPr bwMode="auto">
          <a:xfrm>
            <a:off x="7641123" y="2550075"/>
            <a:ext cx="0" cy="1737967"/>
          </a:xfrm>
          <a:prstGeom prst="line">
            <a:avLst/>
          </a:prstGeom>
          <a:noFill/>
          <a:ln w="1588" cap="rnd">
            <a:solidFill>
              <a:srgbClr val="BCBCBC"/>
            </a:solidFill>
            <a:round/>
            <a:headEnd/>
            <a:tailEnd/>
          </a:ln>
          <a:extLst>
            <a:ext uri="{909E8E84-426E-40DD-AFC4-6F175D3DCCD1}">
              <a14:hiddenFill xmlns:a14="http://schemas.microsoft.com/office/drawing/2010/main">
                <a:noFill/>
              </a14:hiddenFill>
            </a:ext>
          </a:extLst>
        </p:spPr>
        <p:txBody>
          <a:bodyPr lIns="96577" tIns="48287" rIns="96577" bIns="48287"/>
          <a:lstStyle/>
          <a:p>
            <a:pPr defTabSz="968167" fontAlgn="auto">
              <a:spcBef>
                <a:spcPts val="0"/>
              </a:spcBef>
              <a:spcAft>
                <a:spcPts val="0"/>
              </a:spcAft>
              <a:defRPr/>
            </a:pPr>
            <a:endParaRPr lang="en-US" sz="1906" kern="0" dirty="0">
              <a:solidFill>
                <a:sysClr val="windowText" lastClr="000000"/>
              </a:solidFill>
            </a:endParaRPr>
          </a:p>
        </p:txBody>
      </p:sp>
      <p:sp>
        <p:nvSpPr>
          <p:cNvPr id="58" name="Rectangle 21"/>
          <p:cNvSpPr>
            <a:spLocks noChangeArrowheads="1"/>
          </p:cNvSpPr>
          <p:nvPr/>
        </p:nvSpPr>
        <p:spPr bwMode="auto">
          <a:xfrm>
            <a:off x="7415874" y="3309271"/>
            <a:ext cx="137858" cy="17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65" dirty="0">
                <a:solidFill>
                  <a:srgbClr val="070707"/>
                </a:solidFill>
                <a:latin typeface="Arial Narrow" panose="020B0606020202030204" pitchFamily="34" charset="0"/>
              </a:rPr>
              <a:t>€0</a:t>
            </a:r>
          </a:p>
        </p:txBody>
      </p:sp>
      <p:cxnSp>
        <p:nvCxnSpPr>
          <p:cNvPr id="59" name="Straight Arrow Connector 58"/>
          <p:cNvCxnSpPr/>
          <p:nvPr/>
        </p:nvCxnSpPr>
        <p:spPr bwMode="auto">
          <a:xfrm>
            <a:off x="10254486" y="3738225"/>
            <a:ext cx="173665" cy="181432"/>
          </a:xfrm>
          <a:prstGeom prst="straightConnector1">
            <a:avLst/>
          </a:prstGeom>
          <a:noFill/>
          <a:ln w="25400" cap="flat" cmpd="sng" algn="ctr">
            <a:solidFill>
              <a:srgbClr val="FFC000"/>
            </a:solidFill>
            <a:prstDash val="solid"/>
            <a:headEnd type="triangle" w="med" len="med"/>
            <a:tailEnd type="none" w="med" len="med"/>
          </a:ln>
          <a:effectLst>
            <a:outerShdw blurRad="40000" dist="20000" dir="5400000" rotWithShape="0">
              <a:srgbClr val="000000">
                <a:alpha val="38000"/>
              </a:srgbClr>
            </a:outerShdw>
          </a:effectLst>
        </p:spPr>
      </p:cxnSp>
      <p:grpSp>
        <p:nvGrpSpPr>
          <p:cNvPr id="60" name="Group 59"/>
          <p:cNvGrpSpPr/>
          <p:nvPr>
            <p:custDataLst>
              <p:tags r:id="rId11"/>
            </p:custDataLst>
          </p:nvPr>
        </p:nvGrpSpPr>
        <p:grpSpPr>
          <a:xfrm>
            <a:off x="7704918" y="2523550"/>
            <a:ext cx="3493120" cy="440151"/>
            <a:chOff x="5320981" y="2752735"/>
            <a:chExt cx="3299058" cy="415698"/>
          </a:xfrm>
        </p:grpSpPr>
        <p:sp>
          <p:nvSpPr>
            <p:cNvPr id="61" name="Text Box 14"/>
            <p:cNvSpPr txBox="1">
              <a:spLocks noChangeArrowheads="1"/>
            </p:cNvSpPr>
            <p:nvPr/>
          </p:nvSpPr>
          <p:spPr bwMode="auto">
            <a:xfrm>
              <a:off x="5470671" y="2752735"/>
              <a:ext cx="3149368" cy="415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19334" bIns="19334">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defTabSz="968167" eaLnBrk="1" fontAlgn="auto" hangingPunct="1">
                <a:spcBef>
                  <a:spcPct val="50000"/>
                </a:spcBef>
                <a:spcAft>
                  <a:spcPts val="0"/>
                </a:spcAft>
                <a:defRPr/>
              </a:pPr>
              <a:r>
                <a:rPr lang="en-US" kern="0" dirty="0">
                  <a:solidFill>
                    <a:schemeClr val="tx1"/>
                  </a:solidFill>
                  <a:latin typeface="Arial Narrow" panose="020B0606020202030204" pitchFamily="34" charset="0"/>
                </a:rPr>
                <a:t>Solo </a:t>
              </a:r>
              <a:r>
                <a:rPr lang="en-US" kern="0" dirty="0" err="1">
                  <a:solidFill>
                    <a:schemeClr val="tx1"/>
                  </a:solidFill>
                  <a:latin typeface="Arial Narrow" panose="020B0606020202030204" pitchFamily="34" charset="0"/>
                </a:rPr>
                <a:t>investimenti</a:t>
              </a:r>
              <a:r>
                <a:rPr lang="en-US" kern="0" dirty="0">
                  <a:solidFill>
                    <a:schemeClr val="tx1"/>
                  </a:solidFill>
                  <a:latin typeface="Arial Narrow" panose="020B0606020202030204" pitchFamily="34" charset="0"/>
                </a:rPr>
                <a:t> </a:t>
              </a:r>
              <a:r>
                <a:rPr lang="en-US" kern="0" dirty="0" err="1">
                  <a:solidFill>
                    <a:schemeClr val="tx1"/>
                  </a:solidFill>
                  <a:latin typeface="Arial Narrow" panose="020B0606020202030204" pitchFamily="34" charset="0"/>
                </a:rPr>
                <a:t>primari</a:t>
              </a:r>
              <a:endParaRPr lang="en-US" kern="0" dirty="0">
                <a:solidFill>
                  <a:schemeClr val="tx1"/>
                </a:solidFill>
                <a:latin typeface="Arial Narrow" panose="020B0606020202030204" pitchFamily="34" charset="0"/>
              </a:endParaRPr>
            </a:p>
            <a:p>
              <a:pPr defTabSz="968167" eaLnBrk="1" fontAlgn="auto" hangingPunct="1">
                <a:spcBef>
                  <a:spcPts val="424"/>
                </a:spcBef>
                <a:spcAft>
                  <a:spcPts val="0"/>
                </a:spcAft>
                <a:defRPr/>
              </a:pPr>
              <a:r>
                <a:rPr lang="en-US" kern="0" dirty="0" err="1">
                  <a:solidFill>
                    <a:schemeClr val="tx1"/>
                  </a:solidFill>
                  <a:latin typeface="Arial Narrow" panose="020B0606020202030204" pitchFamily="34" charset="0"/>
                </a:rPr>
                <a:t>Inclusione</a:t>
              </a:r>
              <a:r>
                <a:rPr lang="en-US" kern="0" dirty="0">
                  <a:solidFill>
                    <a:schemeClr val="tx1"/>
                  </a:solidFill>
                  <a:latin typeface="Arial Narrow" panose="020B0606020202030204" pitchFamily="34" charset="0"/>
                </a:rPr>
                <a:t> di </a:t>
              </a:r>
              <a:r>
                <a:rPr lang="en-US" kern="0" dirty="0" err="1">
                  <a:solidFill>
                    <a:schemeClr val="tx1"/>
                  </a:solidFill>
                  <a:latin typeface="Arial Narrow" panose="020B0606020202030204" pitchFamily="34" charset="0"/>
                </a:rPr>
                <a:t>Secondario</a:t>
              </a:r>
              <a:r>
                <a:rPr lang="en-US" kern="0" dirty="0">
                  <a:solidFill>
                    <a:schemeClr val="tx1"/>
                  </a:solidFill>
                  <a:latin typeface="Arial Narrow" panose="020B0606020202030204" pitchFamily="34" charset="0"/>
                </a:rPr>
                <a:t> / </a:t>
              </a:r>
              <a:r>
                <a:rPr lang="en-US" kern="0" dirty="0" err="1">
                  <a:solidFill>
                    <a:schemeClr val="tx1"/>
                  </a:solidFill>
                  <a:latin typeface="Arial Narrow" panose="020B0606020202030204" pitchFamily="34" charset="0"/>
                </a:rPr>
                <a:t>Primario</a:t>
              </a:r>
              <a:r>
                <a:rPr lang="en-US" kern="0" dirty="0">
                  <a:solidFill>
                    <a:schemeClr val="tx1"/>
                  </a:solidFill>
                  <a:latin typeface="Arial Narrow" panose="020B0606020202030204" pitchFamily="34" charset="0"/>
                </a:rPr>
                <a:t> “Funded”</a:t>
              </a:r>
            </a:p>
          </p:txBody>
        </p:sp>
        <p:sp>
          <p:nvSpPr>
            <p:cNvPr id="62" name="Rectangle 15"/>
            <p:cNvSpPr>
              <a:spLocks noChangeArrowheads="1"/>
            </p:cNvSpPr>
            <p:nvPr/>
          </p:nvSpPr>
          <p:spPr bwMode="auto">
            <a:xfrm>
              <a:off x="5320981" y="2991130"/>
              <a:ext cx="74613" cy="74612"/>
            </a:xfrm>
            <a:prstGeom prst="rect">
              <a:avLst/>
            </a:prstGeom>
            <a:solidFill>
              <a:srgbClr val="547AA3"/>
            </a:solidFill>
            <a:ln>
              <a:solidFill>
                <a:srgbClr val="547AA3"/>
              </a:solidFill>
            </a:ln>
            <a:extLst/>
          </p:spPr>
          <p:txBody>
            <a:bodyPr wrap="none" lIns="0" tIns="0" rIns="19334" bIns="19334" anchor="ctr"/>
            <a:lstStyle/>
            <a:p>
              <a:pPr defTabSz="968167" fontAlgn="auto">
                <a:spcBef>
                  <a:spcPts val="0"/>
                </a:spcBef>
                <a:spcAft>
                  <a:spcPts val="0"/>
                </a:spcAft>
                <a:defRPr/>
              </a:pPr>
              <a:endParaRPr lang="en-US" sz="1400" u="sng" kern="0" dirty="0">
                <a:solidFill>
                  <a:schemeClr val="tx1"/>
                </a:solidFill>
              </a:endParaRPr>
            </a:p>
          </p:txBody>
        </p:sp>
        <p:sp>
          <p:nvSpPr>
            <p:cNvPr id="63" name="Rectangle 15"/>
            <p:cNvSpPr>
              <a:spLocks noChangeArrowheads="1"/>
            </p:cNvSpPr>
            <p:nvPr/>
          </p:nvSpPr>
          <p:spPr bwMode="auto">
            <a:xfrm>
              <a:off x="5320981" y="2796537"/>
              <a:ext cx="74613" cy="74612"/>
            </a:xfrm>
            <a:prstGeom prst="rect">
              <a:avLst/>
            </a:prstGeom>
            <a:solidFill>
              <a:srgbClr val="686F72">
                <a:lumMod val="25000"/>
              </a:srgbClr>
            </a:solidFill>
            <a:ln>
              <a:solidFill>
                <a:srgbClr val="686F72">
                  <a:lumMod val="25000"/>
                </a:srgbClr>
              </a:solidFill>
            </a:ln>
            <a:extLst/>
          </p:spPr>
          <p:txBody>
            <a:bodyPr wrap="none" lIns="0" tIns="0" rIns="19334" bIns="19334" anchor="ctr"/>
            <a:lstStyle/>
            <a:p>
              <a:pPr defTabSz="968167" fontAlgn="auto">
                <a:spcBef>
                  <a:spcPts val="0"/>
                </a:spcBef>
                <a:spcAft>
                  <a:spcPts val="0"/>
                </a:spcAft>
                <a:defRPr/>
              </a:pPr>
              <a:endParaRPr lang="en-US" sz="1400" u="sng" kern="0" dirty="0">
                <a:solidFill>
                  <a:schemeClr val="tx1"/>
                </a:solidFill>
              </a:endParaRPr>
            </a:p>
          </p:txBody>
        </p:sp>
      </p:grpSp>
      <p:cxnSp>
        <p:nvCxnSpPr>
          <p:cNvPr id="64" name="Straight Arrow Connector 63"/>
          <p:cNvCxnSpPr/>
          <p:nvPr/>
        </p:nvCxnSpPr>
        <p:spPr bwMode="auto">
          <a:xfrm flipV="1">
            <a:off x="8070054" y="3722086"/>
            <a:ext cx="176156" cy="169537"/>
          </a:xfrm>
          <a:prstGeom prst="straightConnector1">
            <a:avLst/>
          </a:prstGeom>
          <a:noFill/>
          <a:ln w="25400" cap="flat" cmpd="sng" algn="ctr">
            <a:solidFill>
              <a:srgbClr val="FFC000"/>
            </a:solidFill>
            <a:prstDash val="solid"/>
            <a:headEnd type="triangle" w="med" len="med"/>
            <a:tailEnd type="none" w="med" len="med"/>
          </a:ln>
          <a:effectLst>
            <a:outerShdw blurRad="40000" dist="20000" dir="5400000" rotWithShape="0">
              <a:srgbClr val="000000">
                <a:alpha val="38000"/>
              </a:srgbClr>
            </a:outerShdw>
          </a:effectLst>
        </p:spPr>
      </p:cxnSp>
      <p:sp>
        <p:nvSpPr>
          <p:cNvPr id="65" name="Rectangle 19"/>
          <p:cNvSpPr>
            <a:spLocks noChangeArrowheads="1"/>
          </p:cNvSpPr>
          <p:nvPr/>
        </p:nvSpPr>
        <p:spPr bwMode="auto">
          <a:xfrm>
            <a:off x="11553819" y="3716352"/>
            <a:ext cx="4717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1" dirty="0">
                <a:solidFill>
                  <a:schemeClr val="tx1"/>
                </a:solidFill>
                <a:latin typeface="Arial Narrow" panose="020B0606020202030204" pitchFamily="34" charset="0"/>
              </a:rPr>
              <a:t>Tempo</a:t>
            </a:r>
          </a:p>
        </p:txBody>
      </p:sp>
      <p:sp>
        <p:nvSpPr>
          <p:cNvPr id="66" name="Rectangle 20"/>
          <p:cNvSpPr>
            <a:spLocks noChangeArrowheads="1"/>
          </p:cNvSpPr>
          <p:nvPr/>
        </p:nvSpPr>
        <p:spPr bwMode="auto">
          <a:xfrm>
            <a:off x="7304048" y="2569903"/>
            <a:ext cx="3446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1" dirty="0">
                <a:solidFill>
                  <a:schemeClr val="tx1"/>
                </a:solidFill>
                <a:latin typeface="Arial Narrow" panose="020B0606020202030204" pitchFamily="34" charset="0"/>
              </a:rPr>
              <a:t>€</a:t>
            </a:r>
            <a:r>
              <a:rPr lang="en-US" sz="1400" b="1" dirty="0" err="1">
                <a:solidFill>
                  <a:schemeClr val="tx1"/>
                </a:solidFill>
                <a:latin typeface="Arial Narrow" panose="020B0606020202030204" pitchFamily="34" charset="0"/>
              </a:rPr>
              <a:t>mln</a:t>
            </a:r>
            <a:endParaRPr lang="en-US" sz="1400" b="1" dirty="0">
              <a:solidFill>
                <a:schemeClr val="tx1"/>
              </a:solidFill>
              <a:latin typeface="Arial Narrow" panose="020B0606020202030204" pitchFamily="34" charset="0"/>
            </a:endParaRPr>
          </a:p>
        </p:txBody>
      </p:sp>
      <p:sp>
        <p:nvSpPr>
          <p:cNvPr id="67" name="Text Box 14"/>
          <p:cNvSpPr txBox="1">
            <a:spLocks noChangeArrowheads="1"/>
          </p:cNvSpPr>
          <p:nvPr/>
        </p:nvSpPr>
        <p:spPr bwMode="auto">
          <a:xfrm>
            <a:off x="7863413" y="5044607"/>
            <a:ext cx="3334625" cy="440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19334" bIns="19334">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defTabSz="968167" eaLnBrk="1" fontAlgn="auto" hangingPunct="1">
              <a:spcBef>
                <a:spcPct val="50000"/>
              </a:spcBef>
              <a:spcAft>
                <a:spcPts val="0"/>
              </a:spcAft>
              <a:defRPr/>
            </a:pPr>
            <a:r>
              <a:rPr lang="en-US" kern="0" dirty="0">
                <a:solidFill>
                  <a:schemeClr val="tx1"/>
                </a:solidFill>
                <a:latin typeface="Arial Narrow" panose="020B0606020202030204" pitchFamily="34" charset="0"/>
              </a:rPr>
              <a:t>Solo </a:t>
            </a:r>
            <a:r>
              <a:rPr lang="en-US" kern="0" dirty="0" err="1">
                <a:solidFill>
                  <a:schemeClr val="tx1"/>
                </a:solidFill>
                <a:latin typeface="Arial Narrow" panose="020B0606020202030204" pitchFamily="34" charset="0"/>
              </a:rPr>
              <a:t>investimenti</a:t>
            </a:r>
            <a:r>
              <a:rPr lang="en-US" kern="0" dirty="0">
                <a:solidFill>
                  <a:schemeClr val="tx1"/>
                </a:solidFill>
                <a:latin typeface="Arial Narrow" panose="020B0606020202030204" pitchFamily="34" charset="0"/>
              </a:rPr>
              <a:t> </a:t>
            </a:r>
            <a:r>
              <a:rPr lang="en-US" kern="0" dirty="0" err="1">
                <a:solidFill>
                  <a:schemeClr val="tx1"/>
                </a:solidFill>
                <a:latin typeface="Arial Narrow" panose="020B0606020202030204" pitchFamily="34" charset="0"/>
              </a:rPr>
              <a:t>primari</a:t>
            </a:r>
            <a:endParaRPr lang="en-US" kern="0" dirty="0">
              <a:solidFill>
                <a:schemeClr val="tx1"/>
              </a:solidFill>
              <a:latin typeface="Arial Narrow" panose="020B0606020202030204" pitchFamily="34" charset="0"/>
            </a:endParaRPr>
          </a:p>
          <a:p>
            <a:pPr defTabSz="968167" eaLnBrk="1" fontAlgn="auto" hangingPunct="1">
              <a:spcBef>
                <a:spcPts val="424"/>
              </a:spcBef>
              <a:spcAft>
                <a:spcPts val="0"/>
              </a:spcAft>
              <a:defRPr/>
            </a:pPr>
            <a:r>
              <a:rPr lang="en-US" kern="0" dirty="0" err="1">
                <a:solidFill>
                  <a:schemeClr val="tx1"/>
                </a:solidFill>
                <a:latin typeface="Arial Narrow" panose="020B0606020202030204" pitchFamily="34" charset="0"/>
              </a:rPr>
              <a:t>Inclusione</a:t>
            </a:r>
            <a:r>
              <a:rPr lang="en-US" kern="0" dirty="0">
                <a:solidFill>
                  <a:schemeClr val="tx1"/>
                </a:solidFill>
                <a:latin typeface="Arial Narrow" panose="020B0606020202030204" pitchFamily="34" charset="0"/>
              </a:rPr>
              <a:t> di </a:t>
            </a:r>
            <a:r>
              <a:rPr lang="en-US" kern="0" dirty="0" err="1">
                <a:solidFill>
                  <a:schemeClr val="tx1"/>
                </a:solidFill>
                <a:latin typeface="Arial Narrow" panose="020B0606020202030204" pitchFamily="34" charset="0"/>
              </a:rPr>
              <a:t>Secondario</a:t>
            </a:r>
            <a:r>
              <a:rPr lang="en-US" kern="0" dirty="0">
                <a:solidFill>
                  <a:schemeClr val="tx1"/>
                </a:solidFill>
                <a:latin typeface="Arial Narrow" panose="020B0606020202030204" pitchFamily="34" charset="0"/>
              </a:rPr>
              <a:t> / </a:t>
            </a:r>
            <a:r>
              <a:rPr lang="en-US" kern="0" dirty="0" err="1">
                <a:solidFill>
                  <a:schemeClr val="tx1"/>
                </a:solidFill>
                <a:latin typeface="Arial Narrow" panose="020B0606020202030204" pitchFamily="34" charset="0"/>
              </a:rPr>
              <a:t>Primario</a:t>
            </a:r>
            <a:r>
              <a:rPr lang="en-US" kern="0" dirty="0">
                <a:solidFill>
                  <a:schemeClr val="tx1"/>
                </a:solidFill>
                <a:latin typeface="Arial Narrow" panose="020B0606020202030204" pitchFamily="34" charset="0"/>
              </a:rPr>
              <a:t> “Funded”</a:t>
            </a:r>
          </a:p>
        </p:txBody>
      </p:sp>
      <p:sp>
        <p:nvSpPr>
          <p:cNvPr id="35" name="Rectangle 34"/>
          <p:cNvSpPr/>
          <p:nvPr/>
        </p:nvSpPr>
        <p:spPr>
          <a:xfrm>
            <a:off x="1086398" y="720956"/>
            <a:ext cx="2684217" cy="400110"/>
          </a:xfrm>
          <a:prstGeom prst="rect">
            <a:avLst/>
          </a:prstGeom>
          <a:solidFill>
            <a:schemeClr val="accent3"/>
          </a:solidFill>
          <a:ln>
            <a:noFill/>
          </a:ln>
        </p:spPr>
        <p:txBody>
          <a:bodyPr wrap="square">
            <a:spAutoFit/>
          </a:bodyPr>
          <a:lstStyle/>
          <a:p>
            <a:r>
              <a:rPr lang="it-IT" sz="2000" dirty="0">
                <a:solidFill>
                  <a:schemeClr val="bg1"/>
                </a:solidFill>
                <a:latin typeface="+mj-lt"/>
              </a:rPr>
              <a:t>Costruzione del </a:t>
            </a:r>
            <a:r>
              <a:rPr lang="it-IT" sz="2000" dirty="0" smtClean="0">
                <a:solidFill>
                  <a:schemeClr val="bg1"/>
                </a:solidFill>
                <a:latin typeface="+mj-lt"/>
              </a:rPr>
              <a:t>portafoglio </a:t>
            </a:r>
            <a:endParaRPr lang="it-IT" sz="1800" dirty="0">
              <a:solidFill>
                <a:schemeClr val="bg1"/>
              </a:solidFill>
              <a:latin typeface="+mj-lt"/>
            </a:endParaRPr>
          </a:p>
        </p:txBody>
      </p:sp>
    </p:spTree>
    <p:extLst>
      <p:ext uri="{BB962C8B-B14F-4D97-AF65-F5344CB8AC3E}">
        <p14:creationId xmlns:p14="http://schemas.microsoft.com/office/powerpoint/2010/main" val="3416003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415" y="582010"/>
            <a:ext cx="9656622" cy="564776"/>
          </a:xfrm>
        </p:spPr>
        <p:txBody>
          <a:bodyPr/>
          <a:lstStyle/>
          <a:p>
            <a:r>
              <a:rPr lang="it-IT" sz="2500" dirty="0" smtClean="0"/>
              <a:t>3- </a:t>
            </a:r>
            <a:r>
              <a:rPr lang="it-IT" sz="2500" dirty="0"/>
              <a:t>Accesso </a:t>
            </a:r>
            <a:r>
              <a:rPr lang="it-IT" sz="2500" dirty="0" smtClean="0"/>
              <a:t>al mercato</a:t>
            </a:r>
            <a:endParaRPr lang="en-GB" sz="2500" dirty="0"/>
          </a:p>
        </p:txBody>
      </p:sp>
      <p:sp>
        <p:nvSpPr>
          <p:cNvPr id="4" name="Content Placeholder 3"/>
          <p:cNvSpPr>
            <a:spLocks noGrp="1"/>
          </p:cNvSpPr>
          <p:nvPr>
            <p:ph sz="quarter" idx="11"/>
          </p:nvPr>
        </p:nvSpPr>
        <p:spPr/>
        <p:txBody>
          <a:bodyPr/>
          <a:lstStyle/>
          <a:p>
            <a:r>
              <a:rPr lang="it-IT" sz="2000" dirty="0" smtClean="0"/>
              <a:t>Parliamo di noi</a:t>
            </a:r>
            <a:r>
              <a:rPr lang="it-IT" sz="2000" dirty="0"/>
              <a:t>… </a:t>
            </a:r>
            <a:r>
              <a:rPr lang="it-IT" sz="2000" dirty="0" smtClean="0"/>
              <a:t>la piattaforma </a:t>
            </a:r>
            <a:r>
              <a:rPr lang="it-IT" sz="2000" dirty="0"/>
              <a:t>di Private </a:t>
            </a:r>
            <a:r>
              <a:rPr lang="it-IT" sz="2000" dirty="0" err="1"/>
              <a:t>Equity</a:t>
            </a:r>
            <a:r>
              <a:rPr lang="it-IT" sz="2000" dirty="0"/>
              <a:t> di Neuberger Berman</a:t>
            </a:r>
          </a:p>
        </p:txBody>
      </p:sp>
      <p:sp>
        <p:nvSpPr>
          <p:cNvPr id="53" name="Rectangle 7"/>
          <p:cNvSpPr>
            <a:spLocks noChangeArrowheads="1"/>
          </p:cNvSpPr>
          <p:nvPr>
            <p:custDataLst>
              <p:tags r:id="rId1"/>
            </p:custDataLst>
          </p:nvPr>
        </p:nvSpPr>
        <p:spPr bwMode="auto">
          <a:xfrm>
            <a:off x="2815481" y="7215096"/>
            <a:ext cx="8996082" cy="38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60" bIns="19360" anchor="b"/>
          <a:lstStyle/>
          <a:p>
            <a:pPr marL="124354" indent="-124354">
              <a:lnSpc>
                <a:spcPct val="90000"/>
              </a:lnSpc>
              <a:buClr>
                <a:srgbClr val="000000"/>
              </a:buClr>
            </a:pPr>
            <a:endParaRPr lang="en-US" sz="847" i="1" dirty="0">
              <a:solidFill>
                <a:schemeClr val="tx2"/>
              </a:solidFill>
              <a:latin typeface="Arial Narrow" pitchFamily="34" charset="0"/>
            </a:endParaRPr>
          </a:p>
        </p:txBody>
      </p:sp>
      <p:sp>
        <p:nvSpPr>
          <p:cNvPr id="17" name="Rectangle 16"/>
          <p:cNvSpPr/>
          <p:nvPr/>
        </p:nvSpPr>
        <p:spPr bwMode="auto">
          <a:xfrm>
            <a:off x="1108364" y="2703389"/>
            <a:ext cx="5439167" cy="2840182"/>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Arial" charset="0"/>
            </a:endParaRPr>
          </a:p>
        </p:txBody>
      </p:sp>
      <p:sp>
        <p:nvSpPr>
          <p:cNvPr id="18" name="TextBox 83"/>
          <p:cNvSpPr txBox="1"/>
          <p:nvPr/>
        </p:nvSpPr>
        <p:spPr>
          <a:xfrm>
            <a:off x="10214677" y="3082807"/>
            <a:ext cx="2792406" cy="553998"/>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1800" b="1" cap="all" dirty="0" smtClean="0">
                <a:solidFill>
                  <a:schemeClr val="accent3"/>
                </a:solidFill>
                <a:latin typeface="Arial Narrow" charset="0"/>
                <a:ea typeface="Arial Narrow" charset="0"/>
                <a:cs typeface="Arial Narrow" charset="0"/>
              </a:rPr>
              <a:t>CAPITALE IMPEGNATO a </a:t>
            </a:r>
            <a:r>
              <a:rPr lang="en-US" sz="1800" b="1" cap="all" dirty="0" err="1" smtClean="0">
                <a:solidFill>
                  <a:schemeClr val="accent3"/>
                </a:solidFill>
                <a:latin typeface="Arial Narrow" charset="0"/>
                <a:ea typeface="Arial Narrow" charset="0"/>
                <a:cs typeface="Arial Narrow" charset="0"/>
              </a:rPr>
              <a:t>livello</a:t>
            </a:r>
            <a:r>
              <a:rPr lang="en-US" sz="1800" b="1" cap="all" dirty="0" smtClean="0">
                <a:solidFill>
                  <a:schemeClr val="accent3"/>
                </a:solidFill>
                <a:latin typeface="Arial Narrow" charset="0"/>
                <a:ea typeface="Arial Narrow" charset="0"/>
                <a:cs typeface="Arial Narrow" charset="0"/>
              </a:rPr>
              <a:t> </a:t>
            </a:r>
            <a:r>
              <a:rPr lang="en-US" sz="1800" b="1" cap="all" dirty="0" err="1" smtClean="0">
                <a:solidFill>
                  <a:schemeClr val="accent3"/>
                </a:solidFill>
                <a:latin typeface="Arial Narrow" charset="0"/>
                <a:ea typeface="Arial Narrow" charset="0"/>
                <a:cs typeface="Arial Narrow" charset="0"/>
              </a:rPr>
              <a:t>globale</a:t>
            </a:r>
            <a:r>
              <a:rPr lang="en-US" sz="1800" b="1" cap="all" dirty="0" smtClean="0">
                <a:solidFill>
                  <a:schemeClr val="accent3"/>
                </a:solidFill>
                <a:latin typeface="Arial Narrow" charset="0"/>
                <a:ea typeface="Arial Narrow" charset="0"/>
                <a:cs typeface="Arial Narrow" charset="0"/>
              </a:rPr>
              <a:t> NEL 2018</a:t>
            </a:r>
            <a:endParaRPr lang="en-US" sz="1800" b="1" cap="all" dirty="0">
              <a:solidFill>
                <a:schemeClr val="accent3"/>
              </a:solidFill>
              <a:latin typeface="Arial Narrow" charset="0"/>
              <a:ea typeface="Arial Narrow" charset="0"/>
              <a:cs typeface="Arial Narrow" charset="0"/>
            </a:endParaRPr>
          </a:p>
        </p:txBody>
      </p:sp>
      <p:sp>
        <p:nvSpPr>
          <p:cNvPr id="19" name="TextBox 58"/>
          <p:cNvSpPr txBox="1"/>
          <p:nvPr/>
        </p:nvSpPr>
        <p:spPr>
          <a:xfrm>
            <a:off x="9864329" y="3703743"/>
            <a:ext cx="3738649" cy="738664"/>
          </a:xfrm>
          <a:prstGeom prst="rect">
            <a:avLst/>
          </a:prstGeom>
          <a:noFill/>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4800" dirty="0" err="1" smtClean="0">
                <a:solidFill>
                  <a:schemeClr val="accent6"/>
                </a:solidFill>
                <a:latin typeface="Arial Narrow" charset="0"/>
                <a:ea typeface="Arial Narrow" charset="0"/>
                <a:cs typeface="Arial Narrow" charset="0"/>
              </a:rPr>
              <a:t>Oltre</a:t>
            </a:r>
            <a:r>
              <a:rPr lang="en-US" sz="4800" dirty="0" smtClean="0">
                <a:solidFill>
                  <a:schemeClr val="accent6"/>
                </a:solidFill>
                <a:latin typeface="Arial Narrow" charset="0"/>
                <a:ea typeface="Arial Narrow" charset="0"/>
                <a:cs typeface="Arial Narrow" charset="0"/>
              </a:rPr>
              <a:t> $4,5mld</a:t>
            </a:r>
            <a:endParaRPr lang="en-US" sz="4800" dirty="0">
              <a:solidFill>
                <a:schemeClr val="accent6"/>
              </a:solidFill>
              <a:latin typeface="Arial Narrow" charset="0"/>
              <a:ea typeface="Arial Narrow" charset="0"/>
              <a:cs typeface="Arial Narrow" charset="0"/>
            </a:endParaRPr>
          </a:p>
        </p:txBody>
      </p:sp>
      <p:sp>
        <p:nvSpPr>
          <p:cNvPr id="20" name="Rectangle 19"/>
          <p:cNvSpPr/>
          <p:nvPr/>
        </p:nvSpPr>
        <p:spPr>
          <a:xfrm>
            <a:off x="10232354" y="4573320"/>
            <a:ext cx="2757051" cy="707866"/>
          </a:xfrm>
          <a:prstGeom prst="rect">
            <a:avLst/>
          </a:prstGeom>
        </p:spPr>
        <p:txBody>
          <a:bodyPr wrap="square" lIns="91418" tIns="45710" rIns="91418" bIns="45710">
            <a:spAutoFit/>
          </a:bodyPr>
          <a:lstStyle/>
          <a:p>
            <a:pPr algn="ctr" fontAlgn="auto">
              <a:spcBef>
                <a:spcPts val="0"/>
              </a:spcBef>
              <a:spcAft>
                <a:spcPts val="0"/>
              </a:spcAft>
            </a:pPr>
            <a:r>
              <a:rPr lang="en-US" altLang="en-US" sz="2000" dirty="0" err="1">
                <a:solidFill>
                  <a:schemeClr val="accent6">
                    <a:lumMod val="25000"/>
                  </a:schemeClr>
                </a:solidFill>
                <a:latin typeface="Arial Narrow" panose="020B0606020202030204" pitchFamily="34" charset="0"/>
              </a:rPr>
              <a:t>nel</a:t>
            </a:r>
            <a:r>
              <a:rPr lang="en-US" altLang="en-US" sz="2000" dirty="0">
                <a:solidFill>
                  <a:schemeClr val="accent6">
                    <a:lumMod val="25000"/>
                  </a:schemeClr>
                </a:solidFill>
                <a:latin typeface="Arial Narrow" panose="020B0606020202030204" pitchFamily="34" charset="0"/>
              </a:rPr>
              <a:t> </a:t>
            </a:r>
            <a:r>
              <a:rPr lang="en-US" altLang="en-US" sz="2000" dirty="0" err="1">
                <a:solidFill>
                  <a:schemeClr val="accent6">
                    <a:lumMod val="25000"/>
                  </a:schemeClr>
                </a:solidFill>
                <a:latin typeface="Arial Narrow" panose="020B0606020202030204" pitchFamily="34" charset="0"/>
              </a:rPr>
              <a:t>primario</a:t>
            </a:r>
            <a:r>
              <a:rPr lang="en-US" altLang="en-US" sz="2000" dirty="0">
                <a:solidFill>
                  <a:schemeClr val="accent6">
                    <a:lumMod val="25000"/>
                  </a:schemeClr>
                </a:solidFill>
                <a:latin typeface="Arial Narrow" panose="020B0606020202030204" pitchFamily="34" charset="0"/>
              </a:rPr>
              <a:t>, </a:t>
            </a:r>
            <a:r>
              <a:rPr lang="en-US" altLang="en-US" sz="2000" dirty="0" err="1">
                <a:solidFill>
                  <a:schemeClr val="accent6">
                    <a:lumMod val="25000"/>
                  </a:schemeClr>
                </a:solidFill>
                <a:latin typeface="Arial Narrow" panose="020B0606020202030204" pitchFamily="34" charset="0"/>
              </a:rPr>
              <a:t>secondario</a:t>
            </a:r>
            <a:r>
              <a:rPr lang="en-US" altLang="en-US" sz="2000" dirty="0">
                <a:solidFill>
                  <a:schemeClr val="accent6">
                    <a:lumMod val="25000"/>
                  </a:schemeClr>
                </a:solidFill>
                <a:latin typeface="Arial Narrow" panose="020B0606020202030204" pitchFamily="34" charset="0"/>
              </a:rPr>
              <a:t> e </a:t>
            </a:r>
          </a:p>
          <a:p>
            <a:pPr algn="ctr" fontAlgn="auto">
              <a:spcBef>
                <a:spcPts val="0"/>
              </a:spcBef>
              <a:spcAft>
                <a:spcPts val="0"/>
              </a:spcAft>
            </a:pPr>
            <a:r>
              <a:rPr lang="en-US" altLang="en-US" sz="2000" dirty="0">
                <a:solidFill>
                  <a:schemeClr val="accent6">
                    <a:lumMod val="25000"/>
                  </a:schemeClr>
                </a:solidFill>
                <a:latin typeface="Arial Narrow" panose="020B0606020202030204" pitchFamily="34" charset="0"/>
              </a:rPr>
              <a:t>co-</a:t>
            </a:r>
            <a:r>
              <a:rPr lang="en-US" altLang="en-US" sz="2000" dirty="0" err="1">
                <a:solidFill>
                  <a:schemeClr val="accent6">
                    <a:lumMod val="25000"/>
                  </a:schemeClr>
                </a:solidFill>
                <a:latin typeface="Arial Narrow" panose="020B0606020202030204" pitchFamily="34" charset="0"/>
              </a:rPr>
              <a:t>investmenti</a:t>
            </a:r>
            <a:endParaRPr lang="en-US" altLang="en-US" sz="2000" baseline="30000" dirty="0">
              <a:solidFill>
                <a:schemeClr val="accent6">
                  <a:lumMod val="25000"/>
                </a:schemeClr>
              </a:solidFill>
              <a:latin typeface="Arial Narrow" panose="020B0606020202030204" pitchFamily="34" charset="0"/>
            </a:endParaRPr>
          </a:p>
        </p:txBody>
      </p:sp>
      <p:grpSp>
        <p:nvGrpSpPr>
          <p:cNvPr id="21" name="Group 20"/>
          <p:cNvGrpSpPr/>
          <p:nvPr>
            <p:custDataLst>
              <p:tags r:id="rId2"/>
            </p:custDataLst>
          </p:nvPr>
        </p:nvGrpSpPr>
        <p:grpSpPr>
          <a:xfrm>
            <a:off x="3574070" y="3141943"/>
            <a:ext cx="3030837" cy="2139243"/>
            <a:chOff x="2784927" y="3931793"/>
            <a:chExt cx="2344223" cy="2139243"/>
          </a:xfrm>
        </p:grpSpPr>
        <p:sp>
          <p:nvSpPr>
            <p:cNvPr id="22" name="TextBox 83"/>
            <p:cNvSpPr txBox="1"/>
            <p:nvPr/>
          </p:nvSpPr>
          <p:spPr>
            <a:xfrm>
              <a:off x="3148964" y="3931793"/>
              <a:ext cx="1758750" cy="553998"/>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1800" b="1" cap="all" dirty="0" err="1" smtClean="0">
                  <a:solidFill>
                    <a:schemeClr val="accent3"/>
                  </a:solidFill>
                  <a:latin typeface="Arial Narrow" charset="0"/>
                  <a:ea typeface="Arial Narrow" charset="0"/>
                  <a:cs typeface="Arial Narrow" charset="0"/>
                </a:rPr>
                <a:t>InvestimentI</a:t>
              </a:r>
              <a:r>
                <a:rPr lang="en-US" sz="1800" b="1" cap="all" dirty="0" smtClean="0">
                  <a:solidFill>
                    <a:schemeClr val="accent3"/>
                  </a:solidFill>
                  <a:latin typeface="Arial Narrow" charset="0"/>
                  <a:ea typeface="Arial Narrow" charset="0"/>
                  <a:cs typeface="Arial Narrow" charset="0"/>
                </a:rPr>
                <a:t> </a:t>
              </a:r>
            </a:p>
            <a:p>
              <a:pPr fontAlgn="auto">
                <a:spcBef>
                  <a:spcPts val="0"/>
                </a:spcBef>
                <a:spcAft>
                  <a:spcPts val="0"/>
                </a:spcAft>
              </a:pPr>
              <a:r>
                <a:rPr lang="en-US" sz="1800" b="1" cap="all" dirty="0" err="1" smtClean="0">
                  <a:solidFill>
                    <a:schemeClr val="accent3"/>
                  </a:solidFill>
                  <a:latin typeface="Arial Narrow" charset="0"/>
                  <a:ea typeface="Arial Narrow" charset="0"/>
                  <a:cs typeface="Arial Narrow" charset="0"/>
                </a:rPr>
                <a:t>ESEGUiTI</a:t>
              </a:r>
              <a:endParaRPr lang="en-US" sz="1800" b="1" cap="all" dirty="0">
                <a:solidFill>
                  <a:schemeClr val="accent3"/>
                </a:solidFill>
                <a:latin typeface="Arial Narrow" charset="0"/>
                <a:ea typeface="Arial Narrow" charset="0"/>
                <a:cs typeface="Arial Narrow" charset="0"/>
              </a:endParaRPr>
            </a:p>
          </p:txBody>
        </p:sp>
        <p:sp>
          <p:nvSpPr>
            <p:cNvPr id="23" name="TextBox 58"/>
            <p:cNvSpPr txBox="1"/>
            <p:nvPr/>
          </p:nvSpPr>
          <p:spPr>
            <a:xfrm>
              <a:off x="2784927" y="4493593"/>
              <a:ext cx="2344223" cy="738664"/>
            </a:xfrm>
            <a:prstGeom prst="rect">
              <a:avLst/>
            </a:prstGeom>
            <a:noFill/>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4800" dirty="0" smtClean="0">
                  <a:solidFill>
                    <a:schemeClr val="accent6"/>
                  </a:solidFill>
                  <a:latin typeface="Arial Narrow" charset="0"/>
                  <a:ea typeface="Arial Narrow" charset="0"/>
                  <a:cs typeface="Arial Narrow" charset="0"/>
                </a:rPr>
                <a:t>~15%</a:t>
              </a:r>
              <a:endParaRPr lang="en-US" sz="4800" dirty="0">
                <a:solidFill>
                  <a:schemeClr val="accent6"/>
                </a:solidFill>
                <a:latin typeface="Arial Narrow" charset="0"/>
                <a:ea typeface="Arial Narrow" charset="0"/>
                <a:cs typeface="Arial Narrow" charset="0"/>
              </a:endParaRPr>
            </a:p>
          </p:txBody>
        </p:sp>
        <p:sp>
          <p:nvSpPr>
            <p:cNvPr id="24" name="Rectangle 23"/>
            <p:cNvSpPr/>
            <p:nvPr/>
          </p:nvSpPr>
          <p:spPr>
            <a:xfrm>
              <a:off x="2890806" y="5363170"/>
              <a:ext cx="2132461" cy="707866"/>
            </a:xfrm>
            <a:prstGeom prst="rect">
              <a:avLst/>
            </a:prstGeom>
          </p:spPr>
          <p:txBody>
            <a:bodyPr wrap="square" lIns="91418" tIns="45710" rIns="91418" bIns="45710">
              <a:spAutoFit/>
            </a:bodyPr>
            <a:lstStyle/>
            <a:p>
              <a:pPr algn="ctr" fontAlgn="auto">
                <a:spcBef>
                  <a:spcPts val="0"/>
                </a:spcBef>
                <a:spcAft>
                  <a:spcPts val="0"/>
                </a:spcAft>
              </a:pPr>
              <a:r>
                <a:rPr lang="en-US" altLang="en-US" sz="2000" dirty="0" err="1">
                  <a:solidFill>
                    <a:schemeClr val="accent6">
                      <a:lumMod val="25000"/>
                    </a:schemeClr>
                  </a:solidFill>
                  <a:latin typeface="Arial Narrow" panose="020B0606020202030204" pitchFamily="34" charset="0"/>
                </a:rPr>
                <a:t>nel</a:t>
              </a:r>
              <a:r>
                <a:rPr lang="en-US" altLang="en-US" sz="2000" dirty="0">
                  <a:solidFill>
                    <a:schemeClr val="accent6">
                      <a:lumMod val="25000"/>
                    </a:schemeClr>
                  </a:solidFill>
                  <a:latin typeface="Arial Narrow" panose="020B0606020202030204" pitchFamily="34" charset="0"/>
                </a:rPr>
                <a:t> </a:t>
              </a:r>
              <a:r>
                <a:rPr lang="en-US" altLang="en-US" sz="2000" dirty="0" err="1">
                  <a:solidFill>
                    <a:schemeClr val="accent6">
                      <a:lumMod val="25000"/>
                    </a:schemeClr>
                  </a:solidFill>
                  <a:latin typeface="Arial Narrow" panose="020B0606020202030204" pitchFamily="34" charset="0"/>
                </a:rPr>
                <a:t>primario</a:t>
              </a:r>
              <a:r>
                <a:rPr lang="en-US" altLang="en-US" sz="2000" dirty="0">
                  <a:solidFill>
                    <a:schemeClr val="accent6">
                      <a:lumMod val="25000"/>
                    </a:schemeClr>
                  </a:solidFill>
                  <a:latin typeface="Arial Narrow" panose="020B0606020202030204" pitchFamily="34" charset="0"/>
                </a:rPr>
                <a:t>, </a:t>
              </a:r>
              <a:r>
                <a:rPr lang="en-US" altLang="en-US" sz="2000" dirty="0" err="1">
                  <a:solidFill>
                    <a:schemeClr val="accent6">
                      <a:lumMod val="25000"/>
                    </a:schemeClr>
                  </a:solidFill>
                  <a:latin typeface="Arial Narrow" panose="020B0606020202030204" pitchFamily="34" charset="0"/>
                </a:rPr>
                <a:t>secondario</a:t>
              </a:r>
              <a:r>
                <a:rPr lang="en-US" altLang="en-US" sz="2000" dirty="0">
                  <a:solidFill>
                    <a:schemeClr val="accent6">
                      <a:lumMod val="25000"/>
                    </a:schemeClr>
                  </a:solidFill>
                  <a:latin typeface="Arial Narrow" panose="020B0606020202030204" pitchFamily="34" charset="0"/>
                </a:rPr>
                <a:t> e </a:t>
              </a:r>
            </a:p>
            <a:p>
              <a:pPr algn="ctr" fontAlgn="auto">
                <a:spcBef>
                  <a:spcPts val="0"/>
                </a:spcBef>
                <a:spcAft>
                  <a:spcPts val="0"/>
                </a:spcAft>
              </a:pPr>
              <a:r>
                <a:rPr lang="en-US" altLang="en-US" sz="2000" dirty="0">
                  <a:solidFill>
                    <a:schemeClr val="accent6">
                      <a:lumMod val="25000"/>
                    </a:schemeClr>
                  </a:solidFill>
                  <a:latin typeface="Arial Narrow" panose="020B0606020202030204" pitchFamily="34" charset="0"/>
                </a:rPr>
                <a:t>co-</a:t>
              </a:r>
              <a:r>
                <a:rPr lang="en-US" altLang="en-US" sz="2000" dirty="0" err="1">
                  <a:solidFill>
                    <a:schemeClr val="accent6">
                      <a:lumMod val="25000"/>
                    </a:schemeClr>
                  </a:solidFill>
                  <a:latin typeface="Arial Narrow" panose="020B0606020202030204" pitchFamily="34" charset="0"/>
                </a:rPr>
                <a:t>investmenti</a:t>
              </a:r>
              <a:r>
                <a:rPr lang="en-US" altLang="en-US" sz="2000" dirty="0">
                  <a:solidFill>
                    <a:schemeClr val="accent6">
                      <a:lumMod val="25000"/>
                    </a:schemeClr>
                  </a:solidFill>
                  <a:latin typeface="Arial Narrow" panose="020B0606020202030204" pitchFamily="34" charset="0"/>
                </a:rPr>
                <a:t> </a:t>
              </a:r>
              <a:r>
                <a:rPr lang="en-US" altLang="en-US" sz="2000" baseline="30000" dirty="0">
                  <a:solidFill>
                    <a:schemeClr val="accent6">
                      <a:lumMod val="25000"/>
                    </a:schemeClr>
                  </a:solidFill>
                  <a:latin typeface="Arial Narrow" panose="020B0606020202030204" pitchFamily="34" charset="0"/>
                </a:rPr>
                <a:t>1</a:t>
              </a:r>
            </a:p>
          </p:txBody>
        </p:sp>
      </p:grpSp>
      <p:grpSp>
        <p:nvGrpSpPr>
          <p:cNvPr id="25" name="Group 24"/>
          <p:cNvGrpSpPr/>
          <p:nvPr>
            <p:custDataLst>
              <p:tags r:id="rId3"/>
            </p:custDataLst>
          </p:nvPr>
        </p:nvGrpSpPr>
        <p:grpSpPr>
          <a:xfrm>
            <a:off x="6815352" y="3141942"/>
            <a:ext cx="2757051" cy="2447020"/>
            <a:chOff x="3962548" y="3931792"/>
            <a:chExt cx="2132461" cy="2447020"/>
          </a:xfrm>
        </p:grpSpPr>
        <p:sp>
          <p:nvSpPr>
            <p:cNvPr id="26" name="TextBox 83"/>
            <p:cNvSpPr txBox="1"/>
            <p:nvPr/>
          </p:nvSpPr>
          <p:spPr>
            <a:xfrm>
              <a:off x="4104063" y="3931792"/>
              <a:ext cx="1849431" cy="553998"/>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1800" b="1" cap="all" dirty="0" smtClean="0">
                  <a:solidFill>
                    <a:schemeClr val="accent3"/>
                  </a:solidFill>
                  <a:latin typeface="Arial Narrow" charset="0"/>
                  <a:ea typeface="Arial Narrow" charset="0"/>
                  <a:cs typeface="Arial Narrow" charset="0"/>
                </a:rPr>
                <a:t>ALLOCAZIONI PRIMARIE OTTENUTE</a:t>
              </a:r>
              <a:endParaRPr lang="en-US" sz="1800" b="1" cap="all" dirty="0">
                <a:solidFill>
                  <a:schemeClr val="accent3"/>
                </a:solidFill>
                <a:latin typeface="Arial Narrow" charset="0"/>
                <a:ea typeface="Arial Narrow" charset="0"/>
                <a:cs typeface="Arial Narrow" charset="0"/>
              </a:endParaRPr>
            </a:p>
          </p:txBody>
        </p:sp>
        <p:sp>
          <p:nvSpPr>
            <p:cNvPr id="27" name="TextBox 58"/>
            <p:cNvSpPr txBox="1"/>
            <p:nvPr/>
          </p:nvSpPr>
          <p:spPr>
            <a:xfrm>
              <a:off x="4141203" y="4493592"/>
              <a:ext cx="1775151" cy="738664"/>
            </a:xfrm>
            <a:prstGeom prst="rect">
              <a:avLst/>
            </a:prstGeom>
            <a:noFill/>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4800" dirty="0">
                  <a:solidFill>
                    <a:schemeClr val="accent6"/>
                  </a:solidFill>
                  <a:latin typeface="Arial Narrow" charset="0"/>
                  <a:ea typeface="Arial Narrow" charset="0"/>
                  <a:cs typeface="Arial Narrow" charset="0"/>
                </a:rPr>
                <a:t>~</a:t>
              </a:r>
              <a:r>
                <a:rPr lang="en-US" sz="4800" dirty="0" smtClean="0">
                  <a:solidFill>
                    <a:schemeClr val="accent6"/>
                  </a:solidFill>
                  <a:latin typeface="Arial Narrow" charset="0"/>
                  <a:ea typeface="Arial Narrow" charset="0"/>
                  <a:cs typeface="Arial Narrow" charset="0"/>
                </a:rPr>
                <a:t>9</a:t>
              </a:r>
              <a:r>
                <a:rPr lang="en-US" sz="4800" dirty="0">
                  <a:solidFill>
                    <a:schemeClr val="accent6"/>
                  </a:solidFill>
                  <a:latin typeface="Arial Narrow" charset="0"/>
                  <a:ea typeface="Arial Narrow" charset="0"/>
                  <a:cs typeface="Arial Narrow" charset="0"/>
                </a:rPr>
                <a:t>7</a:t>
              </a:r>
              <a:r>
                <a:rPr lang="en-US" sz="4800" dirty="0" smtClean="0">
                  <a:solidFill>
                    <a:schemeClr val="accent6"/>
                  </a:solidFill>
                  <a:latin typeface="Arial Narrow" charset="0"/>
                  <a:ea typeface="Arial Narrow" charset="0"/>
                  <a:cs typeface="Arial Narrow" charset="0"/>
                </a:rPr>
                <a:t>%</a:t>
              </a:r>
              <a:endParaRPr lang="en-US" sz="4800" dirty="0">
                <a:solidFill>
                  <a:schemeClr val="accent6"/>
                </a:solidFill>
                <a:latin typeface="Arial Narrow" charset="0"/>
                <a:ea typeface="Arial Narrow" charset="0"/>
                <a:cs typeface="Arial Narrow" charset="0"/>
              </a:endParaRPr>
            </a:p>
          </p:txBody>
        </p:sp>
        <p:sp>
          <p:nvSpPr>
            <p:cNvPr id="28" name="Rectangle 27"/>
            <p:cNvSpPr/>
            <p:nvPr/>
          </p:nvSpPr>
          <p:spPr>
            <a:xfrm>
              <a:off x="3962548" y="5363170"/>
              <a:ext cx="2132461" cy="1015642"/>
            </a:xfrm>
            <a:prstGeom prst="rect">
              <a:avLst/>
            </a:prstGeom>
          </p:spPr>
          <p:txBody>
            <a:bodyPr wrap="square" lIns="91418" tIns="45710" rIns="91418" bIns="45710">
              <a:spAutoFit/>
            </a:bodyPr>
            <a:lstStyle/>
            <a:p>
              <a:pPr algn="ctr" fontAlgn="auto">
                <a:spcBef>
                  <a:spcPts val="0"/>
                </a:spcBef>
                <a:spcAft>
                  <a:spcPts val="0"/>
                </a:spcAft>
              </a:pPr>
              <a:r>
                <a:rPr lang="en-US" altLang="en-US" sz="2000" dirty="0" err="1" smtClean="0">
                  <a:solidFill>
                    <a:schemeClr val="accent6">
                      <a:lumMod val="25000"/>
                    </a:schemeClr>
                  </a:solidFill>
                  <a:latin typeface="Arial Narrow" panose="020B0606020202030204" pitchFamily="34" charset="0"/>
                </a:rPr>
                <a:t>Delle</a:t>
              </a:r>
              <a:r>
                <a:rPr lang="en-US" altLang="en-US" sz="2000" dirty="0" smtClean="0">
                  <a:solidFill>
                    <a:schemeClr val="accent6">
                      <a:lumMod val="25000"/>
                    </a:schemeClr>
                  </a:solidFill>
                  <a:latin typeface="Arial Narrow" panose="020B0606020202030204" pitchFamily="34" charset="0"/>
                </a:rPr>
                <a:t> </a:t>
              </a:r>
              <a:r>
                <a:rPr lang="en-US" altLang="en-US" sz="2000" dirty="0" err="1" smtClean="0">
                  <a:solidFill>
                    <a:schemeClr val="accent6">
                      <a:lumMod val="25000"/>
                    </a:schemeClr>
                  </a:solidFill>
                  <a:latin typeface="Arial Narrow" panose="020B0606020202030204" pitchFamily="34" charset="0"/>
                </a:rPr>
                <a:t>allocazioni</a:t>
              </a:r>
              <a:r>
                <a:rPr lang="en-US" altLang="en-US" sz="2000" dirty="0" smtClean="0">
                  <a:solidFill>
                    <a:schemeClr val="accent6">
                      <a:lumMod val="25000"/>
                    </a:schemeClr>
                  </a:solidFill>
                  <a:latin typeface="Arial Narrow" panose="020B0606020202030204" pitchFamily="34" charset="0"/>
                </a:rPr>
                <a:t> </a:t>
              </a:r>
              <a:r>
                <a:rPr lang="en-US" altLang="en-US" sz="2000" dirty="0" err="1" smtClean="0">
                  <a:solidFill>
                    <a:schemeClr val="accent6">
                      <a:lumMod val="25000"/>
                    </a:schemeClr>
                  </a:solidFill>
                  <a:latin typeface="Arial Narrow" panose="020B0606020202030204" pitchFamily="34" charset="0"/>
                </a:rPr>
                <a:t>richieste</a:t>
              </a:r>
              <a:r>
                <a:rPr lang="en-US" altLang="en-US" sz="2000" dirty="0" smtClean="0">
                  <a:solidFill>
                    <a:schemeClr val="accent6">
                      <a:lumMod val="25000"/>
                    </a:schemeClr>
                  </a:solidFill>
                  <a:latin typeface="Arial Narrow" panose="020B0606020202030204" pitchFamily="34" charset="0"/>
                </a:rPr>
                <a:t> soddisfatte</a:t>
              </a:r>
              <a:r>
                <a:rPr lang="en-US" altLang="en-US" sz="2000" baseline="30000" dirty="0" smtClean="0">
                  <a:solidFill>
                    <a:schemeClr val="accent6">
                      <a:lumMod val="25000"/>
                    </a:schemeClr>
                  </a:solidFill>
                  <a:latin typeface="Arial Narrow" panose="020B0606020202030204" pitchFamily="34" charset="0"/>
                </a:rPr>
                <a:t>2</a:t>
              </a:r>
              <a:endParaRPr lang="en-US" altLang="en-US" sz="2000" baseline="30000" dirty="0">
                <a:solidFill>
                  <a:schemeClr val="accent6">
                    <a:lumMod val="25000"/>
                  </a:schemeClr>
                </a:solidFill>
                <a:latin typeface="Arial Narrow" panose="020B0606020202030204" pitchFamily="34" charset="0"/>
              </a:endParaRPr>
            </a:p>
            <a:p>
              <a:pPr algn="ctr" fontAlgn="auto">
                <a:spcBef>
                  <a:spcPts val="0"/>
                </a:spcBef>
                <a:spcAft>
                  <a:spcPts val="0"/>
                </a:spcAft>
              </a:pPr>
              <a:endParaRPr lang="en-US" altLang="en-US" sz="2000" dirty="0" smtClean="0">
                <a:solidFill>
                  <a:schemeClr val="accent6">
                    <a:lumMod val="25000"/>
                  </a:schemeClr>
                </a:solidFill>
                <a:latin typeface="Arial Narrow" panose="020B0606020202030204" pitchFamily="34" charset="0"/>
              </a:endParaRPr>
            </a:p>
          </p:txBody>
        </p:sp>
      </p:grpSp>
      <p:grpSp>
        <p:nvGrpSpPr>
          <p:cNvPr id="29" name="Group 28"/>
          <p:cNvGrpSpPr/>
          <p:nvPr>
            <p:custDataLst>
              <p:tags r:id="rId4"/>
            </p:custDataLst>
          </p:nvPr>
        </p:nvGrpSpPr>
        <p:grpSpPr>
          <a:xfrm>
            <a:off x="1108364" y="3141943"/>
            <a:ext cx="2757051" cy="2139243"/>
            <a:chOff x="553152" y="3926543"/>
            <a:chExt cx="2132461" cy="2139243"/>
          </a:xfrm>
        </p:grpSpPr>
        <p:sp>
          <p:nvSpPr>
            <p:cNvPr id="30" name="TextBox 83"/>
            <p:cNvSpPr txBox="1"/>
            <p:nvPr/>
          </p:nvSpPr>
          <p:spPr>
            <a:xfrm>
              <a:off x="642069" y="3926543"/>
              <a:ext cx="1954627" cy="553998"/>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1800" b="1" cap="all" dirty="0" err="1" smtClean="0">
                  <a:solidFill>
                    <a:schemeClr val="accent3"/>
                  </a:solidFill>
                  <a:latin typeface="Arial Narrow" charset="0"/>
                  <a:ea typeface="Arial Narrow" charset="0"/>
                  <a:cs typeface="Arial Narrow" charset="0"/>
                </a:rPr>
                <a:t>InvestImentI</a:t>
              </a:r>
              <a:endParaRPr lang="en-US" sz="1800" b="1" cap="all" dirty="0" smtClean="0">
                <a:solidFill>
                  <a:schemeClr val="accent3"/>
                </a:solidFill>
                <a:latin typeface="Arial Narrow" charset="0"/>
                <a:ea typeface="Arial Narrow" charset="0"/>
                <a:cs typeface="Arial Narrow" charset="0"/>
              </a:endParaRPr>
            </a:p>
            <a:p>
              <a:pPr fontAlgn="auto">
                <a:spcBef>
                  <a:spcPts val="0"/>
                </a:spcBef>
                <a:spcAft>
                  <a:spcPts val="0"/>
                </a:spcAft>
              </a:pPr>
              <a:r>
                <a:rPr lang="en-US" sz="1800" b="1" cap="all" dirty="0" smtClean="0">
                  <a:solidFill>
                    <a:srgbClr val="003D70"/>
                  </a:solidFill>
                  <a:latin typeface="Arial Narrow" charset="0"/>
                  <a:ea typeface="Arial Narrow" charset="0"/>
                  <a:cs typeface="Arial Narrow" charset="0"/>
                </a:rPr>
                <a:t>VALUTATI</a:t>
              </a:r>
              <a:endParaRPr lang="en-US" sz="1800" b="1" cap="all" dirty="0">
                <a:solidFill>
                  <a:srgbClr val="003D70"/>
                </a:solidFill>
                <a:latin typeface="Arial Narrow" charset="0"/>
                <a:ea typeface="Arial Narrow" charset="0"/>
                <a:cs typeface="Arial Narrow" charset="0"/>
              </a:endParaRPr>
            </a:p>
          </p:txBody>
        </p:sp>
        <p:sp>
          <p:nvSpPr>
            <p:cNvPr id="31" name="TextBox 58"/>
            <p:cNvSpPr txBox="1"/>
            <p:nvPr/>
          </p:nvSpPr>
          <p:spPr>
            <a:xfrm>
              <a:off x="576068" y="4467561"/>
              <a:ext cx="2086628" cy="738664"/>
            </a:xfrm>
            <a:prstGeom prst="rect">
              <a:avLst/>
            </a:prstGeom>
            <a:noFill/>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4800" dirty="0" smtClean="0">
                  <a:solidFill>
                    <a:schemeClr val="accent6"/>
                  </a:solidFill>
                  <a:latin typeface="Arial Narrow" charset="0"/>
                  <a:ea typeface="Arial Narrow" charset="0"/>
                  <a:cs typeface="Arial Narrow" charset="0"/>
                </a:rPr>
                <a:t>~3.680</a:t>
              </a:r>
              <a:endParaRPr lang="en-US" sz="4800" dirty="0">
                <a:solidFill>
                  <a:schemeClr val="accent6"/>
                </a:solidFill>
                <a:latin typeface="Arial Narrow" charset="0"/>
                <a:ea typeface="Arial Narrow" charset="0"/>
                <a:cs typeface="Arial Narrow" charset="0"/>
              </a:endParaRPr>
            </a:p>
          </p:txBody>
        </p:sp>
        <p:sp>
          <p:nvSpPr>
            <p:cNvPr id="32" name="Rectangle 31"/>
            <p:cNvSpPr/>
            <p:nvPr/>
          </p:nvSpPr>
          <p:spPr>
            <a:xfrm>
              <a:off x="553152" y="5357920"/>
              <a:ext cx="2132461" cy="707866"/>
            </a:xfrm>
            <a:prstGeom prst="rect">
              <a:avLst/>
            </a:prstGeom>
          </p:spPr>
          <p:txBody>
            <a:bodyPr wrap="square" lIns="91418" tIns="45710" rIns="91418" bIns="45710">
              <a:spAutoFit/>
            </a:bodyPr>
            <a:lstStyle/>
            <a:p>
              <a:pPr algn="ctr" fontAlgn="auto">
                <a:spcBef>
                  <a:spcPts val="0"/>
                </a:spcBef>
                <a:spcAft>
                  <a:spcPts val="0"/>
                </a:spcAft>
              </a:pPr>
              <a:r>
                <a:rPr lang="en-US" altLang="en-US" sz="2000" dirty="0" err="1" smtClean="0">
                  <a:solidFill>
                    <a:schemeClr val="accent6">
                      <a:lumMod val="25000"/>
                    </a:schemeClr>
                  </a:solidFill>
                  <a:latin typeface="Arial Narrow" panose="020B0606020202030204" pitchFamily="34" charset="0"/>
                </a:rPr>
                <a:t>nel</a:t>
              </a:r>
              <a:r>
                <a:rPr lang="en-US" altLang="en-US" sz="2000" dirty="0" smtClean="0">
                  <a:solidFill>
                    <a:schemeClr val="accent6">
                      <a:lumMod val="25000"/>
                    </a:schemeClr>
                  </a:solidFill>
                  <a:latin typeface="Arial Narrow" panose="020B0606020202030204" pitchFamily="34" charset="0"/>
                </a:rPr>
                <a:t> </a:t>
              </a:r>
              <a:r>
                <a:rPr lang="en-US" altLang="en-US" sz="2000" dirty="0" err="1" smtClean="0">
                  <a:solidFill>
                    <a:schemeClr val="accent6">
                      <a:lumMod val="25000"/>
                    </a:schemeClr>
                  </a:solidFill>
                  <a:latin typeface="Arial Narrow" panose="020B0606020202030204" pitchFamily="34" charset="0"/>
                </a:rPr>
                <a:t>primario</a:t>
              </a:r>
              <a:r>
                <a:rPr lang="en-US" altLang="en-US" sz="2000" dirty="0" smtClean="0">
                  <a:solidFill>
                    <a:schemeClr val="accent6">
                      <a:lumMod val="25000"/>
                    </a:schemeClr>
                  </a:solidFill>
                  <a:latin typeface="Arial Narrow" panose="020B0606020202030204" pitchFamily="34" charset="0"/>
                </a:rPr>
                <a:t>, </a:t>
              </a:r>
              <a:r>
                <a:rPr lang="en-US" altLang="en-US" sz="2000" dirty="0" err="1" smtClean="0">
                  <a:solidFill>
                    <a:schemeClr val="accent6">
                      <a:lumMod val="25000"/>
                    </a:schemeClr>
                  </a:solidFill>
                  <a:latin typeface="Arial Narrow" panose="020B0606020202030204" pitchFamily="34" charset="0"/>
                </a:rPr>
                <a:t>secondario</a:t>
              </a:r>
              <a:r>
                <a:rPr lang="en-US" altLang="en-US" sz="2000" dirty="0" smtClean="0">
                  <a:solidFill>
                    <a:schemeClr val="accent6">
                      <a:lumMod val="25000"/>
                    </a:schemeClr>
                  </a:solidFill>
                  <a:latin typeface="Arial Narrow" panose="020B0606020202030204" pitchFamily="34" charset="0"/>
                </a:rPr>
                <a:t> e </a:t>
              </a:r>
              <a:endParaRPr lang="en-US" altLang="en-US" sz="2000" dirty="0">
                <a:solidFill>
                  <a:schemeClr val="accent6">
                    <a:lumMod val="25000"/>
                  </a:schemeClr>
                </a:solidFill>
                <a:latin typeface="Arial Narrow" panose="020B0606020202030204" pitchFamily="34" charset="0"/>
              </a:endParaRPr>
            </a:p>
            <a:p>
              <a:pPr algn="ctr" fontAlgn="auto">
                <a:spcBef>
                  <a:spcPts val="0"/>
                </a:spcBef>
                <a:spcAft>
                  <a:spcPts val="0"/>
                </a:spcAft>
              </a:pPr>
              <a:r>
                <a:rPr lang="en-US" altLang="en-US" sz="2000" dirty="0" smtClean="0">
                  <a:solidFill>
                    <a:schemeClr val="accent6">
                      <a:lumMod val="25000"/>
                    </a:schemeClr>
                  </a:solidFill>
                  <a:latin typeface="Arial Narrow" panose="020B0606020202030204" pitchFamily="34" charset="0"/>
                </a:rPr>
                <a:t>co-</a:t>
              </a:r>
              <a:r>
                <a:rPr lang="en-US" altLang="en-US" sz="2000" dirty="0" err="1" smtClean="0">
                  <a:solidFill>
                    <a:schemeClr val="accent6">
                      <a:lumMod val="25000"/>
                    </a:schemeClr>
                  </a:solidFill>
                  <a:latin typeface="Arial Narrow" panose="020B0606020202030204" pitchFamily="34" charset="0"/>
                </a:rPr>
                <a:t>investmenti</a:t>
              </a:r>
              <a:r>
                <a:rPr lang="en-US" altLang="en-US" sz="2000" dirty="0" smtClean="0">
                  <a:solidFill>
                    <a:schemeClr val="accent6">
                      <a:lumMod val="25000"/>
                    </a:schemeClr>
                  </a:solidFill>
                  <a:latin typeface="Arial Narrow" panose="020B0606020202030204" pitchFamily="34" charset="0"/>
                </a:rPr>
                <a:t> </a:t>
              </a:r>
              <a:r>
                <a:rPr lang="en-US" altLang="en-US" sz="2000" baseline="30000" dirty="0" smtClean="0">
                  <a:solidFill>
                    <a:schemeClr val="accent6">
                      <a:lumMod val="25000"/>
                    </a:schemeClr>
                  </a:solidFill>
                  <a:latin typeface="Arial Narrow" panose="020B0606020202030204" pitchFamily="34" charset="0"/>
                </a:rPr>
                <a:t>1</a:t>
              </a:r>
              <a:endParaRPr lang="en-US" altLang="en-US" sz="2000" baseline="30000" dirty="0">
                <a:solidFill>
                  <a:schemeClr val="accent6">
                    <a:lumMod val="25000"/>
                  </a:schemeClr>
                </a:solidFill>
                <a:latin typeface="Arial Narrow" panose="020B0606020202030204" pitchFamily="34" charset="0"/>
              </a:endParaRPr>
            </a:p>
          </p:txBody>
        </p:sp>
      </p:grpSp>
      <p:sp>
        <p:nvSpPr>
          <p:cNvPr id="33" name="TextBox 83"/>
          <p:cNvSpPr txBox="1"/>
          <p:nvPr/>
        </p:nvSpPr>
        <p:spPr>
          <a:xfrm>
            <a:off x="2447396" y="2413194"/>
            <a:ext cx="2527130" cy="276999"/>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GB" sz="1800" b="1" cap="all" dirty="0" smtClean="0">
                <a:solidFill>
                  <a:schemeClr val="accent3"/>
                </a:solidFill>
                <a:latin typeface="Arial Narrow" charset="0"/>
                <a:ea typeface="Arial Narrow" charset="0"/>
                <a:cs typeface="Arial Narrow" charset="0"/>
              </a:rPr>
              <a:t>NEGLI ULTIMI 5 ANNI</a:t>
            </a:r>
            <a:endParaRPr lang="en-US" sz="1800" b="1" cap="all" dirty="0">
              <a:solidFill>
                <a:schemeClr val="accent3"/>
              </a:solidFill>
              <a:latin typeface="Arial Narrow" charset="0"/>
              <a:ea typeface="Arial Narrow" charset="0"/>
              <a:cs typeface="Arial Narrow" charset="0"/>
            </a:endParaRPr>
          </a:p>
        </p:txBody>
      </p:sp>
      <p:sp>
        <p:nvSpPr>
          <p:cNvPr id="34" name="Content Placeholder 11"/>
          <p:cNvSpPr>
            <a:spLocks noGrp="1"/>
          </p:cNvSpPr>
          <p:nvPr>
            <p:ph sz="quarter" idx="13"/>
          </p:nvPr>
        </p:nvSpPr>
        <p:spPr>
          <a:xfrm>
            <a:off x="1108364" y="7164593"/>
            <a:ext cx="12413673" cy="425058"/>
          </a:xfrm>
        </p:spPr>
        <p:txBody>
          <a:bodyPr/>
          <a:lstStyle/>
          <a:p>
            <a:pPr marL="114300" indent="-114300">
              <a:lnSpc>
                <a:spcPct val="90000"/>
              </a:lnSpc>
              <a:buClr>
                <a:srgbClr val="000000"/>
              </a:buClr>
              <a:buFont typeface="+mj-lt"/>
              <a:buAutoNum type="arabicPeriod"/>
            </a:pPr>
            <a:r>
              <a:rPr lang="en-US" sz="900" kern="1200" dirty="0" err="1">
                <a:solidFill>
                  <a:schemeClr val="tx2"/>
                </a:solidFill>
                <a:latin typeface="Arial Narrow" pitchFamily="34" charset="0"/>
              </a:rPr>
              <a:t>Opportunità</a:t>
            </a:r>
            <a:r>
              <a:rPr lang="en-US" sz="900" kern="1200" dirty="0">
                <a:solidFill>
                  <a:schemeClr val="tx2"/>
                </a:solidFill>
                <a:latin typeface="Arial Narrow" pitchFamily="34" charset="0"/>
              </a:rPr>
              <a:t> di </a:t>
            </a:r>
            <a:r>
              <a:rPr lang="en-US" sz="900" kern="1200" dirty="0" err="1">
                <a:solidFill>
                  <a:schemeClr val="tx2"/>
                </a:solidFill>
                <a:latin typeface="Arial Narrow" pitchFamily="34" charset="0"/>
              </a:rPr>
              <a:t>investimento</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valutate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ed</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eseguite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negli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utlimi</a:t>
            </a:r>
            <a:r>
              <a:rPr lang="en-US" sz="900" kern="1200" dirty="0">
                <a:solidFill>
                  <a:schemeClr val="tx2"/>
                </a:solidFill>
                <a:latin typeface="Arial Narrow" pitchFamily="34" charset="0"/>
              </a:rPr>
              <a:t> 5 </a:t>
            </a:r>
            <a:r>
              <a:rPr lang="en-US" sz="900" kern="1200" dirty="0" err="1">
                <a:solidFill>
                  <a:schemeClr val="tx2"/>
                </a:solidFill>
                <a:latin typeface="Arial Narrow" pitchFamily="34" charset="0"/>
              </a:rPr>
              <a:t>anni</a:t>
            </a:r>
            <a:r>
              <a:rPr lang="en-US" sz="900" kern="1200" dirty="0">
                <a:solidFill>
                  <a:schemeClr val="tx2"/>
                </a:solidFill>
                <a:latin typeface="Arial Narrow" pitchFamily="34" charset="0"/>
              </a:rPr>
              <a:t> (al Q4 2018) </a:t>
            </a:r>
            <a:r>
              <a:rPr lang="en-US" sz="900" kern="1200" dirty="0" err="1">
                <a:solidFill>
                  <a:schemeClr val="tx2"/>
                </a:solidFill>
                <a:latin typeface="Arial Narrow" pitchFamily="34" charset="0"/>
              </a:rPr>
              <a:t>sul</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primario</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secondario</a:t>
            </a:r>
            <a:r>
              <a:rPr lang="en-US" sz="900" kern="1200" dirty="0">
                <a:solidFill>
                  <a:schemeClr val="tx2"/>
                </a:solidFill>
                <a:latin typeface="Arial Narrow" pitchFamily="34" charset="0"/>
              </a:rPr>
              <a:t> e co-</a:t>
            </a:r>
            <a:r>
              <a:rPr lang="en-US" sz="900" kern="1200" dirty="0" err="1">
                <a:solidFill>
                  <a:schemeClr val="tx2"/>
                </a:solidFill>
                <a:latin typeface="Arial Narrow" pitchFamily="34" charset="0"/>
              </a:rPr>
              <a:t>investmenti</a:t>
            </a:r>
            <a:r>
              <a:rPr lang="en-US" sz="900" kern="1200" dirty="0">
                <a:solidFill>
                  <a:schemeClr val="tx2"/>
                </a:solidFill>
                <a:latin typeface="Arial Narrow" pitchFamily="34" charset="0"/>
              </a:rPr>
              <a:t>.</a:t>
            </a:r>
          </a:p>
          <a:p>
            <a:pPr marL="117448" indent="-117448">
              <a:lnSpc>
                <a:spcPct val="90000"/>
              </a:lnSpc>
              <a:buClr>
                <a:srgbClr val="000000"/>
              </a:buClr>
              <a:buFont typeface="Wingdings" pitchFamily="2" charset="2"/>
              <a:buAutoNum type="arabicPeriod"/>
            </a:pPr>
            <a:r>
              <a:rPr lang="en-US" sz="900" kern="1200" dirty="0" err="1">
                <a:solidFill>
                  <a:schemeClr val="tx2"/>
                </a:solidFill>
                <a:latin typeface="Arial Narrow" pitchFamily="34" charset="0"/>
              </a:rPr>
              <a:t>Misurato</a:t>
            </a:r>
            <a:r>
              <a:rPr lang="en-US" sz="900" kern="1200" dirty="0">
                <a:solidFill>
                  <a:schemeClr val="tx2"/>
                </a:solidFill>
                <a:latin typeface="Arial Narrow" pitchFamily="34" charset="0"/>
              </a:rPr>
              <a:t> come </a:t>
            </a:r>
            <a:r>
              <a:rPr lang="en-US" sz="900" kern="1200" dirty="0" err="1">
                <a:solidFill>
                  <a:schemeClr val="tx2"/>
                </a:solidFill>
                <a:latin typeface="Arial Narrow" pitchFamily="34" charset="0"/>
              </a:rPr>
              <a:t>ammontare</a:t>
            </a:r>
            <a:r>
              <a:rPr lang="en-US" sz="900" kern="1200" dirty="0">
                <a:solidFill>
                  <a:schemeClr val="tx2"/>
                </a:solidFill>
                <a:latin typeface="Arial Narrow" pitchFamily="34" charset="0"/>
              </a:rPr>
              <a:t> del commitment </a:t>
            </a:r>
            <a:r>
              <a:rPr lang="en-US" sz="900" kern="1200" dirty="0" err="1">
                <a:solidFill>
                  <a:schemeClr val="tx2"/>
                </a:solidFill>
                <a:latin typeface="Arial Narrow" pitchFamily="34" charset="0"/>
              </a:rPr>
              <a:t>accettato</a:t>
            </a:r>
            <a:r>
              <a:rPr lang="en-US" sz="900" kern="1200" dirty="0">
                <a:solidFill>
                  <a:schemeClr val="tx2"/>
                </a:solidFill>
                <a:latin typeface="Arial Narrow" pitchFamily="34" charset="0"/>
              </a:rPr>
              <a:t> dal General Partners </a:t>
            </a:r>
            <a:r>
              <a:rPr lang="en-US" sz="900" kern="1200" dirty="0" err="1">
                <a:solidFill>
                  <a:schemeClr val="tx2"/>
                </a:solidFill>
                <a:latin typeface="Arial Narrow" pitchFamily="34" charset="0"/>
              </a:rPr>
              <a:t>sottostante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diviso</a:t>
            </a:r>
            <a:r>
              <a:rPr lang="en-US" sz="900" kern="1200" dirty="0">
                <a:solidFill>
                  <a:schemeClr val="tx2"/>
                </a:solidFill>
                <a:latin typeface="Arial Narrow" pitchFamily="34" charset="0"/>
              </a:rPr>
              <a:t> per il commitment </a:t>
            </a:r>
            <a:r>
              <a:rPr lang="en-US" sz="900" kern="1200" dirty="0" err="1">
                <a:solidFill>
                  <a:schemeClr val="tx2"/>
                </a:solidFill>
                <a:latin typeface="Arial Narrow" pitchFamily="34" charset="0"/>
              </a:rPr>
              <a:t>totale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richiesto</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nei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documenti</a:t>
            </a:r>
            <a:r>
              <a:rPr lang="en-US" sz="900" kern="1200" dirty="0">
                <a:solidFill>
                  <a:schemeClr val="tx2"/>
                </a:solidFill>
                <a:latin typeface="Arial Narrow" pitchFamily="34" charset="0"/>
              </a:rPr>
              <a:t> di </a:t>
            </a:r>
            <a:r>
              <a:rPr lang="en-US" sz="900" kern="1200" dirty="0" err="1">
                <a:solidFill>
                  <a:schemeClr val="tx2"/>
                </a:solidFill>
                <a:latin typeface="Arial Narrow" pitchFamily="34" charset="0"/>
              </a:rPr>
              <a:t>sottoscrizione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consegnati</a:t>
            </a:r>
            <a:r>
              <a:rPr lang="en-US" sz="900" kern="1200" dirty="0">
                <a:solidFill>
                  <a:schemeClr val="tx2"/>
                </a:solidFill>
                <a:latin typeface="Arial Narrow" pitchFamily="34" charset="0"/>
              </a:rPr>
              <a:t> per </a:t>
            </a:r>
            <a:r>
              <a:rPr lang="en-US" sz="900" kern="1200" dirty="0" err="1">
                <a:solidFill>
                  <a:schemeClr val="tx2"/>
                </a:solidFill>
                <a:latin typeface="Arial Narrow" pitchFamily="34" charset="0"/>
              </a:rPr>
              <a:t>investimenti</a:t>
            </a:r>
            <a:r>
              <a:rPr lang="en-US" sz="900" kern="1200" dirty="0">
                <a:solidFill>
                  <a:schemeClr val="tx2"/>
                </a:solidFill>
                <a:latin typeface="Arial Narrow" pitchFamily="34" charset="0"/>
              </a:rPr>
              <a:t> in </a:t>
            </a:r>
            <a:r>
              <a:rPr lang="en-US" sz="900" kern="1200" dirty="0" err="1">
                <a:solidFill>
                  <a:schemeClr val="tx2"/>
                </a:solidFill>
                <a:latin typeface="Arial Narrow" pitchFamily="34" charset="0"/>
              </a:rPr>
              <a:t>fondi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privati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durante</a:t>
            </a:r>
            <a:r>
              <a:rPr lang="en-US" sz="900" kern="1200" dirty="0">
                <a:solidFill>
                  <a:schemeClr val="tx2"/>
                </a:solidFill>
                <a:latin typeface="Arial Narrow" pitchFamily="34" charset="0"/>
              </a:rPr>
              <a:t> il </a:t>
            </a:r>
            <a:r>
              <a:rPr lang="en-US" sz="900" kern="1200" dirty="0" err="1">
                <a:solidFill>
                  <a:schemeClr val="tx2"/>
                </a:solidFill>
                <a:latin typeface="Arial Narrow" pitchFamily="34" charset="0"/>
              </a:rPr>
              <a:t>periodo</a:t>
            </a:r>
            <a:r>
              <a:rPr lang="en-US" sz="900" kern="1200" dirty="0">
                <a:solidFill>
                  <a:schemeClr val="tx2"/>
                </a:solidFill>
                <a:latin typeface="Arial Narrow" pitchFamily="34" charset="0"/>
              </a:rPr>
              <a:t> di </a:t>
            </a:r>
            <a:r>
              <a:rPr lang="en-US" sz="900" kern="1200" dirty="0" err="1">
                <a:solidFill>
                  <a:schemeClr val="tx2"/>
                </a:solidFill>
                <a:latin typeface="Arial Narrow" pitchFamily="34" charset="0"/>
              </a:rPr>
              <a:t>offerta</a:t>
            </a:r>
            <a:r>
              <a:rPr lang="en-US" sz="900" kern="1200" dirty="0">
                <a:solidFill>
                  <a:schemeClr val="tx2"/>
                </a:solidFill>
                <a:latin typeface="Arial Narrow" pitchFamily="34" charset="0"/>
              </a:rPr>
              <a:t>. La performance </a:t>
            </a:r>
            <a:r>
              <a:rPr lang="en-US" sz="900" kern="1200" dirty="0" err="1">
                <a:solidFill>
                  <a:schemeClr val="tx2"/>
                </a:solidFill>
                <a:latin typeface="Arial Narrow" pitchFamily="34" charset="0"/>
              </a:rPr>
              <a:t>passata</a:t>
            </a:r>
            <a:r>
              <a:rPr lang="en-US" sz="900" kern="1200" dirty="0">
                <a:solidFill>
                  <a:schemeClr val="tx2"/>
                </a:solidFill>
                <a:latin typeface="Arial Narrow" pitchFamily="34" charset="0"/>
              </a:rPr>
              <a:t> non </a:t>
            </a:r>
            <a:r>
              <a:rPr lang="en-US" sz="900" kern="1200" dirty="0" err="1">
                <a:solidFill>
                  <a:schemeClr val="tx2"/>
                </a:solidFill>
                <a:latin typeface="Arial Narrow" pitchFamily="34" charset="0"/>
              </a:rPr>
              <a:t>garantisce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risultati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futuri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Riflette</a:t>
            </a:r>
            <a:r>
              <a:rPr lang="en-US" sz="900" kern="1200" dirty="0">
                <a:solidFill>
                  <a:schemeClr val="tx2"/>
                </a:solidFill>
                <a:latin typeface="Arial Narrow" pitchFamily="34" charset="0"/>
              </a:rPr>
              <a:t> la </a:t>
            </a:r>
            <a:r>
              <a:rPr lang="en-US" sz="900" kern="1200" dirty="0" err="1">
                <a:solidFill>
                  <a:schemeClr val="tx2"/>
                </a:solidFill>
                <a:latin typeface="Arial Narrow" pitchFamily="34" charset="0"/>
              </a:rPr>
              <a:t>percentuale</a:t>
            </a:r>
            <a:r>
              <a:rPr lang="en-US" sz="900" kern="1200" dirty="0">
                <a:solidFill>
                  <a:schemeClr val="tx2"/>
                </a:solidFill>
                <a:latin typeface="Arial Narrow" pitchFamily="34" charset="0"/>
              </a:rPr>
              <a:t> di </a:t>
            </a:r>
            <a:r>
              <a:rPr lang="en-US" sz="900" kern="1200" dirty="0" err="1">
                <a:solidFill>
                  <a:schemeClr val="tx2"/>
                </a:solidFill>
                <a:latin typeface="Arial Narrow" pitchFamily="34" charset="0"/>
              </a:rPr>
              <a:t>allocazioni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richieste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insieme</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ai</a:t>
            </a:r>
            <a:r>
              <a:rPr lang="en-US" sz="900" kern="1200" dirty="0">
                <a:solidFill>
                  <a:schemeClr val="tx2"/>
                </a:solidFill>
                <a:latin typeface="Arial Narrow" pitchFamily="34" charset="0"/>
              </a:rPr>
              <a:t> commitment </a:t>
            </a:r>
            <a:r>
              <a:rPr lang="en-US" sz="900" kern="1200" dirty="0" err="1">
                <a:solidFill>
                  <a:schemeClr val="tx2"/>
                </a:solidFill>
                <a:latin typeface="Arial Narrow" pitchFamily="34" charset="0"/>
              </a:rPr>
              <a:t>totali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sul</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primario</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negli</a:t>
            </a:r>
            <a:r>
              <a:rPr lang="en-US" sz="900" kern="1200" dirty="0">
                <a:solidFill>
                  <a:schemeClr val="tx2"/>
                </a:solidFill>
                <a:latin typeface="Arial Narrow" pitchFamily="34" charset="0"/>
              </a:rPr>
              <a:t> </a:t>
            </a:r>
            <a:r>
              <a:rPr lang="en-US" sz="900" kern="1200" dirty="0" err="1">
                <a:solidFill>
                  <a:schemeClr val="tx2"/>
                </a:solidFill>
                <a:latin typeface="Arial Narrow" pitchFamily="34" charset="0"/>
              </a:rPr>
              <a:t>ultimi</a:t>
            </a:r>
            <a:r>
              <a:rPr lang="en-US" sz="900" kern="1200" dirty="0">
                <a:solidFill>
                  <a:schemeClr val="tx2"/>
                </a:solidFill>
                <a:latin typeface="Arial Narrow" pitchFamily="34" charset="0"/>
              </a:rPr>
              <a:t> 5 </a:t>
            </a:r>
            <a:r>
              <a:rPr lang="en-US" sz="900" kern="1200" dirty="0" err="1">
                <a:solidFill>
                  <a:schemeClr val="tx2"/>
                </a:solidFill>
                <a:latin typeface="Arial Narrow" pitchFamily="34" charset="0"/>
              </a:rPr>
              <a:t>anni</a:t>
            </a:r>
            <a:r>
              <a:rPr lang="en-US" sz="900" kern="1200" dirty="0">
                <a:solidFill>
                  <a:schemeClr val="tx2"/>
                </a:solidFill>
                <a:latin typeface="Arial Narrow" pitchFamily="34" charset="0"/>
              </a:rPr>
              <a:t> al Q4 2018. </a:t>
            </a:r>
          </a:p>
        </p:txBody>
      </p:sp>
      <p:sp>
        <p:nvSpPr>
          <p:cNvPr id="35" name="Rectangle 34"/>
          <p:cNvSpPr/>
          <p:nvPr/>
        </p:nvSpPr>
        <p:spPr>
          <a:xfrm>
            <a:off x="1086398" y="720956"/>
            <a:ext cx="2684217" cy="400110"/>
          </a:xfrm>
          <a:prstGeom prst="rect">
            <a:avLst/>
          </a:prstGeom>
          <a:solidFill>
            <a:schemeClr val="accent3"/>
          </a:solidFill>
          <a:ln>
            <a:noFill/>
          </a:ln>
        </p:spPr>
        <p:txBody>
          <a:bodyPr wrap="square">
            <a:spAutoFit/>
          </a:bodyPr>
          <a:lstStyle/>
          <a:p>
            <a:r>
              <a:rPr lang="it-IT" sz="2000" dirty="0">
                <a:solidFill>
                  <a:schemeClr val="bg1"/>
                </a:solidFill>
                <a:latin typeface="+mj-lt"/>
              </a:rPr>
              <a:t>Costruzione del </a:t>
            </a:r>
            <a:r>
              <a:rPr lang="it-IT" sz="2000" dirty="0" smtClean="0">
                <a:solidFill>
                  <a:schemeClr val="bg1"/>
                </a:solidFill>
                <a:latin typeface="+mj-lt"/>
              </a:rPr>
              <a:t>portafoglio </a:t>
            </a:r>
            <a:endParaRPr lang="it-IT" sz="1800" dirty="0">
              <a:solidFill>
                <a:schemeClr val="bg1"/>
              </a:solidFill>
              <a:latin typeface="+mj-lt"/>
            </a:endParaRPr>
          </a:p>
        </p:txBody>
      </p:sp>
      <p:sp>
        <p:nvSpPr>
          <p:cNvPr id="5" name="Oval 4"/>
          <p:cNvSpPr/>
          <p:nvPr/>
        </p:nvSpPr>
        <p:spPr bwMode="auto">
          <a:xfrm>
            <a:off x="6614364" y="2650552"/>
            <a:ext cx="3240000" cy="3240000"/>
          </a:xfrm>
          <a:prstGeom prst="ellipse">
            <a:avLst/>
          </a:prstGeom>
          <a:noFill/>
          <a:ln w="635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1200" b="0" i="0" u="none" strike="noStrike" cap="none" normalizeH="0" baseline="0" smtClean="0">
              <a:ln>
                <a:noFill/>
              </a:ln>
              <a:solidFill>
                <a:srgbClr val="000000"/>
              </a:solidFill>
              <a:effectLst/>
              <a:latin typeface="Arial" charset="0"/>
            </a:endParaRPr>
          </a:p>
        </p:txBody>
      </p:sp>
    </p:spTree>
    <p:extLst>
      <p:ext uri="{BB962C8B-B14F-4D97-AF65-F5344CB8AC3E}">
        <p14:creationId xmlns:p14="http://schemas.microsoft.com/office/powerpoint/2010/main" val="34023079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1767" y="582010"/>
            <a:ext cx="9640270" cy="564776"/>
          </a:xfrm>
        </p:spPr>
        <p:txBody>
          <a:bodyPr/>
          <a:lstStyle/>
          <a:p>
            <a:r>
              <a:rPr lang="it-IT" sz="2500" dirty="0" smtClean="0"/>
              <a:t>4- Gestione del rischio. La maggior parte avviene ex-ante</a:t>
            </a:r>
            <a:endParaRPr lang="en-GB" sz="2500" dirty="0"/>
          </a:p>
        </p:txBody>
      </p:sp>
      <p:sp>
        <p:nvSpPr>
          <p:cNvPr id="53" name="Rectangle 7"/>
          <p:cNvSpPr>
            <a:spLocks noChangeArrowheads="1"/>
          </p:cNvSpPr>
          <p:nvPr>
            <p:custDataLst>
              <p:tags r:id="rId1"/>
            </p:custDataLst>
          </p:nvPr>
        </p:nvSpPr>
        <p:spPr bwMode="auto">
          <a:xfrm>
            <a:off x="2815481" y="7215096"/>
            <a:ext cx="8996082" cy="38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60" bIns="19360" anchor="b"/>
          <a:lstStyle/>
          <a:p>
            <a:pPr marL="124354" indent="-124354">
              <a:lnSpc>
                <a:spcPct val="90000"/>
              </a:lnSpc>
              <a:buClr>
                <a:srgbClr val="000000"/>
              </a:buClr>
            </a:pPr>
            <a:endParaRPr lang="en-US" sz="847" i="1" dirty="0">
              <a:solidFill>
                <a:schemeClr val="tx2"/>
              </a:solidFill>
              <a:latin typeface="Arial Narrow" pitchFamily="34" charset="0"/>
            </a:endParaRPr>
          </a:p>
        </p:txBody>
      </p:sp>
      <p:grpSp>
        <p:nvGrpSpPr>
          <p:cNvPr id="36" name="Group 35"/>
          <p:cNvGrpSpPr/>
          <p:nvPr>
            <p:custDataLst>
              <p:tags r:id="rId2"/>
            </p:custDataLst>
          </p:nvPr>
        </p:nvGrpSpPr>
        <p:grpSpPr>
          <a:xfrm>
            <a:off x="5333522" y="2877962"/>
            <a:ext cx="3960000" cy="3851611"/>
            <a:chOff x="3297635" y="2567633"/>
            <a:chExt cx="3446065" cy="3329930"/>
          </a:xfrm>
        </p:grpSpPr>
        <p:sp>
          <p:nvSpPr>
            <p:cNvPr id="37" name="Freeform 13"/>
            <p:cNvSpPr>
              <a:spLocks/>
            </p:cNvSpPr>
            <p:nvPr>
              <p:custDataLst>
                <p:tags r:id="rId6"/>
              </p:custDataLst>
            </p:nvPr>
          </p:nvSpPr>
          <p:spPr bwMode="gray">
            <a:xfrm>
              <a:off x="3509276" y="2567633"/>
              <a:ext cx="1509091" cy="1351534"/>
            </a:xfrm>
            <a:custGeom>
              <a:avLst/>
              <a:gdLst>
                <a:gd name="T0" fmla="*/ 205 w 340"/>
                <a:gd name="T1" fmla="*/ 212 h 300"/>
                <a:gd name="T2" fmla="*/ 205 w 340"/>
                <a:gd name="T3" fmla="*/ 0 h 300"/>
                <a:gd name="T4" fmla="*/ 0 w 340"/>
                <a:gd name="T5" fmla="*/ 297 h 300"/>
                <a:gd name="T6" fmla="*/ 99 w 340"/>
                <a:gd name="T7" fmla="*/ 360 h 300"/>
                <a:gd name="T8" fmla="*/ 205 w 340"/>
                <a:gd name="T9" fmla="*/ 212 h 3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 h="300">
                  <a:moveTo>
                    <a:pt x="340" y="176"/>
                  </a:moveTo>
                  <a:cubicBezTo>
                    <a:pt x="340" y="0"/>
                    <a:pt x="340" y="0"/>
                    <a:pt x="340" y="0"/>
                  </a:cubicBezTo>
                  <a:cubicBezTo>
                    <a:pt x="182" y="0"/>
                    <a:pt x="49" y="97"/>
                    <a:pt x="0" y="247"/>
                  </a:cubicBezTo>
                  <a:cubicBezTo>
                    <a:pt x="165" y="300"/>
                    <a:pt x="165" y="300"/>
                    <a:pt x="165" y="300"/>
                  </a:cubicBezTo>
                  <a:cubicBezTo>
                    <a:pt x="190" y="228"/>
                    <a:pt x="259" y="176"/>
                    <a:pt x="340" y="176"/>
                  </a:cubicBezTo>
                </a:path>
              </a:pathLst>
            </a:custGeom>
            <a:solidFill>
              <a:srgbClr val="909497"/>
            </a:solidFill>
            <a:ln w="19050" cmpd="sng">
              <a:solidFill>
                <a:srgbClr val="FFFFFF"/>
              </a:solidFill>
              <a:round/>
              <a:headEnd/>
              <a:tailEnd/>
            </a:ln>
          </p:spPr>
          <p:txBody>
            <a:bodyPr/>
            <a:lstStyle/>
            <a:p>
              <a:endParaRPr lang="en-US"/>
            </a:p>
          </p:txBody>
        </p:sp>
        <p:sp>
          <p:nvSpPr>
            <p:cNvPr id="38" name="Freeform 14"/>
            <p:cNvSpPr>
              <a:spLocks/>
            </p:cNvSpPr>
            <p:nvPr>
              <p:custDataLst>
                <p:tags r:id="rId7"/>
              </p:custDataLst>
            </p:nvPr>
          </p:nvSpPr>
          <p:spPr bwMode="gray">
            <a:xfrm>
              <a:off x="3297635" y="3679092"/>
              <a:ext cx="1228437" cy="1800563"/>
            </a:xfrm>
            <a:custGeom>
              <a:avLst/>
              <a:gdLst>
                <a:gd name="T0" fmla="*/ 121 w 277"/>
                <a:gd name="T1" fmla="*/ 142 h 399"/>
                <a:gd name="T2" fmla="*/ 127 w 277"/>
                <a:gd name="T3" fmla="*/ 67 h 399"/>
                <a:gd name="T4" fmla="*/ 30 w 277"/>
                <a:gd name="T5" fmla="*/ 0 h 399"/>
                <a:gd name="T6" fmla="*/ 107 w 277"/>
                <a:gd name="T7" fmla="*/ 491 h 399"/>
                <a:gd name="T8" fmla="*/ 166 w 277"/>
                <a:gd name="T9" fmla="*/ 323 h 399"/>
                <a:gd name="T10" fmla="*/ 121 w 277"/>
                <a:gd name="T11" fmla="*/ 142 h 3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7" h="399">
                  <a:moveTo>
                    <a:pt x="203" y="114"/>
                  </a:moveTo>
                  <a:cubicBezTo>
                    <a:pt x="203" y="94"/>
                    <a:pt x="206" y="73"/>
                    <a:pt x="213" y="53"/>
                  </a:cubicBezTo>
                  <a:cubicBezTo>
                    <a:pt x="48" y="0"/>
                    <a:pt x="48" y="0"/>
                    <a:pt x="48" y="0"/>
                  </a:cubicBezTo>
                  <a:cubicBezTo>
                    <a:pt x="0" y="150"/>
                    <a:pt x="51" y="307"/>
                    <a:pt x="178" y="399"/>
                  </a:cubicBezTo>
                  <a:cubicBezTo>
                    <a:pt x="277" y="263"/>
                    <a:pt x="277" y="263"/>
                    <a:pt x="277" y="263"/>
                  </a:cubicBezTo>
                  <a:cubicBezTo>
                    <a:pt x="232" y="229"/>
                    <a:pt x="203" y="175"/>
                    <a:pt x="203" y="114"/>
                  </a:cubicBezTo>
                </a:path>
              </a:pathLst>
            </a:custGeom>
            <a:solidFill>
              <a:srgbClr val="99B5CC"/>
            </a:solidFill>
            <a:ln w="19050" cmpd="sng">
              <a:solidFill>
                <a:srgbClr val="FFFFFF"/>
              </a:solidFill>
              <a:round/>
              <a:headEnd/>
              <a:tailEnd/>
            </a:ln>
          </p:spPr>
          <p:txBody>
            <a:bodyPr/>
            <a:lstStyle/>
            <a:p>
              <a:endParaRPr lang="en-US"/>
            </a:p>
          </p:txBody>
        </p:sp>
        <p:sp>
          <p:nvSpPr>
            <p:cNvPr id="39" name="Freeform 15"/>
            <p:cNvSpPr>
              <a:spLocks/>
            </p:cNvSpPr>
            <p:nvPr>
              <p:custDataLst>
                <p:tags r:id="rId8"/>
              </p:custDataLst>
            </p:nvPr>
          </p:nvSpPr>
          <p:spPr bwMode="gray">
            <a:xfrm>
              <a:off x="4088988" y="4866129"/>
              <a:ext cx="1858759" cy="1031434"/>
            </a:xfrm>
            <a:custGeom>
              <a:avLst/>
              <a:gdLst>
                <a:gd name="T0" fmla="*/ 122 w 420"/>
                <a:gd name="T1" fmla="*/ 36 h 229"/>
                <a:gd name="T2" fmla="*/ 122 w 420"/>
                <a:gd name="T3" fmla="*/ 36 h 229"/>
                <a:gd name="T4" fmla="*/ 58 w 420"/>
                <a:gd name="T5" fmla="*/ 0 h 229"/>
                <a:gd name="T6" fmla="*/ 0 w 420"/>
                <a:gd name="T7" fmla="*/ 164 h 229"/>
                <a:gd name="T8" fmla="*/ 244 w 420"/>
                <a:gd name="T9" fmla="*/ 164 h 229"/>
                <a:gd name="T10" fmla="*/ 187 w 420"/>
                <a:gd name="T11" fmla="*/ 0 h 229"/>
                <a:gd name="T12" fmla="*/ 122 w 420"/>
                <a:gd name="T13" fmla="*/ 36 h 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0" h="229">
                  <a:moveTo>
                    <a:pt x="210" y="36"/>
                  </a:moveTo>
                  <a:cubicBezTo>
                    <a:pt x="210" y="36"/>
                    <a:pt x="210" y="36"/>
                    <a:pt x="210" y="36"/>
                  </a:cubicBezTo>
                  <a:cubicBezTo>
                    <a:pt x="169" y="36"/>
                    <a:pt x="130" y="23"/>
                    <a:pt x="99" y="0"/>
                  </a:cubicBezTo>
                  <a:cubicBezTo>
                    <a:pt x="0" y="136"/>
                    <a:pt x="0" y="136"/>
                    <a:pt x="0" y="136"/>
                  </a:cubicBezTo>
                  <a:cubicBezTo>
                    <a:pt x="128" y="229"/>
                    <a:pt x="292" y="229"/>
                    <a:pt x="420" y="136"/>
                  </a:cubicBezTo>
                  <a:cubicBezTo>
                    <a:pt x="321" y="0"/>
                    <a:pt x="321" y="0"/>
                    <a:pt x="321" y="0"/>
                  </a:cubicBezTo>
                  <a:cubicBezTo>
                    <a:pt x="290" y="23"/>
                    <a:pt x="252" y="36"/>
                    <a:pt x="210" y="36"/>
                  </a:cubicBezTo>
                </a:path>
              </a:pathLst>
            </a:custGeom>
            <a:solidFill>
              <a:srgbClr val="6690B2"/>
            </a:solidFill>
            <a:ln w="19050" cmpd="sng">
              <a:solidFill>
                <a:srgbClr val="FFFFFF"/>
              </a:solidFill>
              <a:round/>
              <a:headEnd/>
              <a:tailEnd/>
            </a:ln>
          </p:spPr>
          <p:txBody>
            <a:bodyPr/>
            <a:lstStyle/>
            <a:p>
              <a:endParaRPr lang="en-US"/>
            </a:p>
          </p:txBody>
        </p:sp>
        <p:sp>
          <p:nvSpPr>
            <p:cNvPr id="40" name="Freeform 16"/>
            <p:cNvSpPr>
              <a:spLocks/>
            </p:cNvSpPr>
            <p:nvPr>
              <p:custDataLst>
                <p:tags r:id="rId9"/>
              </p:custDataLst>
            </p:nvPr>
          </p:nvSpPr>
          <p:spPr bwMode="gray">
            <a:xfrm>
              <a:off x="5510662" y="3679092"/>
              <a:ext cx="1233038" cy="1800563"/>
            </a:xfrm>
            <a:custGeom>
              <a:avLst/>
              <a:gdLst>
                <a:gd name="T0" fmla="*/ 137 w 278"/>
                <a:gd name="T1" fmla="*/ 0 h 399"/>
                <a:gd name="T2" fmla="*/ 38 w 278"/>
                <a:gd name="T3" fmla="*/ 67 h 399"/>
                <a:gd name="T4" fmla="*/ 0 w 278"/>
                <a:gd name="T5" fmla="*/ 323 h 399"/>
                <a:gd name="T6" fmla="*/ 60 w 278"/>
                <a:gd name="T7" fmla="*/ 491 h 399"/>
                <a:gd name="T8" fmla="*/ 137 w 278"/>
                <a:gd name="T9" fmla="*/ 0 h 3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399">
                  <a:moveTo>
                    <a:pt x="229" y="0"/>
                  </a:moveTo>
                  <a:cubicBezTo>
                    <a:pt x="64" y="53"/>
                    <a:pt x="64" y="53"/>
                    <a:pt x="64" y="53"/>
                  </a:cubicBezTo>
                  <a:cubicBezTo>
                    <a:pt x="90" y="129"/>
                    <a:pt x="64" y="215"/>
                    <a:pt x="0" y="263"/>
                  </a:cubicBezTo>
                  <a:cubicBezTo>
                    <a:pt x="99" y="399"/>
                    <a:pt x="99" y="399"/>
                    <a:pt x="99" y="399"/>
                  </a:cubicBezTo>
                  <a:cubicBezTo>
                    <a:pt x="227" y="307"/>
                    <a:pt x="278" y="150"/>
                    <a:pt x="229" y="0"/>
                  </a:cubicBezTo>
                </a:path>
              </a:pathLst>
            </a:custGeom>
            <a:solidFill>
              <a:srgbClr val="336B99"/>
            </a:solidFill>
            <a:ln w="19050" cmpd="sng">
              <a:solidFill>
                <a:srgbClr val="FFFFFF"/>
              </a:solidFill>
              <a:round/>
              <a:headEnd/>
              <a:tailEnd/>
            </a:ln>
          </p:spPr>
          <p:txBody>
            <a:bodyPr/>
            <a:lstStyle/>
            <a:p>
              <a:endParaRPr lang="en-US"/>
            </a:p>
          </p:txBody>
        </p:sp>
        <p:sp>
          <p:nvSpPr>
            <p:cNvPr id="41" name="Freeform 17"/>
            <p:cNvSpPr>
              <a:spLocks noChangeAspect="1"/>
            </p:cNvSpPr>
            <p:nvPr>
              <p:custDataLst>
                <p:tags r:id="rId10"/>
              </p:custDataLst>
            </p:nvPr>
          </p:nvSpPr>
          <p:spPr bwMode="gray">
            <a:xfrm>
              <a:off x="5018367" y="2567633"/>
              <a:ext cx="1504490" cy="1351534"/>
            </a:xfrm>
            <a:custGeom>
              <a:avLst/>
              <a:gdLst>
                <a:gd name="T0" fmla="*/ 0 w 340"/>
                <a:gd name="T1" fmla="*/ 212 h 300"/>
                <a:gd name="T2" fmla="*/ 101 w 340"/>
                <a:gd name="T3" fmla="*/ 360 h 300"/>
                <a:gd name="T4" fmla="*/ 197 w 340"/>
                <a:gd name="T5" fmla="*/ 297 h 300"/>
                <a:gd name="T6" fmla="*/ 0 w 340"/>
                <a:gd name="T7" fmla="*/ 0 h 300"/>
                <a:gd name="T8" fmla="*/ 0 w 340"/>
                <a:gd name="T9" fmla="*/ 212 h 300"/>
                <a:gd name="T10" fmla="*/ 0 w 340"/>
                <a:gd name="T11" fmla="*/ 212 h 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300">
                  <a:moveTo>
                    <a:pt x="0" y="176"/>
                  </a:moveTo>
                  <a:cubicBezTo>
                    <a:pt x="81" y="176"/>
                    <a:pt x="150" y="228"/>
                    <a:pt x="175" y="300"/>
                  </a:cubicBezTo>
                  <a:cubicBezTo>
                    <a:pt x="340" y="247"/>
                    <a:pt x="340" y="247"/>
                    <a:pt x="340" y="247"/>
                  </a:cubicBezTo>
                  <a:cubicBezTo>
                    <a:pt x="291" y="97"/>
                    <a:pt x="158" y="0"/>
                    <a:pt x="0" y="0"/>
                  </a:cubicBezTo>
                  <a:cubicBezTo>
                    <a:pt x="0" y="176"/>
                    <a:pt x="0" y="176"/>
                    <a:pt x="0" y="176"/>
                  </a:cubicBezTo>
                  <a:cubicBezTo>
                    <a:pt x="0" y="176"/>
                    <a:pt x="0" y="176"/>
                    <a:pt x="0" y="176"/>
                  </a:cubicBezTo>
                </a:path>
              </a:pathLst>
            </a:custGeom>
            <a:solidFill>
              <a:schemeClr val="tx1"/>
            </a:solidFill>
            <a:ln w="19050" cmpd="sng">
              <a:solidFill>
                <a:srgbClr val="FFFFFF"/>
              </a:solidFill>
              <a:round/>
              <a:headEnd/>
              <a:tailEnd/>
            </a:ln>
          </p:spPr>
          <p:txBody>
            <a:bodyPr/>
            <a:lstStyle/>
            <a:p>
              <a:endParaRPr lang="en-US"/>
            </a:p>
          </p:txBody>
        </p:sp>
        <p:sp>
          <p:nvSpPr>
            <p:cNvPr id="42" name="Oval 22"/>
            <p:cNvSpPr>
              <a:spLocks noChangeAspect="1" noChangeArrowheads="1"/>
            </p:cNvSpPr>
            <p:nvPr/>
          </p:nvSpPr>
          <p:spPr bwMode="gray">
            <a:xfrm>
              <a:off x="3954345" y="3102136"/>
              <a:ext cx="2128044" cy="2128044"/>
            </a:xfrm>
            <a:prstGeom prst="ellipse">
              <a:avLst/>
            </a:prstGeom>
            <a:solidFill>
              <a:srgbClr val="D2D3D4"/>
            </a:solidFill>
            <a:ln w="222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18288" bIns="18288" anchor="ct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eaLnBrk="1" hangingPunct="1"/>
              <a:r>
                <a:rPr lang="en-US" altLang="en-US" sz="1800" b="1" cap="all" dirty="0" smtClean="0">
                  <a:solidFill>
                    <a:srgbClr val="E7E7E7">
                      <a:lumMod val="25000"/>
                    </a:srgbClr>
                  </a:solidFill>
                  <a:latin typeface="Arial Narrow" panose="020B0606020202030204" pitchFamily="34" charset="0"/>
                </a:rPr>
                <a:t>GESTIONE DEL RISCHIO</a:t>
              </a:r>
              <a:endParaRPr lang="en-US" altLang="en-US" sz="1800" b="1" cap="all" dirty="0">
                <a:solidFill>
                  <a:srgbClr val="E7E7E7">
                    <a:lumMod val="25000"/>
                  </a:srgbClr>
                </a:solidFill>
                <a:latin typeface="Arial Narrow" panose="020B0606020202030204" pitchFamily="34" charset="0"/>
              </a:endParaRPr>
            </a:p>
          </p:txBody>
        </p:sp>
      </p:grpSp>
      <p:sp>
        <p:nvSpPr>
          <p:cNvPr id="43" name="TextBox 42"/>
          <p:cNvSpPr txBox="1"/>
          <p:nvPr/>
        </p:nvSpPr>
        <p:spPr>
          <a:xfrm>
            <a:off x="9853833" y="2039797"/>
            <a:ext cx="3581814" cy="1722529"/>
          </a:xfrm>
          <a:prstGeom prst="rect">
            <a:avLst/>
          </a:prstGeom>
          <a:noFill/>
        </p:spPr>
        <p:txBody>
          <a:bodyPr wrap="square" lIns="90442" tIns="45215" rIns="90442" bIns="45215" rtlCol="0">
            <a:spAutoFit/>
          </a:bodyPr>
          <a:lstStyle/>
          <a:p>
            <a:pPr defTabSz="1006183" fontAlgn="auto">
              <a:spcBef>
                <a:spcPts val="0"/>
              </a:spcBef>
              <a:spcAft>
                <a:spcPts val="0"/>
              </a:spcAft>
            </a:pPr>
            <a:r>
              <a:rPr lang="en-US" altLang="ja-JP" sz="1600" b="1" dirty="0" smtClean="0">
                <a:solidFill>
                  <a:schemeClr val="accent1"/>
                </a:solidFill>
                <a:latin typeface="Arial Narrow" pitchFamily="34" charset="0"/>
              </a:rPr>
              <a:t>DIVERSIFICAZIONE PRUDENTE</a:t>
            </a:r>
          </a:p>
          <a:p>
            <a:pPr marL="110840" indent="-110840" algn="l">
              <a:spcBef>
                <a:spcPts val="599"/>
              </a:spcBef>
              <a:spcAft>
                <a:spcPts val="599"/>
              </a:spcAft>
              <a:buFont typeface="Arial" panose="020B0604020202020204" pitchFamily="34" charset="0"/>
              <a:buChar char="•"/>
            </a:pPr>
            <a:r>
              <a:rPr lang="en-US" sz="1600" dirty="0" err="1" smtClean="0">
                <a:solidFill>
                  <a:schemeClr val="tx1"/>
                </a:solidFill>
                <a:latin typeface="Arial Narrow"/>
                <a:cs typeface="Arial" panose="020B0604020202020204" pitchFamily="34" charset="0"/>
              </a:rPr>
              <a:t>Diversificazione</a:t>
            </a:r>
            <a:r>
              <a:rPr lang="en-US" sz="1600" dirty="0" smtClean="0">
                <a:solidFill>
                  <a:schemeClr val="tx1"/>
                </a:solidFill>
                <a:latin typeface="Arial Narrow"/>
                <a:cs typeface="Arial" panose="020B0604020202020204" pitchFamily="34" charset="0"/>
              </a:rPr>
              <a:t> per </a:t>
            </a:r>
            <a:r>
              <a:rPr lang="en-US" sz="1600" dirty="0" err="1" smtClean="0">
                <a:solidFill>
                  <a:schemeClr val="tx1"/>
                </a:solidFill>
                <a:latin typeface="Arial Narrow"/>
                <a:cs typeface="Arial" panose="020B0604020202020204" pitchFamily="34" charset="0"/>
              </a:rPr>
              <a:t>regione</a:t>
            </a:r>
            <a:r>
              <a:rPr lang="en-US" sz="1600" dirty="0" smtClean="0">
                <a:solidFill>
                  <a:schemeClr val="tx1"/>
                </a:solidFill>
                <a:latin typeface="Arial Narrow"/>
                <a:cs typeface="Arial" panose="020B0604020202020204" pitchFamily="34" charset="0"/>
              </a:rPr>
              <a:t>, </a:t>
            </a:r>
            <a:r>
              <a:rPr lang="en-US" sz="1600" dirty="0">
                <a:solidFill>
                  <a:schemeClr val="tx1"/>
                </a:solidFill>
                <a:latin typeface="Arial Narrow"/>
                <a:cs typeface="Arial" panose="020B0604020202020204" pitchFamily="34" charset="0"/>
              </a:rPr>
              <a:t>asset class, </a:t>
            </a:r>
            <a:r>
              <a:rPr lang="en-US" sz="1600" dirty="0" err="1" smtClean="0">
                <a:solidFill>
                  <a:schemeClr val="tx1"/>
                </a:solidFill>
                <a:latin typeface="Arial Narrow"/>
                <a:cs typeface="Arial" panose="020B0604020202020204" pitchFamily="34" charset="0"/>
              </a:rPr>
              <a:t>strategia</a:t>
            </a:r>
            <a:r>
              <a:rPr lang="en-US" sz="1600" dirty="0" smtClean="0">
                <a:solidFill>
                  <a:schemeClr val="tx1"/>
                </a:solidFill>
                <a:latin typeface="Arial Narrow"/>
                <a:cs typeface="Arial" panose="020B0604020202020204" pitchFamily="34" charset="0"/>
              </a:rPr>
              <a:t> e </a:t>
            </a:r>
            <a:r>
              <a:rPr lang="en-US" sz="1600" dirty="0">
                <a:solidFill>
                  <a:schemeClr val="tx1"/>
                </a:solidFill>
                <a:latin typeface="Arial Narrow"/>
                <a:cs typeface="Arial" panose="020B0604020202020204" pitchFamily="34" charset="0"/>
              </a:rPr>
              <a:t>vintage</a:t>
            </a:r>
          </a:p>
          <a:p>
            <a:pPr marL="110840" indent="-110840" algn="l">
              <a:spcAft>
                <a:spcPts val="599"/>
              </a:spcAft>
              <a:buFont typeface="Arial" panose="020B0604020202020204" pitchFamily="34" charset="0"/>
              <a:buChar char="•"/>
            </a:pPr>
            <a:r>
              <a:rPr lang="en-US" sz="1600" dirty="0" err="1" smtClean="0">
                <a:solidFill>
                  <a:schemeClr val="tx1"/>
                </a:solidFill>
                <a:latin typeface="Arial Narrow"/>
                <a:cs typeface="Arial" panose="020B0604020202020204" pitchFamily="34" charset="0"/>
              </a:rPr>
              <a:t>Diversificazione</a:t>
            </a:r>
            <a:r>
              <a:rPr lang="en-US" sz="1600" dirty="0">
                <a:solidFill>
                  <a:schemeClr val="tx1"/>
                </a:solidFill>
                <a:latin typeface="Arial Narrow"/>
                <a:cs typeface="Arial" panose="020B0604020202020204" pitchFamily="34" charset="0"/>
              </a:rPr>
              <a:t> </a:t>
            </a:r>
            <a:r>
              <a:rPr lang="en-US" sz="1600" dirty="0" smtClean="0">
                <a:solidFill>
                  <a:schemeClr val="tx1"/>
                </a:solidFill>
                <a:latin typeface="Arial Narrow"/>
                <a:cs typeface="Arial" panose="020B0604020202020204" pitchFamily="34" charset="0"/>
              </a:rPr>
              <a:t>per </a:t>
            </a:r>
            <a:r>
              <a:rPr lang="en-US" sz="1600" dirty="0" err="1" smtClean="0">
                <a:solidFill>
                  <a:schemeClr val="tx1"/>
                </a:solidFill>
                <a:latin typeface="Arial Narrow"/>
                <a:cs typeface="Arial" panose="020B0604020202020204" pitchFamily="34" charset="0"/>
              </a:rPr>
              <a:t>fondi</a:t>
            </a:r>
            <a:r>
              <a:rPr lang="en-US" sz="1600" dirty="0" smtClean="0">
                <a:solidFill>
                  <a:schemeClr val="tx1"/>
                </a:solidFill>
                <a:latin typeface="Arial Narrow"/>
                <a:cs typeface="Arial" panose="020B0604020202020204" pitchFamily="34" charset="0"/>
              </a:rPr>
              <a:t> e </a:t>
            </a:r>
            <a:r>
              <a:rPr lang="en-US" sz="1600" dirty="0" err="1" smtClean="0">
                <a:solidFill>
                  <a:schemeClr val="tx1"/>
                </a:solidFill>
                <a:latin typeface="Arial Narrow"/>
                <a:cs typeface="Arial" panose="020B0604020202020204" pitchFamily="34" charset="0"/>
              </a:rPr>
              <a:t>società</a:t>
            </a:r>
            <a:r>
              <a:rPr lang="en-US" sz="1600" dirty="0" smtClean="0">
                <a:solidFill>
                  <a:schemeClr val="tx1"/>
                </a:solidFill>
                <a:latin typeface="Arial Narrow"/>
                <a:cs typeface="Arial" panose="020B0604020202020204" pitchFamily="34" charset="0"/>
              </a:rPr>
              <a:t> in </a:t>
            </a:r>
            <a:r>
              <a:rPr lang="en-US" sz="1600" dirty="0" err="1" smtClean="0">
                <a:solidFill>
                  <a:schemeClr val="tx1"/>
                </a:solidFill>
                <a:latin typeface="Arial Narrow"/>
                <a:cs typeface="Arial" panose="020B0604020202020204" pitchFamily="34" charset="0"/>
              </a:rPr>
              <a:t>portafoglio</a:t>
            </a:r>
            <a:r>
              <a:rPr lang="en-US" sz="1600" dirty="0" smtClean="0">
                <a:solidFill>
                  <a:schemeClr val="tx1"/>
                </a:solidFill>
                <a:latin typeface="Arial Narrow"/>
                <a:cs typeface="Arial" panose="020B0604020202020204" pitchFamily="34" charset="0"/>
              </a:rPr>
              <a:t> con </a:t>
            </a:r>
            <a:r>
              <a:rPr lang="en-US" sz="1600" dirty="0" err="1" smtClean="0">
                <a:solidFill>
                  <a:schemeClr val="tx1"/>
                </a:solidFill>
                <a:latin typeface="Arial Narrow"/>
                <a:cs typeface="Arial" panose="020B0604020202020204" pitchFamily="34" charset="0"/>
              </a:rPr>
              <a:t>limiti</a:t>
            </a:r>
            <a:r>
              <a:rPr lang="en-US" sz="1600" dirty="0" smtClean="0">
                <a:solidFill>
                  <a:schemeClr val="tx1"/>
                </a:solidFill>
                <a:latin typeface="Arial Narrow"/>
                <a:cs typeface="Arial" panose="020B0604020202020204" pitchFamily="34" charset="0"/>
              </a:rPr>
              <a:t> di </a:t>
            </a:r>
            <a:r>
              <a:rPr lang="en-US" sz="1600" dirty="0" err="1" smtClean="0">
                <a:solidFill>
                  <a:schemeClr val="tx1"/>
                </a:solidFill>
                <a:latin typeface="Arial Narrow"/>
                <a:cs typeface="Arial" panose="020B0604020202020204" pitchFamily="34" charset="0"/>
              </a:rPr>
              <a:t>esposizione</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appropriati</a:t>
            </a:r>
            <a:endParaRPr lang="en-US" sz="1600" dirty="0">
              <a:solidFill>
                <a:schemeClr val="tx1"/>
              </a:solidFill>
              <a:latin typeface="Arial Narrow"/>
              <a:cs typeface="Arial" panose="020B0604020202020204" pitchFamily="34" charset="0"/>
            </a:endParaRPr>
          </a:p>
        </p:txBody>
      </p:sp>
      <p:grpSp>
        <p:nvGrpSpPr>
          <p:cNvPr id="44" name="Group 43"/>
          <p:cNvGrpSpPr/>
          <p:nvPr>
            <p:custDataLst>
              <p:tags r:id="rId3"/>
            </p:custDataLst>
          </p:nvPr>
        </p:nvGrpSpPr>
        <p:grpSpPr>
          <a:xfrm>
            <a:off x="8260422" y="2121990"/>
            <a:ext cx="1458429" cy="1722528"/>
            <a:chOff x="4900511" y="1755840"/>
            <a:chExt cx="1986536" cy="1621310"/>
          </a:xfrm>
        </p:grpSpPr>
        <p:cxnSp>
          <p:nvCxnSpPr>
            <p:cNvPr id="45" name="Straight Connector 44"/>
            <p:cNvCxnSpPr/>
            <p:nvPr/>
          </p:nvCxnSpPr>
          <p:spPr>
            <a:xfrm>
              <a:off x="4900511" y="2672868"/>
              <a:ext cx="1981206" cy="0"/>
            </a:xfrm>
            <a:prstGeom prst="line">
              <a:avLst/>
            </a:prstGeom>
            <a:ln w="63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887047" y="1755840"/>
              <a:ext cx="0" cy="162131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9971943" y="4349573"/>
            <a:ext cx="3630120" cy="3030579"/>
          </a:xfrm>
          <a:prstGeom prst="rect">
            <a:avLst/>
          </a:prstGeom>
          <a:noFill/>
        </p:spPr>
        <p:txBody>
          <a:bodyPr wrap="square" lIns="90442" tIns="45215" rIns="90442" bIns="45215" rtlCol="0">
            <a:spAutoFit/>
          </a:bodyPr>
          <a:lstStyle/>
          <a:p>
            <a:pPr defTabSz="1006183" fontAlgn="auto">
              <a:spcBef>
                <a:spcPts val="0"/>
              </a:spcBef>
              <a:spcAft>
                <a:spcPts val="0"/>
              </a:spcAft>
            </a:pPr>
            <a:r>
              <a:rPr lang="en-US" altLang="ja-JP" sz="1600" b="1" dirty="0" smtClean="0">
                <a:solidFill>
                  <a:schemeClr val="accent1"/>
                </a:solidFill>
                <a:latin typeface="Arial Narrow" pitchFamily="34" charset="0"/>
              </a:rPr>
              <a:t>DUE DILIGENCE OPERATIVA </a:t>
            </a:r>
          </a:p>
          <a:p>
            <a:pPr defTabSz="1006183" fontAlgn="auto">
              <a:spcBef>
                <a:spcPts val="0"/>
              </a:spcBef>
              <a:spcAft>
                <a:spcPts val="0"/>
              </a:spcAft>
            </a:pPr>
            <a:r>
              <a:rPr lang="en-GB" altLang="ja-JP" sz="1600" b="1" dirty="0" smtClean="0">
                <a:solidFill>
                  <a:schemeClr val="accent1"/>
                </a:solidFill>
                <a:latin typeface="Arial Narrow" pitchFamily="34" charset="0"/>
              </a:rPr>
              <a:t>COMPLETA</a:t>
            </a:r>
            <a:endParaRPr lang="en-US" altLang="ja-JP" sz="1600" b="1" dirty="0" smtClean="0">
              <a:solidFill>
                <a:schemeClr val="accent1"/>
              </a:solidFill>
              <a:latin typeface="Arial Narrow" pitchFamily="34" charset="0"/>
            </a:endParaRPr>
          </a:p>
          <a:p>
            <a:pPr marL="110840" indent="-110840" algn="l">
              <a:spcBef>
                <a:spcPts val="599"/>
              </a:spcBef>
              <a:spcAft>
                <a:spcPts val="599"/>
              </a:spcAft>
              <a:buFont typeface="Arial" panose="020B0604020202020204" pitchFamily="34" charset="0"/>
              <a:buChar char="•"/>
            </a:pPr>
            <a:r>
              <a:rPr lang="en-US" sz="1600" dirty="0" smtClean="0">
                <a:solidFill>
                  <a:schemeClr val="tx1"/>
                </a:solidFill>
                <a:latin typeface="Arial Narrow"/>
                <a:cs typeface="Arial" panose="020B0604020202020204" pitchFamily="34" charset="0"/>
              </a:rPr>
              <a:t>Le </a:t>
            </a:r>
            <a:r>
              <a:rPr lang="en-US" sz="1600" dirty="0" err="1" smtClean="0">
                <a:solidFill>
                  <a:schemeClr val="tx1"/>
                </a:solidFill>
                <a:latin typeface="Arial Narrow"/>
                <a:cs typeface="Arial" panose="020B0604020202020204" pitchFamily="34" charset="0"/>
              </a:rPr>
              <a:t>opportunità</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nel</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fondo</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primario</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sono</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riviste</a:t>
            </a:r>
            <a:r>
              <a:rPr lang="en-US" sz="1600" dirty="0" smtClean="0">
                <a:solidFill>
                  <a:schemeClr val="tx1"/>
                </a:solidFill>
                <a:latin typeface="Arial Narrow"/>
                <a:cs typeface="Arial" panose="020B0604020202020204" pitchFamily="34" charset="0"/>
              </a:rPr>
              <a:t> da un team </a:t>
            </a:r>
            <a:r>
              <a:rPr lang="en-US" sz="1600" dirty="0" err="1" smtClean="0">
                <a:solidFill>
                  <a:schemeClr val="tx1"/>
                </a:solidFill>
                <a:latin typeface="Arial Narrow"/>
                <a:cs typeface="Arial" panose="020B0604020202020204" pitchFamily="34" charset="0"/>
              </a:rPr>
              <a:t>separato</a:t>
            </a:r>
            <a:r>
              <a:rPr lang="en-US" sz="1600" dirty="0" smtClean="0">
                <a:solidFill>
                  <a:schemeClr val="tx1"/>
                </a:solidFill>
                <a:latin typeface="Arial Narrow"/>
                <a:cs typeface="Arial" panose="020B0604020202020204" pitchFamily="34" charset="0"/>
              </a:rPr>
              <a:t> di NB </a:t>
            </a:r>
            <a:r>
              <a:rPr lang="en-US" sz="1600" dirty="0" err="1" smtClean="0">
                <a:solidFill>
                  <a:schemeClr val="tx1"/>
                </a:solidFill>
                <a:latin typeface="Arial Narrow"/>
                <a:cs typeface="Arial" panose="020B0604020202020204" pitchFamily="34" charset="0"/>
              </a:rPr>
              <a:t>dedicato</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alla</a:t>
            </a:r>
            <a:r>
              <a:rPr lang="en-US" sz="1600" dirty="0" smtClean="0">
                <a:solidFill>
                  <a:schemeClr val="tx1"/>
                </a:solidFill>
                <a:latin typeface="Arial Narrow"/>
                <a:cs typeface="Arial" panose="020B0604020202020204" pitchFamily="34" charset="0"/>
              </a:rPr>
              <a:t> due </a:t>
            </a:r>
            <a:r>
              <a:rPr lang="en-US" sz="1600" dirty="0">
                <a:solidFill>
                  <a:schemeClr val="tx1"/>
                </a:solidFill>
                <a:latin typeface="Arial Narrow"/>
                <a:cs typeface="Arial" panose="020B0604020202020204" pitchFamily="34" charset="0"/>
              </a:rPr>
              <a:t>d</a:t>
            </a:r>
            <a:r>
              <a:rPr lang="en-US" sz="1600" dirty="0" smtClean="0">
                <a:solidFill>
                  <a:schemeClr val="tx1"/>
                </a:solidFill>
                <a:latin typeface="Arial Narrow"/>
                <a:cs typeface="Arial" panose="020B0604020202020204" pitchFamily="34" charset="0"/>
              </a:rPr>
              <a:t>iligence </a:t>
            </a:r>
            <a:r>
              <a:rPr lang="en-US" sz="1600" dirty="0" err="1" smtClean="0">
                <a:solidFill>
                  <a:schemeClr val="tx1"/>
                </a:solidFill>
                <a:latin typeface="Arial Narrow"/>
                <a:cs typeface="Arial" panose="020B0604020202020204" pitchFamily="34" charset="0"/>
              </a:rPr>
              <a:t>operativa</a:t>
            </a:r>
            <a:endParaRPr lang="en-US" sz="1600" dirty="0">
              <a:solidFill>
                <a:schemeClr val="tx1"/>
              </a:solidFill>
              <a:latin typeface="Arial Narrow"/>
              <a:cs typeface="Arial" panose="020B0604020202020204" pitchFamily="34" charset="0"/>
            </a:endParaRPr>
          </a:p>
          <a:p>
            <a:pPr marL="110840" indent="-110840" algn="l">
              <a:spcAft>
                <a:spcPts val="599"/>
              </a:spcAft>
              <a:buFont typeface="Arial" panose="020B0604020202020204" pitchFamily="34" charset="0"/>
              <a:buChar char="•"/>
            </a:pPr>
            <a:r>
              <a:rPr lang="en-US" sz="1600" i="1" dirty="0" smtClean="0">
                <a:solidFill>
                  <a:schemeClr val="tx1"/>
                </a:solidFill>
                <a:latin typeface="Arial Narrow"/>
                <a:cs typeface="Arial" panose="020B0604020202020204" pitchFamily="34" charset="0"/>
              </a:rPr>
              <a:t>Background checks</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su</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azienda</a:t>
            </a:r>
            <a:r>
              <a:rPr lang="en-US" sz="1600" dirty="0" smtClean="0">
                <a:solidFill>
                  <a:schemeClr val="tx1"/>
                </a:solidFill>
                <a:latin typeface="Arial Narrow"/>
                <a:cs typeface="Arial" panose="020B0604020202020204" pitchFamily="34" charset="0"/>
              </a:rPr>
              <a:t> e </a:t>
            </a:r>
            <a:r>
              <a:rPr lang="en-US" sz="1600" dirty="0" err="1" smtClean="0">
                <a:solidFill>
                  <a:schemeClr val="tx1"/>
                </a:solidFill>
                <a:latin typeface="Arial Narrow"/>
                <a:cs typeface="Arial" panose="020B0604020202020204" pitchFamily="34" charset="0"/>
              </a:rPr>
              <a:t>professionisti</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chiave</a:t>
            </a:r>
            <a:endParaRPr lang="en-US" sz="1600" dirty="0">
              <a:solidFill>
                <a:schemeClr val="tx1"/>
              </a:solidFill>
              <a:latin typeface="Arial Narrow"/>
              <a:cs typeface="Arial" panose="020B0604020202020204" pitchFamily="34" charset="0"/>
            </a:endParaRPr>
          </a:p>
          <a:p>
            <a:pPr marL="110840" indent="-110840" algn="l">
              <a:spcAft>
                <a:spcPts val="599"/>
              </a:spcAft>
              <a:buFont typeface="Arial" panose="020B0604020202020204" pitchFamily="34" charset="0"/>
              <a:buChar char="•"/>
            </a:pPr>
            <a:r>
              <a:rPr lang="en-US" sz="1600" dirty="0" smtClean="0">
                <a:solidFill>
                  <a:schemeClr val="tx1"/>
                </a:solidFill>
                <a:latin typeface="Arial Narrow"/>
                <a:cs typeface="Arial" panose="020B0604020202020204" pitchFamily="34" charset="0"/>
              </a:rPr>
              <a:t>Include la </a:t>
            </a:r>
            <a:r>
              <a:rPr lang="en-US" sz="1600" dirty="0" err="1" smtClean="0">
                <a:solidFill>
                  <a:schemeClr val="tx1"/>
                </a:solidFill>
                <a:latin typeface="Arial Narrow"/>
                <a:cs typeface="Arial" panose="020B0604020202020204" pitchFamily="34" charset="0"/>
              </a:rPr>
              <a:t>revisione</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sull’organizzazione</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il</a:t>
            </a:r>
            <a:r>
              <a:rPr lang="en-US" sz="1600" dirty="0" smtClean="0">
                <a:solidFill>
                  <a:schemeClr val="tx1"/>
                </a:solidFill>
                <a:latin typeface="Arial Narrow"/>
                <a:cs typeface="Arial" panose="020B0604020202020204" pitchFamily="34" charset="0"/>
              </a:rPr>
              <a:t> team </a:t>
            </a:r>
            <a:r>
              <a:rPr lang="en-US" sz="1600" dirty="0" err="1" smtClean="0">
                <a:solidFill>
                  <a:schemeClr val="tx1"/>
                </a:solidFill>
                <a:latin typeface="Arial Narrow"/>
                <a:cs typeface="Arial" panose="020B0604020202020204" pitchFamily="34" charset="0"/>
              </a:rPr>
              <a:t>legale</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il</a:t>
            </a:r>
            <a:r>
              <a:rPr lang="en-US" sz="1600" dirty="0" smtClean="0">
                <a:solidFill>
                  <a:schemeClr val="tx1"/>
                </a:solidFill>
                <a:latin typeface="Arial Narrow"/>
                <a:cs typeface="Arial" panose="020B0604020202020204" pitchFamily="34" charset="0"/>
              </a:rPr>
              <a:t> team di compliance, </a:t>
            </a:r>
            <a:r>
              <a:rPr lang="en-US" sz="1600" dirty="0">
                <a:solidFill>
                  <a:schemeClr val="tx1"/>
                </a:solidFill>
                <a:latin typeface="Arial Narrow"/>
                <a:cs typeface="Arial" panose="020B0604020202020204" pitchFamily="34" charset="0"/>
              </a:rPr>
              <a:t>IT, cybersecurity, disaster recovery </a:t>
            </a:r>
            <a:r>
              <a:rPr lang="en-US" sz="1600" dirty="0" smtClean="0">
                <a:solidFill>
                  <a:schemeClr val="tx1"/>
                </a:solidFill>
                <a:latin typeface="Arial Narrow"/>
                <a:cs typeface="Arial" panose="020B0604020202020204" pitchFamily="34" charset="0"/>
              </a:rPr>
              <a:t>e </a:t>
            </a:r>
            <a:r>
              <a:rPr lang="en-US" sz="1600" dirty="0" err="1" smtClean="0">
                <a:solidFill>
                  <a:schemeClr val="tx1"/>
                </a:solidFill>
                <a:latin typeface="Arial Narrow"/>
                <a:cs typeface="Arial" panose="020B0604020202020204" pitchFamily="34" charset="0"/>
              </a:rPr>
              <a:t>i</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fornitori</a:t>
            </a:r>
            <a:r>
              <a:rPr lang="en-US" sz="1600" dirty="0" smtClean="0">
                <a:solidFill>
                  <a:schemeClr val="tx1"/>
                </a:solidFill>
                <a:latin typeface="Arial Narrow"/>
                <a:cs typeface="Arial" panose="020B0604020202020204" pitchFamily="34" charset="0"/>
              </a:rPr>
              <a:t> / </a:t>
            </a:r>
            <a:r>
              <a:rPr lang="en-US" sz="1600" dirty="0" err="1" smtClean="0">
                <a:solidFill>
                  <a:schemeClr val="tx1"/>
                </a:solidFill>
                <a:latin typeface="Arial Narrow"/>
                <a:cs typeface="Arial" panose="020B0604020202020204" pitchFamily="34" charset="0"/>
              </a:rPr>
              <a:t>amministratori</a:t>
            </a:r>
            <a:r>
              <a:rPr lang="en-US" sz="1600" dirty="0" smtClean="0">
                <a:solidFill>
                  <a:schemeClr val="tx1"/>
                </a:solidFill>
                <a:latin typeface="Arial Narrow"/>
                <a:cs typeface="Arial" panose="020B0604020202020204" pitchFamily="34" charset="0"/>
              </a:rPr>
              <a:t> </a:t>
            </a:r>
            <a:r>
              <a:rPr lang="en-US" sz="1600" dirty="0" err="1" smtClean="0">
                <a:solidFill>
                  <a:schemeClr val="tx1"/>
                </a:solidFill>
                <a:latin typeface="Arial Narrow"/>
                <a:cs typeface="Arial" panose="020B0604020202020204" pitchFamily="34" charset="0"/>
              </a:rPr>
              <a:t>terzi</a:t>
            </a:r>
            <a:r>
              <a:rPr lang="en-US" sz="1600" dirty="0" smtClean="0">
                <a:solidFill>
                  <a:schemeClr val="tx1"/>
                </a:solidFill>
                <a:latin typeface="Arial Narrow"/>
                <a:cs typeface="Arial" panose="020B0604020202020204" pitchFamily="34" charset="0"/>
              </a:rPr>
              <a:t> </a:t>
            </a:r>
            <a:endParaRPr lang="en-US" sz="1600" dirty="0">
              <a:solidFill>
                <a:schemeClr val="tx1"/>
              </a:solidFill>
              <a:latin typeface="Arial Narrow"/>
              <a:cs typeface="Arial" panose="020B0604020202020204" pitchFamily="34" charset="0"/>
            </a:endParaRPr>
          </a:p>
        </p:txBody>
      </p:sp>
      <p:grpSp>
        <p:nvGrpSpPr>
          <p:cNvPr id="48" name="Group 47"/>
          <p:cNvGrpSpPr/>
          <p:nvPr>
            <p:custDataLst>
              <p:tags r:id="rId4"/>
            </p:custDataLst>
          </p:nvPr>
        </p:nvGrpSpPr>
        <p:grpSpPr>
          <a:xfrm>
            <a:off x="8944578" y="4429670"/>
            <a:ext cx="914660" cy="2873465"/>
            <a:chOff x="4900511" y="1755840"/>
            <a:chExt cx="1986536" cy="1621310"/>
          </a:xfrm>
        </p:grpSpPr>
        <p:cxnSp>
          <p:nvCxnSpPr>
            <p:cNvPr id="49" name="Straight Connector 48"/>
            <p:cNvCxnSpPr/>
            <p:nvPr/>
          </p:nvCxnSpPr>
          <p:spPr>
            <a:xfrm>
              <a:off x="4900511" y="2421570"/>
              <a:ext cx="1981206" cy="0"/>
            </a:xfrm>
            <a:prstGeom prst="line">
              <a:avLst/>
            </a:prstGeom>
            <a:ln w="63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887047" y="1755840"/>
              <a:ext cx="0" cy="162131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1108364" y="2039797"/>
            <a:ext cx="3659443" cy="2784358"/>
          </a:xfrm>
          <a:prstGeom prst="rect">
            <a:avLst/>
          </a:prstGeom>
          <a:noFill/>
        </p:spPr>
        <p:txBody>
          <a:bodyPr wrap="square" lIns="90442" tIns="45215" rIns="90442" bIns="45215" rtlCol="0">
            <a:spAutoFit/>
          </a:bodyPr>
          <a:lstStyle/>
          <a:p>
            <a:pPr defTabSz="1006183" fontAlgn="auto">
              <a:spcBef>
                <a:spcPts val="0"/>
              </a:spcBef>
              <a:spcAft>
                <a:spcPts val="0"/>
              </a:spcAft>
            </a:pPr>
            <a:r>
              <a:rPr lang="en-US" altLang="ja-JP" sz="1600" b="1" dirty="0" smtClean="0">
                <a:solidFill>
                  <a:schemeClr val="accent1"/>
                </a:solidFill>
                <a:latin typeface="Arial Narrow" pitchFamily="34" charset="0"/>
              </a:rPr>
              <a:t>CRITERI AMBIENTALI,</a:t>
            </a:r>
          </a:p>
          <a:p>
            <a:pPr defTabSz="1006183" fontAlgn="auto">
              <a:spcBef>
                <a:spcPts val="0"/>
              </a:spcBef>
              <a:spcAft>
                <a:spcPts val="0"/>
              </a:spcAft>
            </a:pPr>
            <a:r>
              <a:rPr lang="en-US" altLang="ja-JP" sz="1600" b="1" dirty="0" smtClean="0">
                <a:solidFill>
                  <a:schemeClr val="accent1"/>
                </a:solidFill>
                <a:latin typeface="Arial Narrow" pitchFamily="34" charset="0"/>
              </a:rPr>
              <a:t>SOCIALI E DI GOVERNANCE</a:t>
            </a:r>
            <a:endParaRPr lang="en-US" altLang="ja-JP" sz="1600" b="1" dirty="0">
              <a:solidFill>
                <a:schemeClr val="accent1"/>
              </a:solidFill>
              <a:latin typeface="Arial Narrow" pitchFamily="34" charset="0"/>
            </a:endParaRPr>
          </a:p>
          <a:p>
            <a:pPr marL="116589" indent="-116589" algn="l" defTabSz="907568">
              <a:spcBef>
                <a:spcPts val="599"/>
              </a:spcBef>
              <a:buFontTx/>
              <a:buChar char="•"/>
              <a:defRPr/>
            </a:pPr>
            <a:r>
              <a:rPr lang="en-US" sz="1600" dirty="0" err="1" smtClean="0">
                <a:solidFill>
                  <a:schemeClr val="tx1"/>
                </a:solidFill>
                <a:latin typeface="Arial Narrow" pitchFamily="34" charset="0"/>
              </a:rPr>
              <a:t>L’analisi</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si</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focalizza</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su</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violazioni</a:t>
            </a:r>
            <a:r>
              <a:rPr lang="en-US" sz="1600" dirty="0" smtClean="0">
                <a:solidFill>
                  <a:schemeClr val="tx1"/>
                </a:solidFill>
                <a:latin typeface="Arial Narrow" pitchFamily="34" charset="0"/>
              </a:rPr>
              <a:t> di </a:t>
            </a:r>
            <a:r>
              <a:rPr lang="en-US" sz="1600" dirty="0" err="1">
                <a:solidFill>
                  <a:schemeClr val="tx1"/>
                </a:solidFill>
                <a:latin typeface="Arial Narrow" pitchFamily="34" charset="0"/>
              </a:rPr>
              <a:t>fattori</a:t>
            </a:r>
            <a:r>
              <a:rPr lang="en-US" sz="1600" dirty="0">
                <a:solidFill>
                  <a:schemeClr val="tx1"/>
                </a:solidFill>
                <a:latin typeface="Arial Narrow" pitchFamily="34" charset="0"/>
              </a:rPr>
              <a:t> ESG </a:t>
            </a:r>
            <a:r>
              <a:rPr lang="en-US" sz="1600" dirty="0" smtClean="0">
                <a:solidFill>
                  <a:schemeClr val="tx1"/>
                </a:solidFill>
                <a:latin typeface="Arial Narrow" pitchFamily="34" charset="0"/>
              </a:rPr>
              <a:t>e </a:t>
            </a:r>
            <a:r>
              <a:rPr lang="en-US" sz="1600" dirty="0" err="1" smtClean="0">
                <a:solidFill>
                  <a:schemeClr val="tx1"/>
                </a:solidFill>
                <a:latin typeface="Arial Narrow" pitchFamily="34" charset="0"/>
              </a:rPr>
              <a:t>sulla</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probabilità</a:t>
            </a:r>
            <a:r>
              <a:rPr lang="en-US" sz="1600" dirty="0" smtClean="0">
                <a:solidFill>
                  <a:schemeClr val="tx1"/>
                </a:solidFill>
                <a:latin typeface="Arial Narrow" pitchFamily="34" charset="0"/>
              </a:rPr>
              <a:t> di </a:t>
            </a:r>
            <a:r>
              <a:rPr lang="en-US" sz="1600" dirty="0" err="1" smtClean="0">
                <a:solidFill>
                  <a:schemeClr val="tx1"/>
                </a:solidFill>
                <a:latin typeface="Arial Narrow" pitchFamily="34" charset="0"/>
              </a:rPr>
              <a:t>eventuali</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violazioni</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nel</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futuro</a:t>
            </a:r>
            <a:endParaRPr lang="en-US" sz="1600" dirty="0">
              <a:solidFill>
                <a:schemeClr val="tx1"/>
              </a:solidFill>
              <a:latin typeface="Arial Narrow" pitchFamily="34" charset="0"/>
            </a:endParaRPr>
          </a:p>
          <a:p>
            <a:pPr marL="116589" indent="-116589" algn="l" defTabSz="907568">
              <a:spcBef>
                <a:spcPts val="599"/>
              </a:spcBef>
              <a:buFontTx/>
              <a:buChar char="•"/>
              <a:defRPr/>
            </a:pPr>
            <a:r>
              <a:rPr lang="en-US" sz="1600" dirty="0" err="1" smtClean="0">
                <a:solidFill>
                  <a:schemeClr val="tx1"/>
                </a:solidFill>
                <a:latin typeface="Arial Narrow" pitchFamily="34" charset="0"/>
              </a:rPr>
              <a:t>Revisione</a:t>
            </a:r>
            <a:r>
              <a:rPr lang="en-US" sz="1600" dirty="0" smtClean="0">
                <a:solidFill>
                  <a:schemeClr val="tx1"/>
                </a:solidFill>
                <a:latin typeface="Arial Narrow" pitchFamily="34" charset="0"/>
              </a:rPr>
              <a:t> del </a:t>
            </a:r>
            <a:r>
              <a:rPr lang="en-US" sz="1600" dirty="0" err="1" smtClean="0">
                <a:solidFill>
                  <a:schemeClr val="tx1"/>
                </a:solidFill>
                <a:latin typeface="Arial Narrow" pitchFamily="34" charset="0"/>
              </a:rPr>
              <a:t>codice</a:t>
            </a:r>
            <a:r>
              <a:rPr lang="en-US" sz="1600" dirty="0" smtClean="0">
                <a:solidFill>
                  <a:schemeClr val="tx1"/>
                </a:solidFill>
                <a:latin typeface="Arial Narrow" pitchFamily="34" charset="0"/>
              </a:rPr>
              <a:t> e </a:t>
            </a:r>
            <a:r>
              <a:rPr lang="en-US" sz="1600" dirty="0" err="1" smtClean="0">
                <a:solidFill>
                  <a:schemeClr val="tx1"/>
                </a:solidFill>
                <a:latin typeface="Arial Narrow" pitchFamily="34" charset="0"/>
              </a:rPr>
              <a:t>delle</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politiche</a:t>
            </a:r>
            <a:r>
              <a:rPr lang="en-US" sz="1600" dirty="0" smtClean="0">
                <a:solidFill>
                  <a:schemeClr val="tx1"/>
                </a:solidFill>
                <a:latin typeface="Arial Narrow" pitchFamily="34" charset="0"/>
              </a:rPr>
              <a:t> interne di </a:t>
            </a:r>
            <a:r>
              <a:rPr lang="en-US" sz="1600" dirty="0" err="1" smtClean="0">
                <a:solidFill>
                  <a:schemeClr val="tx1"/>
                </a:solidFill>
                <a:latin typeface="Arial Narrow" pitchFamily="34" charset="0"/>
              </a:rPr>
              <a:t>condotta</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dell’investitore</a:t>
            </a:r>
            <a:r>
              <a:rPr lang="en-US" sz="1600" dirty="0" smtClean="0">
                <a:solidFill>
                  <a:schemeClr val="tx1"/>
                </a:solidFill>
                <a:latin typeface="Arial Narrow" pitchFamily="34" charset="0"/>
              </a:rPr>
              <a:t> e </a:t>
            </a:r>
            <a:r>
              <a:rPr lang="en-US" sz="1600" dirty="0" err="1" smtClean="0">
                <a:solidFill>
                  <a:schemeClr val="tx1"/>
                </a:solidFill>
                <a:latin typeface="Arial Narrow" pitchFamily="34" charset="0"/>
              </a:rPr>
              <a:t>monitoraggio</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dei</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fattori</a:t>
            </a:r>
            <a:r>
              <a:rPr lang="en-US" sz="1600" dirty="0" smtClean="0">
                <a:solidFill>
                  <a:schemeClr val="tx1"/>
                </a:solidFill>
                <a:latin typeface="Arial Narrow" pitchFamily="34" charset="0"/>
              </a:rPr>
              <a:t> ESG</a:t>
            </a:r>
          </a:p>
          <a:p>
            <a:pPr marL="116589" indent="-116589" defTabSz="907568">
              <a:spcBef>
                <a:spcPts val="599"/>
              </a:spcBef>
              <a:buFontTx/>
              <a:buChar char="•"/>
              <a:defRPr/>
            </a:pPr>
            <a:r>
              <a:rPr lang="en-US" sz="1600" dirty="0">
                <a:solidFill>
                  <a:schemeClr val="tx1"/>
                </a:solidFill>
                <a:latin typeface="Arial Narrow" pitchFamily="34" charset="0"/>
              </a:rPr>
              <a:t>NB è </a:t>
            </a:r>
            <a:r>
              <a:rPr lang="en-US" sz="1600" dirty="0" err="1">
                <a:solidFill>
                  <a:schemeClr val="tx1"/>
                </a:solidFill>
                <a:latin typeface="Arial Narrow" pitchFamily="34" charset="0"/>
              </a:rPr>
              <a:t>uno</a:t>
            </a:r>
            <a:r>
              <a:rPr lang="en-US" sz="1600" dirty="0">
                <a:solidFill>
                  <a:schemeClr val="tx1"/>
                </a:solidFill>
                <a:latin typeface="Arial Narrow" pitchFamily="34" charset="0"/>
              </a:rPr>
              <a:t> </a:t>
            </a:r>
            <a:r>
              <a:rPr lang="en-US" sz="1600" dirty="0" err="1">
                <a:solidFill>
                  <a:schemeClr val="tx1"/>
                </a:solidFill>
                <a:latin typeface="Arial Narrow" pitchFamily="34" charset="0"/>
              </a:rPr>
              <a:t>dei</a:t>
            </a:r>
            <a:r>
              <a:rPr lang="en-US" sz="1600" dirty="0">
                <a:solidFill>
                  <a:schemeClr val="tx1"/>
                </a:solidFill>
                <a:latin typeface="Arial Narrow" pitchFamily="34" charset="0"/>
              </a:rPr>
              <a:t> </a:t>
            </a:r>
            <a:r>
              <a:rPr lang="en-US" sz="1600" dirty="0" err="1">
                <a:solidFill>
                  <a:schemeClr val="tx1"/>
                </a:solidFill>
                <a:latin typeface="Arial Narrow" pitchFamily="34" charset="0"/>
              </a:rPr>
              <a:t>firmatari</a:t>
            </a:r>
            <a:r>
              <a:rPr lang="en-US" sz="1600" dirty="0">
                <a:solidFill>
                  <a:schemeClr val="tx1"/>
                </a:solidFill>
                <a:latin typeface="Arial Narrow" pitchFamily="34" charset="0"/>
              </a:rPr>
              <a:t> </a:t>
            </a:r>
            <a:r>
              <a:rPr lang="en-US" sz="1600" dirty="0" err="1">
                <a:solidFill>
                  <a:schemeClr val="tx1"/>
                </a:solidFill>
                <a:latin typeface="Arial Narrow" pitchFamily="34" charset="0"/>
              </a:rPr>
              <a:t>dei</a:t>
            </a:r>
            <a:r>
              <a:rPr lang="en-US" sz="1600" dirty="0">
                <a:solidFill>
                  <a:schemeClr val="tx1"/>
                </a:solidFill>
                <a:latin typeface="Arial Narrow" pitchFamily="34" charset="0"/>
              </a:rPr>
              <a:t> </a:t>
            </a:r>
            <a:r>
              <a:rPr lang="en-US" sz="1600" dirty="0" err="1">
                <a:solidFill>
                  <a:schemeClr val="tx1"/>
                </a:solidFill>
                <a:latin typeface="Arial Narrow" pitchFamily="34" charset="0"/>
              </a:rPr>
              <a:t>principi</a:t>
            </a:r>
            <a:r>
              <a:rPr lang="en-US" sz="1600" dirty="0">
                <a:solidFill>
                  <a:schemeClr val="tx1"/>
                </a:solidFill>
                <a:latin typeface="Arial Narrow" pitchFamily="34" charset="0"/>
              </a:rPr>
              <a:t> ONU per </a:t>
            </a:r>
            <a:r>
              <a:rPr lang="en-US" sz="1600" dirty="0" err="1">
                <a:solidFill>
                  <a:schemeClr val="tx1"/>
                </a:solidFill>
                <a:latin typeface="Arial Narrow" pitchFamily="34" charset="0"/>
              </a:rPr>
              <a:t>gli</a:t>
            </a:r>
            <a:r>
              <a:rPr lang="en-US" sz="1600" dirty="0">
                <a:solidFill>
                  <a:schemeClr val="tx1"/>
                </a:solidFill>
                <a:latin typeface="Arial Narrow" pitchFamily="34" charset="0"/>
              </a:rPr>
              <a:t> </a:t>
            </a:r>
            <a:r>
              <a:rPr lang="en-US" sz="1600" dirty="0" err="1">
                <a:solidFill>
                  <a:schemeClr val="tx1"/>
                </a:solidFill>
                <a:latin typeface="Arial Narrow" pitchFamily="34" charset="0"/>
              </a:rPr>
              <a:t>investimenti</a:t>
            </a:r>
            <a:r>
              <a:rPr lang="en-US" sz="1600" dirty="0">
                <a:solidFill>
                  <a:schemeClr val="tx1"/>
                </a:solidFill>
                <a:latin typeface="Arial Narrow" pitchFamily="34" charset="0"/>
              </a:rPr>
              <a:t> </a:t>
            </a:r>
            <a:r>
              <a:rPr lang="en-US" sz="1600" dirty="0" err="1">
                <a:solidFill>
                  <a:schemeClr val="tx1"/>
                </a:solidFill>
                <a:latin typeface="Arial Narrow" pitchFamily="34" charset="0"/>
              </a:rPr>
              <a:t>responsabili</a:t>
            </a:r>
            <a:r>
              <a:rPr lang="en-US" sz="1600" dirty="0">
                <a:solidFill>
                  <a:schemeClr val="tx1"/>
                </a:solidFill>
                <a:latin typeface="Arial Narrow" pitchFamily="34" charset="0"/>
              </a:rPr>
              <a:t> (UNPRI</a:t>
            </a:r>
            <a:r>
              <a:rPr lang="en-US" sz="1600" dirty="0" smtClean="0">
                <a:solidFill>
                  <a:schemeClr val="tx1"/>
                </a:solidFill>
                <a:latin typeface="Arial Narrow" pitchFamily="34" charset="0"/>
              </a:rPr>
              <a:t>)</a:t>
            </a:r>
            <a:endParaRPr lang="en-US" sz="1600" dirty="0">
              <a:solidFill>
                <a:schemeClr val="tx1"/>
              </a:solidFill>
              <a:latin typeface="Arial Narrow" pitchFamily="34" charset="0"/>
            </a:endParaRPr>
          </a:p>
        </p:txBody>
      </p:sp>
      <p:grpSp>
        <p:nvGrpSpPr>
          <p:cNvPr id="52" name="Group 51"/>
          <p:cNvGrpSpPr/>
          <p:nvPr>
            <p:custDataLst>
              <p:tags r:id="rId5"/>
            </p:custDataLst>
          </p:nvPr>
        </p:nvGrpSpPr>
        <p:grpSpPr>
          <a:xfrm flipH="1">
            <a:off x="4816787" y="2039797"/>
            <a:ext cx="1173726" cy="2735951"/>
            <a:chOff x="4900511" y="1755840"/>
            <a:chExt cx="1986536" cy="1621310"/>
          </a:xfrm>
        </p:grpSpPr>
        <p:cxnSp>
          <p:nvCxnSpPr>
            <p:cNvPr id="54" name="Straight Connector 53"/>
            <p:cNvCxnSpPr/>
            <p:nvPr/>
          </p:nvCxnSpPr>
          <p:spPr>
            <a:xfrm>
              <a:off x="4900511" y="2566495"/>
              <a:ext cx="1981206" cy="0"/>
            </a:xfrm>
            <a:prstGeom prst="line">
              <a:avLst/>
            </a:prstGeom>
            <a:ln w="63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887047" y="1755840"/>
              <a:ext cx="0" cy="162131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6" name="Rectangle 55"/>
          <p:cNvSpPr/>
          <p:nvPr/>
        </p:nvSpPr>
        <p:spPr>
          <a:xfrm>
            <a:off x="5949175" y="6718436"/>
            <a:ext cx="2704134" cy="584699"/>
          </a:xfrm>
          <a:prstGeom prst="rect">
            <a:avLst/>
          </a:prstGeom>
        </p:spPr>
        <p:txBody>
          <a:bodyPr wrap="square" lIns="91368" tIns="45682" rIns="91368" bIns="45682">
            <a:spAutoFit/>
          </a:bodyPr>
          <a:lstStyle/>
          <a:p>
            <a:pPr algn="ctr" defTabSz="1006183" fontAlgn="auto">
              <a:spcBef>
                <a:spcPts val="0"/>
              </a:spcBef>
              <a:spcAft>
                <a:spcPts val="0"/>
              </a:spcAft>
            </a:pPr>
            <a:r>
              <a:rPr lang="en-US" sz="1600" b="1" cap="all" dirty="0" smtClean="0">
                <a:solidFill>
                  <a:schemeClr val="accent1"/>
                </a:solidFill>
                <a:latin typeface="Arial Narrow"/>
                <a:cs typeface="Arial" charset="0"/>
              </a:rPr>
              <a:t>NEGOZIAZIONE ESTENSIVA</a:t>
            </a:r>
            <a:br>
              <a:rPr lang="en-US" sz="1600" b="1" cap="all" dirty="0" smtClean="0">
                <a:solidFill>
                  <a:schemeClr val="accent1"/>
                </a:solidFill>
                <a:latin typeface="Arial Narrow"/>
                <a:cs typeface="Arial" charset="0"/>
              </a:rPr>
            </a:br>
            <a:r>
              <a:rPr lang="en-US" sz="1600" b="1" cap="all" dirty="0" smtClean="0">
                <a:solidFill>
                  <a:schemeClr val="accent1"/>
                </a:solidFill>
                <a:latin typeface="Arial Narrow"/>
                <a:cs typeface="Arial" charset="0"/>
              </a:rPr>
              <a:t>DEI DIRITTI LEGALI</a:t>
            </a:r>
            <a:endParaRPr lang="en-US" sz="1600" b="1" cap="all" dirty="0">
              <a:solidFill>
                <a:schemeClr val="accent1"/>
              </a:solidFill>
              <a:latin typeface="Arial Narrow"/>
              <a:cs typeface="Arial" charset="0"/>
            </a:endParaRPr>
          </a:p>
        </p:txBody>
      </p:sp>
      <p:sp>
        <p:nvSpPr>
          <p:cNvPr id="57" name="Rectangle 56"/>
          <p:cNvSpPr/>
          <p:nvPr/>
        </p:nvSpPr>
        <p:spPr>
          <a:xfrm>
            <a:off x="3881767" y="5199653"/>
            <a:ext cx="1559414" cy="840949"/>
          </a:xfrm>
          <a:prstGeom prst="rect">
            <a:avLst/>
          </a:prstGeom>
        </p:spPr>
        <p:txBody>
          <a:bodyPr wrap="none" lIns="101289" tIns="50648" rIns="101289" bIns="50648">
            <a:spAutoFit/>
          </a:bodyPr>
          <a:lstStyle/>
          <a:p>
            <a:pPr defTabSz="1006183" fontAlgn="auto">
              <a:spcBef>
                <a:spcPts val="0"/>
              </a:spcBef>
              <a:spcAft>
                <a:spcPts val="0"/>
              </a:spcAft>
            </a:pPr>
            <a:r>
              <a:rPr lang="en-US" altLang="ja-JP" sz="1600" b="1" dirty="0" smtClean="0">
                <a:solidFill>
                  <a:schemeClr val="accent1"/>
                </a:solidFill>
                <a:latin typeface="Arial Narrow"/>
                <a:cs typeface="Arial" charset="0"/>
              </a:rPr>
              <a:t>MONITORAGGIO</a:t>
            </a:r>
          </a:p>
          <a:p>
            <a:pPr defTabSz="1006183" fontAlgn="auto">
              <a:spcBef>
                <a:spcPts val="0"/>
              </a:spcBef>
              <a:spcAft>
                <a:spcPts val="0"/>
              </a:spcAft>
            </a:pPr>
            <a:r>
              <a:rPr lang="en-GB" altLang="ja-JP" sz="1600" b="1" dirty="0" smtClean="0">
                <a:solidFill>
                  <a:schemeClr val="accent1"/>
                </a:solidFill>
                <a:latin typeface="Arial Narrow"/>
                <a:cs typeface="Arial" charset="0"/>
              </a:rPr>
              <a:t>ATTIVO DEL</a:t>
            </a:r>
            <a:br>
              <a:rPr lang="en-GB" altLang="ja-JP" sz="1600" b="1" dirty="0" smtClean="0">
                <a:solidFill>
                  <a:schemeClr val="accent1"/>
                </a:solidFill>
                <a:latin typeface="Arial Narrow"/>
                <a:cs typeface="Arial" charset="0"/>
              </a:rPr>
            </a:br>
            <a:r>
              <a:rPr lang="en-GB" altLang="ja-JP" sz="1600" b="1" dirty="0" smtClean="0">
                <a:solidFill>
                  <a:schemeClr val="accent1"/>
                </a:solidFill>
                <a:latin typeface="Arial Narrow"/>
                <a:cs typeface="Arial" charset="0"/>
              </a:rPr>
              <a:t>PORTAFOGLIO</a:t>
            </a:r>
            <a:endParaRPr lang="en-US" altLang="ja-JP" sz="1600" b="1" dirty="0">
              <a:solidFill>
                <a:schemeClr val="accent1"/>
              </a:solidFill>
              <a:latin typeface="Arial Narrow"/>
              <a:cs typeface="Arial" charset="0"/>
            </a:endParaRPr>
          </a:p>
        </p:txBody>
      </p:sp>
      <p:sp>
        <p:nvSpPr>
          <p:cNvPr id="25" name="Rectangle 24"/>
          <p:cNvSpPr/>
          <p:nvPr/>
        </p:nvSpPr>
        <p:spPr>
          <a:xfrm>
            <a:off x="1086398" y="720956"/>
            <a:ext cx="2684217" cy="400110"/>
          </a:xfrm>
          <a:prstGeom prst="rect">
            <a:avLst/>
          </a:prstGeom>
          <a:solidFill>
            <a:schemeClr val="accent3"/>
          </a:solidFill>
          <a:ln>
            <a:noFill/>
          </a:ln>
        </p:spPr>
        <p:txBody>
          <a:bodyPr wrap="square">
            <a:spAutoFit/>
          </a:bodyPr>
          <a:lstStyle/>
          <a:p>
            <a:r>
              <a:rPr lang="it-IT" sz="2000" dirty="0">
                <a:solidFill>
                  <a:schemeClr val="bg1"/>
                </a:solidFill>
                <a:latin typeface="+mj-lt"/>
              </a:rPr>
              <a:t>Costruzione del </a:t>
            </a:r>
            <a:r>
              <a:rPr lang="it-IT" sz="2000" dirty="0" smtClean="0">
                <a:solidFill>
                  <a:schemeClr val="bg1"/>
                </a:solidFill>
                <a:latin typeface="+mj-lt"/>
              </a:rPr>
              <a:t>portafoglio </a:t>
            </a:r>
            <a:endParaRPr lang="it-IT" sz="1800" dirty="0">
              <a:solidFill>
                <a:schemeClr val="bg1"/>
              </a:solidFill>
              <a:latin typeface="+mj-lt"/>
            </a:endParaRPr>
          </a:p>
        </p:txBody>
      </p:sp>
    </p:spTree>
    <p:extLst>
      <p:ext uri="{BB962C8B-B14F-4D97-AF65-F5344CB8AC3E}">
        <p14:creationId xmlns:p14="http://schemas.microsoft.com/office/powerpoint/2010/main" val="9156737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5415" y="582010"/>
            <a:ext cx="9656622" cy="564776"/>
          </a:xfrm>
        </p:spPr>
        <p:txBody>
          <a:bodyPr/>
          <a:lstStyle/>
          <a:p>
            <a:r>
              <a:rPr lang="it-IT" sz="2500" dirty="0" smtClean="0"/>
              <a:t>5- </a:t>
            </a:r>
            <a:r>
              <a:rPr lang="it-IT" sz="2500" dirty="0" err="1" smtClean="0"/>
              <a:t>Commitment</a:t>
            </a:r>
            <a:r>
              <a:rPr lang="it-IT" sz="2500" dirty="0" smtClean="0"/>
              <a:t> vs NAV target</a:t>
            </a:r>
            <a:endParaRPr lang="en-GB" sz="2500" dirty="0"/>
          </a:p>
        </p:txBody>
      </p:sp>
      <p:sp>
        <p:nvSpPr>
          <p:cNvPr id="4" name="Content Placeholder 3"/>
          <p:cNvSpPr>
            <a:spLocks noGrp="1"/>
          </p:cNvSpPr>
          <p:nvPr>
            <p:ph sz="quarter" idx="11"/>
          </p:nvPr>
        </p:nvSpPr>
        <p:spPr/>
        <p:txBody>
          <a:bodyPr/>
          <a:lstStyle/>
          <a:p>
            <a:r>
              <a:rPr lang="it-IT" sz="2000" dirty="0" smtClean="0"/>
              <a:t>Un mandato in fondi di PE può essere gestito secondo un livello di </a:t>
            </a:r>
            <a:r>
              <a:rPr lang="it-IT" sz="2000" dirty="0" err="1" smtClean="0"/>
              <a:t>commitment</a:t>
            </a:r>
            <a:r>
              <a:rPr lang="it-IT" sz="2000" dirty="0" smtClean="0"/>
              <a:t> iniziale oppure avendo come target un livello ″stabile″ di allocazione all’</a:t>
            </a:r>
            <a:r>
              <a:rPr lang="it-IT" sz="2000" dirty="0" err="1" smtClean="0"/>
              <a:t>asset</a:t>
            </a:r>
            <a:r>
              <a:rPr lang="it-IT" sz="2000" dirty="0" smtClean="0"/>
              <a:t> </a:t>
            </a:r>
            <a:r>
              <a:rPr lang="it-IT" sz="2000" dirty="0" err="1" smtClean="0"/>
              <a:t>class</a:t>
            </a:r>
            <a:r>
              <a:rPr lang="it-IT" sz="2000" dirty="0" smtClean="0"/>
              <a:t> </a:t>
            </a:r>
            <a:endParaRPr lang="it-IT" sz="2000" dirty="0"/>
          </a:p>
        </p:txBody>
      </p:sp>
      <p:sp>
        <p:nvSpPr>
          <p:cNvPr id="53" name="Rectangle 7"/>
          <p:cNvSpPr>
            <a:spLocks noChangeArrowheads="1"/>
          </p:cNvSpPr>
          <p:nvPr>
            <p:custDataLst>
              <p:tags r:id="rId1"/>
            </p:custDataLst>
          </p:nvPr>
        </p:nvSpPr>
        <p:spPr bwMode="auto">
          <a:xfrm>
            <a:off x="2815481" y="7215096"/>
            <a:ext cx="8996082" cy="38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60" bIns="19360" anchor="b"/>
          <a:lstStyle/>
          <a:p>
            <a:pPr marL="124354" indent="-124354">
              <a:lnSpc>
                <a:spcPct val="90000"/>
              </a:lnSpc>
              <a:buClr>
                <a:srgbClr val="000000"/>
              </a:buClr>
            </a:pPr>
            <a:endParaRPr lang="en-US" sz="847" i="1" dirty="0">
              <a:solidFill>
                <a:schemeClr val="tx2"/>
              </a:solidFill>
              <a:latin typeface="Arial Narrow" pitchFamily="34" charset="0"/>
            </a:endParaRPr>
          </a:p>
        </p:txBody>
      </p:sp>
      <p:sp>
        <p:nvSpPr>
          <p:cNvPr id="34" name="Content Placeholder 11"/>
          <p:cNvSpPr>
            <a:spLocks noGrp="1"/>
          </p:cNvSpPr>
          <p:nvPr>
            <p:ph sz="quarter" idx="13"/>
          </p:nvPr>
        </p:nvSpPr>
        <p:spPr>
          <a:xfrm>
            <a:off x="1108364" y="7164593"/>
            <a:ext cx="12413673" cy="425058"/>
          </a:xfrm>
        </p:spPr>
        <p:txBody>
          <a:bodyPr/>
          <a:lstStyle/>
          <a:p>
            <a:pPr>
              <a:lnSpc>
                <a:spcPct val="90000"/>
              </a:lnSpc>
              <a:buClr>
                <a:srgbClr val="000000"/>
              </a:buClr>
            </a:pPr>
            <a:endParaRPr lang="it-IT" sz="900" kern="1200" dirty="0">
              <a:solidFill>
                <a:schemeClr val="tx2"/>
              </a:solidFill>
              <a:latin typeface="Arial Narrow" pitchFamily="34" charset="0"/>
            </a:endParaRPr>
          </a:p>
          <a:p>
            <a:pPr>
              <a:lnSpc>
                <a:spcPct val="90000"/>
              </a:lnSpc>
              <a:buClr>
                <a:srgbClr val="000000"/>
              </a:buClr>
            </a:pPr>
            <a:r>
              <a:rPr lang="it-IT" sz="900" kern="1200" dirty="0">
                <a:solidFill>
                  <a:schemeClr val="tx2"/>
                </a:solidFill>
                <a:latin typeface="Arial Narrow" pitchFamily="34" charset="0"/>
              </a:rPr>
              <a:t>Nota</a:t>
            </a:r>
            <a:r>
              <a:rPr lang="it-IT" sz="900" kern="1200" dirty="0" smtClean="0">
                <a:solidFill>
                  <a:schemeClr val="tx2"/>
                </a:solidFill>
                <a:latin typeface="Arial Narrow" pitchFamily="34" charset="0"/>
              </a:rPr>
              <a:t>: </a:t>
            </a:r>
            <a:r>
              <a:rPr lang="it-IT" sz="900" kern="1200" dirty="0">
                <a:solidFill>
                  <a:schemeClr val="tx2"/>
                </a:solidFill>
                <a:latin typeface="Arial Narrow" pitchFamily="34" charset="0"/>
              </a:rPr>
              <a:t>Stime sui rendimenti basate sui dati medi di Thomson Reuters’ Thomson ONE database, raccogliendo 25 anni di cash flow e </a:t>
            </a:r>
            <a:r>
              <a:rPr lang="it-IT" sz="900" kern="1200" dirty="0" smtClean="0">
                <a:solidFill>
                  <a:schemeClr val="tx2"/>
                </a:solidFill>
                <a:latin typeface="Arial Narrow" pitchFamily="34" charset="0"/>
              </a:rPr>
              <a:t>rendimenti. A scopo illustrativo.</a:t>
            </a:r>
            <a:endParaRPr lang="it-IT" sz="900" kern="1200" dirty="0">
              <a:solidFill>
                <a:schemeClr val="tx2"/>
              </a:solidFill>
              <a:latin typeface="Arial Narrow" pitchFamily="34" charset="0"/>
            </a:endParaRPr>
          </a:p>
        </p:txBody>
      </p:sp>
      <p:sp>
        <p:nvSpPr>
          <p:cNvPr id="35" name="Rectangle 34"/>
          <p:cNvSpPr/>
          <p:nvPr/>
        </p:nvSpPr>
        <p:spPr>
          <a:xfrm>
            <a:off x="1086398" y="720956"/>
            <a:ext cx="2684217" cy="400110"/>
          </a:xfrm>
          <a:prstGeom prst="rect">
            <a:avLst/>
          </a:prstGeom>
          <a:solidFill>
            <a:schemeClr val="accent3"/>
          </a:solidFill>
          <a:ln>
            <a:noFill/>
          </a:ln>
        </p:spPr>
        <p:txBody>
          <a:bodyPr wrap="square">
            <a:spAutoFit/>
          </a:bodyPr>
          <a:lstStyle/>
          <a:p>
            <a:r>
              <a:rPr lang="it-IT" sz="2000" dirty="0">
                <a:solidFill>
                  <a:schemeClr val="bg1"/>
                </a:solidFill>
                <a:latin typeface="+mj-lt"/>
              </a:rPr>
              <a:t>Costruzione del </a:t>
            </a:r>
            <a:r>
              <a:rPr lang="it-IT" sz="2000" dirty="0" smtClean="0">
                <a:solidFill>
                  <a:schemeClr val="bg1"/>
                </a:solidFill>
                <a:latin typeface="+mj-lt"/>
              </a:rPr>
              <a:t>portafoglio </a:t>
            </a:r>
            <a:endParaRPr lang="it-IT" sz="1800" dirty="0">
              <a:solidFill>
                <a:schemeClr val="bg1"/>
              </a:solidFill>
              <a:latin typeface="+mj-lt"/>
            </a:endParaRPr>
          </a:p>
        </p:txBody>
      </p:sp>
      <p:sp>
        <p:nvSpPr>
          <p:cNvPr id="36" name="Rectangle 13"/>
          <p:cNvSpPr>
            <a:spLocks noChangeArrowheads="1"/>
          </p:cNvSpPr>
          <p:nvPr>
            <p:custDataLst>
              <p:tags r:id="rId2"/>
            </p:custDataLst>
          </p:nvPr>
        </p:nvSpPr>
        <p:spPr bwMode="gray">
          <a:xfrm>
            <a:off x="1128911" y="2100503"/>
            <a:ext cx="11328683" cy="262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18288" rIns="0" bIns="18288" anchor="ctr"/>
          <a:lstStyle/>
          <a:p>
            <a:pPr algn="l" defTabSz="762000" eaLnBrk="0" hangingPunct="0"/>
            <a:r>
              <a:rPr lang="en-US" sz="1600" b="1" dirty="0" smtClean="0">
                <a:solidFill>
                  <a:schemeClr val="accent3"/>
                </a:solidFill>
                <a:latin typeface="+mj-lt"/>
              </a:rPr>
              <a:t>EVOLUZIONE DEL NAV ATTESO (IPOTESI INVESTIMENTO COMMITMENT €100 MILIONI VS NAV TARGET DI €100 MILIONI)</a:t>
            </a:r>
            <a:endParaRPr lang="en-US" sz="1600" b="1" dirty="0">
              <a:solidFill>
                <a:schemeClr val="accent3"/>
              </a:solidFill>
              <a:latin typeface="+mj-lt"/>
            </a:endParaRPr>
          </a:p>
        </p:txBody>
      </p:sp>
      <p:graphicFrame>
        <p:nvGraphicFramePr>
          <p:cNvPr id="37" name="Chart 36"/>
          <p:cNvGraphicFramePr/>
          <p:nvPr>
            <p:extLst>
              <p:ext uri="{D42A27DB-BD31-4B8C-83A1-F6EECF244321}">
                <p14:modId xmlns:p14="http://schemas.microsoft.com/office/powerpoint/2010/main" val="5980490"/>
              </p:ext>
            </p:extLst>
          </p:nvPr>
        </p:nvGraphicFramePr>
        <p:xfrm>
          <a:off x="1649302" y="2355723"/>
          <a:ext cx="10787745" cy="264068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8" name="Table 37"/>
          <p:cNvGraphicFramePr>
            <a:graphicFrameLocks noGrp="1"/>
          </p:cNvGraphicFramePr>
          <p:nvPr>
            <p:custDataLst>
              <p:tags r:id="rId3"/>
            </p:custDataLst>
            <p:extLst>
              <p:ext uri="{D42A27DB-BD31-4B8C-83A1-F6EECF244321}">
                <p14:modId xmlns:p14="http://schemas.microsoft.com/office/powerpoint/2010/main" val="2410857836"/>
              </p:ext>
            </p:extLst>
          </p:nvPr>
        </p:nvGraphicFramePr>
        <p:xfrm>
          <a:off x="1169616" y="5049984"/>
          <a:ext cx="12342900" cy="2058877"/>
        </p:xfrm>
        <a:graphic>
          <a:graphicData uri="http://schemas.openxmlformats.org/drawingml/2006/table">
            <a:tbl>
              <a:tblPr/>
              <a:tblGrid>
                <a:gridCol w="3308480">
                  <a:extLst>
                    <a:ext uri="{9D8B030D-6E8A-4147-A177-3AD203B41FA5}">
                      <a16:colId xmlns:a16="http://schemas.microsoft.com/office/drawing/2014/main" val="20000"/>
                    </a:ext>
                  </a:extLst>
                </a:gridCol>
                <a:gridCol w="903442">
                  <a:extLst>
                    <a:ext uri="{9D8B030D-6E8A-4147-A177-3AD203B41FA5}">
                      <a16:colId xmlns:a16="http://schemas.microsoft.com/office/drawing/2014/main" val="20001"/>
                    </a:ext>
                  </a:extLst>
                </a:gridCol>
                <a:gridCol w="903442">
                  <a:extLst>
                    <a:ext uri="{9D8B030D-6E8A-4147-A177-3AD203B41FA5}">
                      <a16:colId xmlns:a16="http://schemas.microsoft.com/office/drawing/2014/main" val="20002"/>
                    </a:ext>
                  </a:extLst>
                </a:gridCol>
                <a:gridCol w="903442">
                  <a:extLst>
                    <a:ext uri="{9D8B030D-6E8A-4147-A177-3AD203B41FA5}">
                      <a16:colId xmlns:a16="http://schemas.microsoft.com/office/drawing/2014/main" val="20003"/>
                    </a:ext>
                  </a:extLst>
                </a:gridCol>
                <a:gridCol w="903442">
                  <a:extLst>
                    <a:ext uri="{9D8B030D-6E8A-4147-A177-3AD203B41FA5}">
                      <a16:colId xmlns:a16="http://schemas.microsoft.com/office/drawing/2014/main" val="20004"/>
                    </a:ext>
                  </a:extLst>
                </a:gridCol>
                <a:gridCol w="903442">
                  <a:extLst>
                    <a:ext uri="{9D8B030D-6E8A-4147-A177-3AD203B41FA5}">
                      <a16:colId xmlns:a16="http://schemas.microsoft.com/office/drawing/2014/main" val="20005"/>
                    </a:ext>
                  </a:extLst>
                </a:gridCol>
                <a:gridCol w="903442">
                  <a:extLst>
                    <a:ext uri="{9D8B030D-6E8A-4147-A177-3AD203B41FA5}">
                      <a16:colId xmlns:a16="http://schemas.microsoft.com/office/drawing/2014/main" val="20006"/>
                    </a:ext>
                  </a:extLst>
                </a:gridCol>
                <a:gridCol w="903442">
                  <a:extLst>
                    <a:ext uri="{9D8B030D-6E8A-4147-A177-3AD203B41FA5}">
                      <a16:colId xmlns:a16="http://schemas.microsoft.com/office/drawing/2014/main" val="20007"/>
                    </a:ext>
                  </a:extLst>
                </a:gridCol>
                <a:gridCol w="903442">
                  <a:extLst>
                    <a:ext uri="{9D8B030D-6E8A-4147-A177-3AD203B41FA5}">
                      <a16:colId xmlns:a16="http://schemas.microsoft.com/office/drawing/2014/main" val="20008"/>
                    </a:ext>
                  </a:extLst>
                </a:gridCol>
                <a:gridCol w="903442">
                  <a:extLst>
                    <a:ext uri="{9D8B030D-6E8A-4147-A177-3AD203B41FA5}">
                      <a16:colId xmlns:a16="http://schemas.microsoft.com/office/drawing/2014/main" val="20009"/>
                    </a:ext>
                  </a:extLst>
                </a:gridCol>
                <a:gridCol w="903442">
                  <a:extLst>
                    <a:ext uri="{9D8B030D-6E8A-4147-A177-3AD203B41FA5}">
                      <a16:colId xmlns:a16="http://schemas.microsoft.com/office/drawing/2014/main" val="20010"/>
                    </a:ext>
                  </a:extLst>
                </a:gridCol>
              </a:tblGrid>
              <a:tr h="147570">
                <a:tc>
                  <a:txBody>
                    <a:bodyPr/>
                    <a:lstStyle/>
                    <a:p>
                      <a:pPr algn="l" fontAlgn="b"/>
                      <a:endParaRPr lang="en-GB" sz="1100" b="1" i="0" u="none" strike="noStrike" dirty="0">
                        <a:solidFill>
                          <a:srgbClr val="FFFFFF"/>
                        </a:solidFill>
                        <a:effectLst/>
                        <a:latin typeface="Arial"/>
                      </a:endParaRP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dirty="0">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a:solidFill>
                            <a:srgbClr val="FFFFFF"/>
                          </a:solidFill>
                          <a:effectLst/>
                          <a:latin typeface="Arial"/>
                        </a:rPr>
                        <a:t> </a:t>
                      </a:r>
                    </a:p>
                  </a:txBody>
                  <a:tcPr marL="0" marR="0" marT="0" marB="0" anchor="b">
                    <a:lnL>
                      <a:noFill/>
                    </a:lnL>
                    <a:lnR>
                      <a:noFill/>
                    </a:lnR>
                    <a:lnT>
                      <a:noFill/>
                    </a:lnT>
                    <a:lnB>
                      <a:noFill/>
                    </a:lnB>
                    <a:solidFill>
                      <a:schemeClr val="accent1"/>
                    </a:solidFill>
                  </a:tcPr>
                </a:tc>
                <a:tc>
                  <a:txBody>
                    <a:bodyPr/>
                    <a:lstStyle/>
                    <a:p>
                      <a:pPr algn="l" fontAlgn="b"/>
                      <a:r>
                        <a:rPr lang="en-GB" sz="1100" b="1" i="0" u="none" strike="noStrike" dirty="0">
                          <a:solidFill>
                            <a:srgbClr val="FFFFFF"/>
                          </a:solidFill>
                          <a:effectLst/>
                          <a:latin typeface="Arial"/>
                        </a:rPr>
                        <a:t> </a:t>
                      </a:r>
                    </a:p>
                  </a:txBody>
                  <a:tcPr marL="0" marR="0" marT="0" marB="0" anchor="b">
                    <a:lnL>
                      <a:noFill/>
                    </a:lnL>
                    <a:lnR>
                      <a:noFill/>
                    </a:lnR>
                    <a:lnT>
                      <a:noFill/>
                    </a:lnT>
                    <a:lnB>
                      <a:noFill/>
                    </a:lnB>
                    <a:solidFill>
                      <a:schemeClr val="accent1"/>
                    </a:solidFill>
                  </a:tcPr>
                </a:tc>
                <a:extLst>
                  <a:ext uri="{0D108BD9-81ED-4DB2-BD59-A6C34878D82A}">
                    <a16:rowId xmlns:a16="http://schemas.microsoft.com/office/drawing/2014/main" val="10000"/>
                  </a:ext>
                </a:extLst>
              </a:tr>
              <a:tr h="147570">
                <a:tc>
                  <a:txBody>
                    <a:bodyPr/>
                    <a:lstStyle/>
                    <a:p>
                      <a:pPr algn="r" fontAlgn="b"/>
                      <a:endParaRPr lang="en-GB" sz="1200" b="0" i="0" u="none"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1</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2</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3</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4</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5</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6</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7</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8</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9</a:t>
                      </a:r>
                      <a:endParaRPr lang="en-GB" sz="1200" b="1" i="0" u="sng" strike="noStrike" dirty="0">
                        <a:effectLst/>
                        <a:latin typeface="+mj-lt"/>
                      </a:endParaRPr>
                    </a:p>
                  </a:txBody>
                  <a:tcPr marL="0" marR="0" marT="0" marB="0" anchor="b">
                    <a:lnL>
                      <a:noFill/>
                    </a:lnL>
                    <a:lnR>
                      <a:noFill/>
                    </a:lnR>
                    <a:lnT>
                      <a:noFill/>
                    </a:lnT>
                    <a:lnB>
                      <a:noFill/>
                    </a:lnB>
                  </a:tcPr>
                </a:tc>
                <a:tc>
                  <a:txBody>
                    <a:bodyPr/>
                    <a:lstStyle/>
                    <a:p>
                      <a:pPr algn="r" fontAlgn="b"/>
                      <a:r>
                        <a:rPr lang="en-GB" sz="1200" b="1" i="0" u="sng" strike="noStrike" dirty="0" smtClean="0">
                          <a:effectLst/>
                          <a:latin typeface="+mj-lt"/>
                        </a:rPr>
                        <a:t>Anno 10</a:t>
                      </a:r>
                      <a:endParaRPr lang="en-GB" sz="1200" b="1" i="0" u="sng" strike="noStrike" dirty="0">
                        <a:effectLst/>
                        <a:latin typeface="+mj-lt"/>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147570">
                <a:tc>
                  <a:txBody>
                    <a:bodyPr/>
                    <a:lstStyle/>
                    <a:p>
                      <a:pPr algn="l" fontAlgn="b"/>
                      <a:endParaRPr lang="en-GB" sz="1200" b="0"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extLst>
                  <a:ext uri="{0D108BD9-81ED-4DB2-BD59-A6C34878D82A}">
                    <a16:rowId xmlns:a16="http://schemas.microsoft.com/office/drawing/2014/main" val="2288305559"/>
                  </a:ext>
                </a:extLst>
              </a:tr>
              <a:tr h="245317">
                <a:tc>
                  <a:txBody>
                    <a:bodyPr/>
                    <a:lstStyle/>
                    <a:p>
                      <a:pPr algn="l" fontAlgn="b"/>
                      <a:r>
                        <a:rPr lang="en-GB" sz="1200" b="0" i="0" u="none" strike="noStrike" dirty="0" err="1" smtClean="0">
                          <a:solidFill>
                            <a:schemeClr val="tx2"/>
                          </a:solidFill>
                          <a:effectLst/>
                          <a:latin typeface="+mj-lt"/>
                        </a:rPr>
                        <a:t>Simulazione</a:t>
                      </a:r>
                      <a:r>
                        <a:rPr lang="en-GB" sz="1200" b="0" i="0" u="none" strike="noStrike" dirty="0" smtClean="0">
                          <a:solidFill>
                            <a:schemeClr val="tx2"/>
                          </a:solidFill>
                          <a:effectLst/>
                          <a:latin typeface="+mj-lt"/>
                        </a:rPr>
                        <a:t> NAV </a:t>
                      </a:r>
                      <a:r>
                        <a:rPr lang="en-GB" sz="1200" b="0" i="0" u="none" strike="noStrike" dirty="0" err="1" smtClean="0">
                          <a:solidFill>
                            <a:schemeClr val="tx2"/>
                          </a:solidFill>
                          <a:effectLst/>
                          <a:latin typeface="+mj-lt"/>
                        </a:rPr>
                        <a:t>Attuale</a:t>
                      </a:r>
                      <a:r>
                        <a:rPr lang="en-GB" sz="1200" b="0" i="0" u="none" strike="noStrike" dirty="0" smtClean="0">
                          <a:solidFill>
                            <a:schemeClr val="tx2"/>
                          </a:solidFill>
                          <a:effectLst/>
                          <a:latin typeface="+mj-lt"/>
                        </a:rPr>
                        <a:t> Base</a:t>
                      </a:r>
                      <a:endParaRPr lang="en-GB" sz="1200" b="0"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25,3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55,3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76,4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92,5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100,3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89,3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71,0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51,5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38,8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smtClean="0">
                          <a:solidFill>
                            <a:schemeClr val="tx2"/>
                          </a:solidFill>
                          <a:effectLst/>
                          <a:latin typeface="+mj-lt"/>
                          <a:ea typeface="+mn-ea"/>
                          <a:cs typeface="+mn-cs"/>
                        </a:rPr>
                        <a:t> </a:t>
                      </a:r>
                      <a:r>
                        <a:rPr lang="en-US" sz="1200" b="0" i="0" u="none" strike="noStrike" kern="1200" dirty="0">
                          <a:solidFill>
                            <a:schemeClr val="tx2"/>
                          </a:solidFill>
                          <a:effectLst/>
                          <a:latin typeface="+mj-lt"/>
                          <a:ea typeface="+mn-ea"/>
                          <a:cs typeface="+mn-cs"/>
                        </a:rPr>
                        <a:t>26,2 </a:t>
                      </a:r>
                    </a:p>
                  </a:txBody>
                  <a:tcPr marL="0" marR="0" marT="0" marB="0" anchor="b">
                    <a:lnL>
                      <a:noFill/>
                    </a:lnL>
                    <a:lnR>
                      <a:noFill/>
                    </a:lnR>
                    <a:lnT>
                      <a:noFill/>
                    </a:lnT>
                    <a:lnB>
                      <a:noFill/>
                    </a:lnB>
                  </a:tcPr>
                </a:tc>
                <a:extLst>
                  <a:ext uri="{0D108BD9-81ED-4DB2-BD59-A6C34878D82A}">
                    <a16:rowId xmlns:a16="http://schemas.microsoft.com/office/drawing/2014/main" val="10003"/>
                  </a:ext>
                </a:extLst>
              </a:tr>
              <a:tr h="147570">
                <a:tc>
                  <a:txBody>
                    <a:bodyPr/>
                    <a:lstStyle/>
                    <a:p>
                      <a:pPr algn="l" fontAlgn="b"/>
                      <a:r>
                        <a:rPr lang="en-GB" sz="1200" b="0" i="1" u="none" strike="noStrike" dirty="0" err="1" smtClean="0">
                          <a:solidFill>
                            <a:schemeClr val="tx2"/>
                          </a:solidFill>
                          <a:effectLst/>
                          <a:latin typeface="+mj-lt"/>
                        </a:rPr>
                        <a:t>Distribuzioni</a:t>
                      </a:r>
                      <a:r>
                        <a:rPr lang="en-GB" sz="1200" b="0" i="1" u="none" strike="noStrike" dirty="0" smtClean="0">
                          <a:solidFill>
                            <a:schemeClr val="tx2"/>
                          </a:solidFill>
                          <a:effectLst/>
                          <a:latin typeface="+mj-lt"/>
                        </a:rPr>
                        <a:t> Cumulative</a:t>
                      </a:r>
                      <a:r>
                        <a:rPr lang="en-GB" sz="1200" b="0" i="1" u="none" strike="noStrike" baseline="0" dirty="0" smtClean="0">
                          <a:solidFill>
                            <a:schemeClr val="tx2"/>
                          </a:solidFill>
                          <a:effectLst/>
                          <a:latin typeface="+mj-lt"/>
                        </a:rPr>
                        <a:t> </a:t>
                      </a:r>
                      <a:r>
                        <a:rPr lang="en-GB" sz="1200" b="0" i="1" u="none" strike="noStrike" baseline="0" dirty="0" err="1" smtClean="0">
                          <a:solidFill>
                            <a:schemeClr val="tx2"/>
                          </a:solidFill>
                          <a:effectLst/>
                          <a:latin typeface="+mj-lt"/>
                        </a:rPr>
                        <a:t>Attese</a:t>
                      </a:r>
                      <a:endParaRPr lang="en-GB" sz="1200" b="0" i="1" u="none" strike="noStrike" baseline="30000" dirty="0">
                        <a:solidFill>
                          <a:schemeClr val="tx2"/>
                        </a:solidFill>
                        <a:effectLst/>
                        <a:latin typeface="+mj-lt"/>
                      </a:endParaRPr>
                    </a:p>
                  </a:txBody>
                  <a:tcPr marL="0" marR="0" marT="0" marB="0" anchor="b">
                    <a:lnL>
                      <a:noFill/>
                    </a:lnL>
                    <a:lnR>
                      <a:noFill/>
                    </a:lnR>
                    <a:lnT>
                      <a:noFill/>
                    </a:lnT>
                    <a:lnB>
                      <a:noFill/>
                    </a:lnB>
                  </a:tcPr>
                </a:tc>
                <a:tc>
                  <a:txBody>
                    <a:bodyPr/>
                    <a:lstStyle/>
                    <a:p>
                      <a:pPr marL="0" marR="0" lvl="0" indent="0" algn="r" defTabSz="914080" rtl="0" eaLnBrk="1" fontAlgn="b" latinLnBrk="0" hangingPunct="1">
                        <a:lnSpc>
                          <a:spcPct val="100000"/>
                        </a:lnSpc>
                        <a:spcBef>
                          <a:spcPts val="0"/>
                        </a:spcBef>
                        <a:spcAft>
                          <a:spcPts val="0"/>
                        </a:spcAft>
                        <a:buClrTx/>
                        <a:buSzTx/>
                        <a:buFontTx/>
                        <a:buNone/>
                        <a:tabLst/>
                        <a:defRPr/>
                      </a:pPr>
                      <a:r>
                        <a:rPr lang="en-US" sz="1200" b="0" i="0" u="none" strike="noStrike" kern="1200" dirty="0" smtClean="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dirty="0">
                          <a:solidFill>
                            <a:schemeClr val="tx2"/>
                          </a:solidFill>
                          <a:effectLst/>
                          <a:latin typeface="+mj-lt"/>
                          <a:ea typeface="+mn-ea"/>
                          <a:cs typeface="+mn-cs"/>
                        </a:rPr>
                        <a:t>1,1</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dirty="0">
                          <a:solidFill>
                            <a:schemeClr val="tx2"/>
                          </a:solidFill>
                          <a:effectLst/>
                          <a:latin typeface="+mj-lt"/>
                          <a:ea typeface="+mn-ea"/>
                          <a:cs typeface="+mn-cs"/>
                        </a:rPr>
                        <a:t>5,1</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dirty="0">
                          <a:solidFill>
                            <a:schemeClr val="tx2"/>
                          </a:solidFill>
                          <a:effectLst/>
                          <a:latin typeface="+mj-lt"/>
                          <a:ea typeface="+mn-ea"/>
                          <a:cs typeface="+mn-cs"/>
                        </a:rPr>
                        <a:t>13,6</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dirty="0">
                          <a:solidFill>
                            <a:schemeClr val="tx2"/>
                          </a:solidFill>
                          <a:effectLst/>
                          <a:latin typeface="+mj-lt"/>
                          <a:ea typeface="+mn-ea"/>
                          <a:cs typeface="+mn-cs"/>
                        </a:rPr>
                        <a:t>31,9</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a:solidFill>
                            <a:schemeClr val="tx2"/>
                          </a:solidFill>
                          <a:effectLst/>
                          <a:latin typeface="+mj-lt"/>
                          <a:ea typeface="+mn-ea"/>
                          <a:cs typeface="+mn-cs"/>
                        </a:rPr>
                        <a:t>68,5</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a:solidFill>
                            <a:schemeClr val="tx2"/>
                          </a:solidFill>
                          <a:effectLst/>
                          <a:latin typeface="+mj-lt"/>
                          <a:ea typeface="+mn-ea"/>
                          <a:cs typeface="+mn-cs"/>
                        </a:rPr>
                        <a:t>99,1</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dirty="0">
                          <a:solidFill>
                            <a:schemeClr val="tx2"/>
                          </a:solidFill>
                          <a:effectLst/>
                          <a:latin typeface="+mj-lt"/>
                          <a:ea typeface="+mn-ea"/>
                          <a:cs typeface="+mn-cs"/>
                        </a:rPr>
                        <a:t>124,3</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a:solidFill>
                            <a:schemeClr val="tx2"/>
                          </a:solidFill>
                          <a:effectLst/>
                          <a:latin typeface="+mj-lt"/>
                          <a:ea typeface="+mn-ea"/>
                          <a:cs typeface="+mn-cs"/>
                        </a:rPr>
                        <a:t>139,2</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1" u="none" strike="noStrike" kern="1200" dirty="0">
                          <a:solidFill>
                            <a:schemeClr val="tx2"/>
                          </a:solidFill>
                          <a:effectLst/>
                          <a:latin typeface="+mj-lt"/>
                          <a:ea typeface="+mn-ea"/>
                          <a:cs typeface="+mn-cs"/>
                        </a:rPr>
                        <a:t>154,3</a:t>
                      </a:r>
                    </a:p>
                  </a:txBody>
                  <a:tcPr marL="0" marR="0" marT="0" marB="0" anchor="b">
                    <a:lnL>
                      <a:noFill/>
                    </a:lnL>
                    <a:lnR>
                      <a:noFill/>
                    </a:lnR>
                    <a:lnT>
                      <a:noFill/>
                    </a:lnT>
                    <a:lnB>
                      <a:noFill/>
                    </a:lnB>
                  </a:tcPr>
                </a:tc>
                <a:extLst>
                  <a:ext uri="{0D108BD9-81ED-4DB2-BD59-A6C34878D82A}">
                    <a16:rowId xmlns:a16="http://schemas.microsoft.com/office/drawing/2014/main" val="913448564"/>
                  </a:ext>
                </a:extLst>
              </a:tr>
              <a:tr h="147570">
                <a:tc>
                  <a:txBody>
                    <a:bodyPr/>
                    <a:lstStyle/>
                    <a:p>
                      <a:pPr algn="l" fontAlgn="b"/>
                      <a:endParaRPr lang="en-GB" sz="1200" b="0"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extLst>
                  <a:ext uri="{0D108BD9-81ED-4DB2-BD59-A6C34878D82A}">
                    <a16:rowId xmlns:a16="http://schemas.microsoft.com/office/drawing/2014/main" val="800526378"/>
                  </a:ext>
                </a:extLst>
              </a:tr>
              <a:tr h="147570">
                <a:tc>
                  <a:txBody>
                    <a:bodyPr/>
                    <a:lstStyle/>
                    <a:p>
                      <a:pPr algn="l" fontAlgn="b"/>
                      <a:r>
                        <a:rPr lang="en-GB" sz="1200" b="0" i="0" u="none" strike="noStrike" dirty="0" err="1" smtClean="0">
                          <a:solidFill>
                            <a:schemeClr val="tx2"/>
                          </a:solidFill>
                          <a:effectLst/>
                          <a:latin typeface="+mj-lt"/>
                        </a:rPr>
                        <a:t>Evoluzione</a:t>
                      </a:r>
                      <a:r>
                        <a:rPr lang="en-GB" sz="1200" b="0" i="0" u="none" strike="noStrike" dirty="0" smtClean="0">
                          <a:solidFill>
                            <a:schemeClr val="tx2"/>
                          </a:solidFill>
                          <a:effectLst/>
                          <a:latin typeface="+mj-lt"/>
                        </a:rPr>
                        <a:t> NAV in Scenario con NAV</a:t>
                      </a:r>
                      <a:r>
                        <a:rPr lang="en-GB" sz="1200" b="0" i="0" u="none" strike="noStrike" baseline="0" dirty="0" smtClean="0">
                          <a:solidFill>
                            <a:schemeClr val="tx2"/>
                          </a:solidFill>
                          <a:effectLst/>
                          <a:latin typeface="+mj-lt"/>
                        </a:rPr>
                        <a:t> Target</a:t>
                      </a:r>
                      <a:endParaRPr lang="en-GB" sz="1200" b="0"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25,3</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55,3</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76,5</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95,3</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108,0</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106,0</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103,1</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100,6</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104,0</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104,8</a:t>
                      </a:r>
                    </a:p>
                  </a:txBody>
                  <a:tcPr marL="0" marR="0" marT="0" marB="0" anchor="b">
                    <a:lnL>
                      <a:noFill/>
                    </a:lnL>
                    <a:lnR>
                      <a:noFill/>
                    </a:lnR>
                    <a:lnT>
                      <a:noFill/>
                    </a:lnT>
                    <a:lnB>
                      <a:noFill/>
                    </a:lnB>
                  </a:tcPr>
                </a:tc>
                <a:extLst>
                  <a:ext uri="{0D108BD9-81ED-4DB2-BD59-A6C34878D82A}">
                    <a16:rowId xmlns:a16="http://schemas.microsoft.com/office/drawing/2014/main" val="10004"/>
                  </a:ext>
                </a:extLst>
              </a:tr>
              <a:tr h="147570">
                <a:tc>
                  <a:txBody>
                    <a:bodyPr/>
                    <a:lstStyle/>
                    <a:p>
                      <a:pPr algn="l" fontAlgn="b"/>
                      <a:r>
                        <a:rPr lang="en-GB" sz="1200" b="0" i="0" u="none" strike="noStrike" baseline="0" dirty="0" smtClean="0">
                          <a:solidFill>
                            <a:schemeClr val="tx2"/>
                          </a:solidFill>
                          <a:effectLst/>
                          <a:latin typeface="+mj-lt"/>
                        </a:rPr>
                        <a:t>NAV </a:t>
                      </a:r>
                      <a:r>
                        <a:rPr lang="en-GB" sz="1200" b="0" i="0" u="none" strike="noStrike" baseline="0" dirty="0" err="1" smtClean="0">
                          <a:solidFill>
                            <a:schemeClr val="tx2"/>
                          </a:solidFill>
                          <a:effectLst/>
                          <a:latin typeface="+mj-lt"/>
                        </a:rPr>
                        <a:t>Aggiuntivo</a:t>
                      </a:r>
                      <a:r>
                        <a:rPr lang="en-GB" sz="1200" b="0" i="0" u="none" strike="noStrike" baseline="0" dirty="0" smtClean="0">
                          <a:solidFill>
                            <a:schemeClr val="tx2"/>
                          </a:solidFill>
                          <a:effectLst/>
                          <a:latin typeface="+mj-lt"/>
                        </a:rPr>
                        <a:t> </a:t>
                      </a:r>
                      <a:r>
                        <a:rPr lang="en-GB" sz="1200" b="0" i="0" u="none" strike="noStrike" baseline="0" dirty="0" err="1" smtClean="0">
                          <a:solidFill>
                            <a:schemeClr val="tx2"/>
                          </a:solidFill>
                          <a:effectLst/>
                          <a:latin typeface="+mj-lt"/>
                        </a:rPr>
                        <a:t>Rispetto</a:t>
                      </a:r>
                      <a:r>
                        <a:rPr lang="en-GB" sz="1200" b="0" i="0" u="none" strike="noStrike" baseline="0" dirty="0" smtClean="0">
                          <a:solidFill>
                            <a:schemeClr val="tx2"/>
                          </a:solidFill>
                          <a:effectLst/>
                          <a:latin typeface="+mj-lt"/>
                        </a:rPr>
                        <a:t> a </a:t>
                      </a:r>
                      <a:r>
                        <a:rPr lang="en-GB" sz="1200" b="0" i="0" u="none" strike="noStrike" baseline="0" dirty="0" err="1" smtClean="0">
                          <a:solidFill>
                            <a:schemeClr val="tx2"/>
                          </a:solidFill>
                          <a:effectLst/>
                          <a:latin typeface="+mj-lt"/>
                        </a:rPr>
                        <a:t>Simulazione</a:t>
                      </a:r>
                      <a:r>
                        <a:rPr lang="en-GB" sz="1200" b="0" i="0" u="none" strike="noStrike" baseline="0" dirty="0" smtClean="0">
                          <a:solidFill>
                            <a:schemeClr val="tx2"/>
                          </a:solidFill>
                          <a:effectLst/>
                          <a:latin typeface="+mj-lt"/>
                        </a:rPr>
                        <a:t> Base </a:t>
                      </a:r>
                      <a:endParaRPr lang="en-GB" sz="1200" b="0"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0,1</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2,8</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7,7</a:t>
                      </a:r>
                    </a:p>
                  </a:txBody>
                  <a:tcPr marL="0" marR="0" marT="0" marB="0" anchor="b">
                    <a:lnL>
                      <a:noFill/>
                    </a:lnL>
                    <a:lnR>
                      <a:noFill/>
                    </a:lnR>
                    <a:lnT>
                      <a:noFill/>
                    </a:lnT>
                    <a:lnB>
                      <a:noFill/>
                    </a:lnB>
                    <a:solidFill>
                      <a:srgbClr val="FFFFFF"/>
                    </a:solidFill>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16,6</a:t>
                      </a:r>
                    </a:p>
                  </a:txBody>
                  <a:tcPr marL="0" marR="0" marT="0" marB="0" anchor="b">
                    <a:lnL>
                      <a:noFill/>
                    </a:lnL>
                    <a:lnR>
                      <a:noFill/>
                    </a:lnR>
                    <a:lnT>
                      <a:noFill/>
                    </a:lnT>
                    <a:lnB>
                      <a:noFill/>
                    </a:lnB>
                    <a:solidFill>
                      <a:srgbClr val="FFFFFF"/>
                    </a:solidFill>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32,0</a:t>
                      </a:r>
                    </a:p>
                  </a:txBody>
                  <a:tcPr marL="0" marR="0" marT="0" marB="0" anchor="b">
                    <a:lnL>
                      <a:noFill/>
                    </a:lnL>
                    <a:lnR>
                      <a:noFill/>
                    </a:lnR>
                    <a:lnT>
                      <a:noFill/>
                    </a:lnT>
                    <a:lnB>
                      <a:noFill/>
                    </a:lnB>
                    <a:solidFill>
                      <a:srgbClr val="FFFFFF"/>
                    </a:solidFill>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49,0</a:t>
                      </a:r>
                    </a:p>
                  </a:txBody>
                  <a:tcPr marL="0" marR="0" marT="0" marB="0" anchor="b">
                    <a:lnL>
                      <a:noFill/>
                    </a:lnL>
                    <a:lnR>
                      <a:noFill/>
                    </a:lnR>
                    <a:lnT>
                      <a:noFill/>
                    </a:lnT>
                    <a:lnB>
                      <a:noFill/>
                    </a:lnB>
                    <a:solidFill>
                      <a:srgbClr val="FFFFFF"/>
                    </a:solidFill>
                  </a:tcPr>
                </a:tc>
                <a:tc>
                  <a:txBody>
                    <a:bodyPr/>
                    <a:lstStyle/>
                    <a:p>
                      <a:pPr marL="0" algn="r" defTabSz="914080" rtl="0" eaLnBrk="1" fontAlgn="b" latinLnBrk="0" hangingPunct="1"/>
                      <a:r>
                        <a:rPr lang="en-US" sz="1200" b="0" i="0" u="none" strike="noStrike" kern="1200">
                          <a:solidFill>
                            <a:schemeClr val="tx2"/>
                          </a:solidFill>
                          <a:effectLst/>
                          <a:latin typeface="+mj-lt"/>
                          <a:ea typeface="+mn-ea"/>
                          <a:cs typeface="+mn-cs"/>
                        </a:rPr>
                        <a:t>65,2</a:t>
                      </a:r>
                    </a:p>
                  </a:txBody>
                  <a:tcPr marL="0" marR="0" marT="0" marB="0" anchor="b">
                    <a:lnL>
                      <a:noFill/>
                    </a:lnL>
                    <a:lnR>
                      <a:noFill/>
                    </a:lnR>
                    <a:lnT>
                      <a:noFill/>
                    </a:lnT>
                    <a:lnB>
                      <a:noFill/>
                    </a:lnB>
                    <a:solidFill>
                      <a:srgbClr val="FFFFFF"/>
                    </a:solidFill>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78,6</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0005"/>
                  </a:ext>
                </a:extLst>
              </a:tr>
              <a:tr h="147570">
                <a:tc>
                  <a:txBody>
                    <a:bodyPr/>
                    <a:lstStyle/>
                    <a:p>
                      <a:pPr algn="l" fontAlgn="b"/>
                      <a:endParaRPr lang="en-GB" sz="1200" b="0"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tc>
                  <a:txBody>
                    <a:bodyPr/>
                    <a:lstStyle/>
                    <a:p>
                      <a:pPr marL="0" algn="r" defTabSz="914080" rtl="0" eaLnBrk="1" fontAlgn="b" latinLnBrk="0" hangingPunct="1"/>
                      <a:endParaRPr lang="en-US" sz="1200" b="0" i="0" u="none" strike="noStrike" kern="1200" dirty="0">
                        <a:solidFill>
                          <a:schemeClr val="tx2"/>
                        </a:solidFill>
                        <a:effectLst/>
                        <a:latin typeface="+mj-lt"/>
                        <a:ea typeface="+mn-ea"/>
                        <a:cs typeface="+mn-cs"/>
                      </a:endParaRPr>
                    </a:p>
                  </a:txBody>
                  <a:tcPr marL="0" marR="0" marT="0" marB="0" anchor="b">
                    <a:lnL>
                      <a:noFill/>
                    </a:lnL>
                    <a:lnR>
                      <a:noFill/>
                    </a:lnR>
                    <a:lnT>
                      <a:noFill/>
                    </a:lnT>
                    <a:lnB>
                      <a:noFill/>
                    </a:lnB>
                  </a:tcPr>
                </a:tc>
                <a:extLst>
                  <a:ext uri="{0D108BD9-81ED-4DB2-BD59-A6C34878D82A}">
                    <a16:rowId xmlns:a16="http://schemas.microsoft.com/office/drawing/2014/main" val="10006"/>
                  </a:ext>
                </a:extLst>
              </a:tr>
              <a:tr h="147570">
                <a:tc>
                  <a:txBody>
                    <a:bodyPr/>
                    <a:lstStyle/>
                    <a:p>
                      <a:pPr algn="l" fontAlgn="b"/>
                      <a:r>
                        <a:rPr lang="en-GB" sz="1200" b="1" i="0" u="none" strike="noStrike" dirty="0" err="1" smtClean="0">
                          <a:solidFill>
                            <a:schemeClr val="tx2"/>
                          </a:solidFill>
                          <a:effectLst/>
                          <a:latin typeface="+mj-lt"/>
                        </a:rPr>
                        <a:t>Impieghi</a:t>
                      </a:r>
                      <a:r>
                        <a:rPr lang="en-GB" sz="1200" b="1" i="0" u="none" strike="noStrike" dirty="0" smtClean="0">
                          <a:solidFill>
                            <a:schemeClr val="tx2"/>
                          </a:solidFill>
                          <a:effectLst/>
                          <a:latin typeface="+mj-lt"/>
                        </a:rPr>
                        <a:t> </a:t>
                      </a:r>
                      <a:r>
                        <a:rPr lang="en-GB" sz="1200" b="1" i="0" u="none" strike="noStrike" dirty="0" err="1" smtClean="0">
                          <a:solidFill>
                            <a:schemeClr val="tx2"/>
                          </a:solidFill>
                          <a:effectLst/>
                          <a:latin typeface="+mj-lt"/>
                        </a:rPr>
                        <a:t>Aggiuntivi</a:t>
                      </a:r>
                      <a:r>
                        <a:rPr lang="en-GB" sz="1200" b="1" i="0" u="none" strike="noStrike" baseline="0" dirty="0" smtClean="0">
                          <a:solidFill>
                            <a:schemeClr val="tx2"/>
                          </a:solidFill>
                          <a:effectLst/>
                          <a:latin typeface="+mj-lt"/>
                        </a:rPr>
                        <a:t> </a:t>
                      </a:r>
                      <a:r>
                        <a:rPr lang="en-GB" sz="1200" b="1" i="0" u="none" strike="noStrike" dirty="0" err="1" smtClean="0">
                          <a:solidFill>
                            <a:schemeClr val="tx2"/>
                          </a:solidFill>
                          <a:effectLst/>
                          <a:latin typeface="+mj-lt"/>
                        </a:rPr>
                        <a:t>Necessari</a:t>
                      </a:r>
                      <a:r>
                        <a:rPr lang="en-GB" sz="1200" b="1" i="0" u="none" strike="noStrike" dirty="0" smtClean="0">
                          <a:solidFill>
                            <a:schemeClr val="tx2"/>
                          </a:solidFill>
                          <a:effectLst/>
                          <a:latin typeface="+mj-lt"/>
                        </a:rPr>
                        <a:t> (</a:t>
                      </a:r>
                      <a:r>
                        <a:rPr lang="en-GB" sz="1200" b="1" i="0" u="none" strike="noStrike" dirty="0" err="1" smtClean="0">
                          <a:solidFill>
                            <a:schemeClr val="tx2"/>
                          </a:solidFill>
                          <a:effectLst/>
                          <a:latin typeface="+mj-lt"/>
                        </a:rPr>
                        <a:t>riciclo</a:t>
                      </a:r>
                      <a:r>
                        <a:rPr lang="en-GB" sz="1200" b="1" i="0" u="none" strike="noStrike" dirty="0" smtClean="0">
                          <a:solidFill>
                            <a:schemeClr val="tx2"/>
                          </a:solidFill>
                          <a:effectLst/>
                          <a:latin typeface="+mj-lt"/>
                        </a:rPr>
                        <a:t>)</a:t>
                      </a:r>
                      <a:endParaRPr lang="en-GB" sz="1200" b="1"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0,2</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6,4</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8,9</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15,2</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26,2</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22,9</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dirty="0">
                          <a:solidFill>
                            <a:schemeClr val="tx2"/>
                          </a:solidFill>
                          <a:effectLst/>
                          <a:latin typeface="+mj-lt"/>
                          <a:ea typeface="+mn-ea"/>
                          <a:cs typeface="+mn-cs"/>
                        </a:rPr>
                        <a:t>19,3</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dirty="0">
                          <a:solidFill>
                            <a:schemeClr val="tx2"/>
                          </a:solidFill>
                          <a:effectLst/>
                          <a:latin typeface="+mj-lt"/>
                          <a:ea typeface="+mn-ea"/>
                          <a:cs typeface="+mn-cs"/>
                        </a:rPr>
                        <a:t>17,4</a:t>
                      </a:r>
                    </a:p>
                  </a:txBody>
                  <a:tcPr marL="0" marR="0" marT="0" marB="0" anchor="b">
                    <a:lnL>
                      <a:noFill/>
                    </a:lnL>
                    <a:lnR>
                      <a:noFill/>
                    </a:lnR>
                    <a:lnT>
                      <a:noFill/>
                    </a:lnT>
                    <a:lnB>
                      <a:noFill/>
                    </a:lnB>
                  </a:tcPr>
                </a:tc>
                <a:extLst>
                  <a:ext uri="{0D108BD9-81ED-4DB2-BD59-A6C34878D82A}">
                    <a16:rowId xmlns:a16="http://schemas.microsoft.com/office/drawing/2014/main" val="10007"/>
                  </a:ext>
                </a:extLst>
              </a:tr>
              <a:tr h="147570">
                <a:tc>
                  <a:txBody>
                    <a:bodyPr/>
                    <a:lstStyle/>
                    <a:p>
                      <a:pPr algn="l" fontAlgn="b"/>
                      <a:r>
                        <a:rPr lang="en-GB" sz="1200" b="1" i="0" u="none" strike="noStrike" dirty="0" err="1" smtClean="0">
                          <a:solidFill>
                            <a:schemeClr val="tx2"/>
                          </a:solidFill>
                          <a:effectLst/>
                          <a:latin typeface="+mj-lt"/>
                        </a:rPr>
                        <a:t>Impieghi</a:t>
                      </a:r>
                      <a:r>
                        <a:rPr lang="en-GB" sz="1200" b="1" i="0" u="none" strike="noStrike" dirty="0" smtClean="0">
                          <a:solidFill>
                            <a:schemeClr val="tx2"/>
                          </a:solidFill>
                          <a:effectLst/>
                          <a:latin typeface="+mj-lt"/>
                        </a:rPr>
                        <a:t> </a:t>
                      </a:r>
                      <a:r>
                        <a:rPr lang="en-GB" sz="1200" b="1" i="0" u="none" strike="noStrike" dirty="0" err="1" smtClean="0">
                          <a:solidFill>
                            <a:schemeClr val="tx2"/>
                          </a:solidFill>
                          <a:effectLst/>
                          <a:latin typeface="+mj-lt"/>
                        </a:rPr>
                        <a:t>Aggiuntivi</a:t>
                      </a:r>
                      <a:r>
                        <a:rPr lang="en-GB" sz="1200" b="1" i="0" u="none" strike="noStrike" dirty="0" smtClean="0">
                          <a:solidFill>
                            <a:schemeClr val="tx2"/>
                          </a:solidFill>
                          <a:effectLst/>
                          <a:latin typeface="+mj-lt"/>
                        </a:rPr>
                        <a:t> </a:t>
                      </a:r>
                      <a:r>
                        <a:rPr lang="en-GB" sz="1200" b="1" i="0" u="none" strike="noStrike" dirty="0" err="1" smtClean="0">
                          <a:solidFill>
                            <a:schemeClr val="tx2"/>
                          </a:solidFill>
                          <a:effectLst/>
                          <a:latin typeface="+mj-lt"/>
                        </a:rPr>
                        <a:t>Necessari</a:t>
                      </a:r>
                      <a:r>
                        <a:rPr lang="en-GB" sz="1200" b="1" i="0" u="none" strike="noStrike" dirty="0" smtClean="0">
                          <a:solidFill>
                            <a:schemeClr val="tx2"/>
                          </a:solidFill>
                          <a:effectLst/>
                          <a:latin typeface="+mj-lt"/>
                        </a:rPr>
                        <a:t> </a:t>
                      </a:r>
                      <a:r>
                        <a:rPr lang="en-GB" sz="1200" b="1" i="0" u="none" strike="noStrike" dirty="0" err="1" smtClean="0">
                          <a:solidFill>
                            <a:schemeClr val="tx2"/>
                          </a:solidFill>
                          <a:effectLst/>
                          <a:latin typeface="+mj-lt"/>
                        </a:rPr>
                        <a:t>Cumulativi</a:t>
                      </a:r>
                      <a:endParaRPr lang="en-GB" sz="1200" b="1" i="0" u="none" strike="noStrike" dirty="0">
                        <a:solidFill>
                          <a:schemeClr val="tx2"/>
                        </a:solidFill>
                        <a:effectLst/>
                        <a:latin typeface="+mj-lt"/>
                      </a:endParaRP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0" i="0" u="none" strike="noStrike" kern="1200" dirty="0">
                          <a:solidFill>
                            <a:schemeClr val="tx2"/>
                          </a:solidFill>
                          <a:effectLst/>
                          <a:latin typeface="+mj-lt"/>
                          <a:ea typeface="+mn-ea"/>
                          <a:cs typeface="+mn-cs"/>
                        </a:rPr>
                        <a:t> -</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0,2</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6,6</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15,5</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30,7</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56,9</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79,8</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a:solidFill>
                            <a:schemeClr val="tx2"/>
                          </a:solidFill>
                          <a:effectLst/>
                          <a:latin typeface="+mj-lt"/>
                          <a:ea typeface="+mn-ea"/>
                          <a:cs typeface="+mn-cs"/>
                        </a:rPr>
                        <a:t>99,1</a:t>
                      </a:r>
                    </a:p>
                  </a:txBody>
                  <a:tcPr marL="0" marR="0" marT="0" marB="0" anchor="b">
                    <a:lnL>
                      <a:noFill/>
                    </a:lnL>
                    <a:lnR>
                      <a:noFill/>
                    </a:lnR>
                    <a:lnT>
                      <a:noFill/>
                    </a:lnT>
                    <a:lnB>
                      <a:noFill/>
                    </a:lnB>
                  </a:tcPr>
                </a:tc>
                <a:tc>
                  <a:txBody>
                    <a:bodyPr/>
                    <a:lstStyle/>
                    <a:p>
                      <a:pPr marL="0" algn="r" defTabSz="914080" rtl="0" eaLnBrk="1" fontAlgn="b" latinLnBrk="0" hangingPunct="1"/>
                      <a:r>
                        <a:rPr lang="en-US" sz="1200" b="1" i="0" u="none" strike="noStrike" kern="1200" dirty="0">
                          <a:solidFill>
                            <a:schemeClr val="tx2"/>
                          </a:solidFill>
                          <a:effectLst/>
                          <a:latin typeface="+mj-lt"/>
                          <a:ea typeface="+mn-ea"/>
                          <a:cs typeface="+mn-cs"/>
                        </a:rPr>
                        <a:t>116,5</a:t>
                      </a:r>
                    </a:p>
                  </a:txBody>
                  <a:tcPr marL="0" marR="0" marT="0" marB="0" anchor="b">
                    <a:lnL>
                      <a:noFill/>
                    </a:lnL>
                    <a:lnR>
                      <a:noFill/>
                    </a:lnR>
                    <a:lnT>
                      <a:noFill/>
                    </a:lnT>
                    <a:lnB>
                      <a:noFill/>
                    </a:lnB>
                  </a:tcPr>
                </a:tc>
                <a:extLst>
                  <a:ext uri="{0D108BD9-81ED-4DB2-BD59-A6C34878D82A}">
                    <a16:rowId xmlns:a16="http://schemas.microsoft.com/office/drawing/2014/main" val="1112897636"/>
                  </a:ext>
                </a:extLst>
              </a:tr>
            </a:tbl>
          </a:graphicData>
        </a:graphic>
      </p:graphicFrame>
      <p:sp>
        <p:nvSpPr>
          <p:cNvPr id="40" name="TextBox 39"/>
          <p:cNvSpPr txBox="1"/>
          <p:nvPr/>
        </p:nvSpPr>
        <p:spPr>
          <a:xfrm>
            <a:off x="1108364" y="2407975"/>
            <a:ext cx="754380" cy="461665"/>
          </a:xfrm>
          <a:prstGeom prst="rect">
            <a:avLst/>
          </a:prstGeom>
          <a:noFill/>
        </p:spPr>
        <p:txBody>
          <a:bodyPr wrap="square" rtlCol="0">
            <a:spAutoFit/>
          </a:bodyPr>
          <a:lstStyle/>
          <a:p>
            <a:r>
              <a:rPr lang="en-GB" sz="1200" dirty="0" smtClean="0">
                <a:latin typeface="+mj-lt"/>
              </a:rPr>
              <a:t>NAV</a:t>
            </a:r>
          </a:p>
          <a:p>
            <a:r>
              <a:rPr lang="en-GB" sz="1200" dirty="0" smtClean="0">
                <a:latin typeface="+mj-lt"/>
              </a:rPr>
              <a:t>(€ </a:t>
            </a:r>
            <a:r>
              <a:rPr lang="en-GB" sz="1200" dirty="0" err="1" smtClean="0">
                <a:latin typeface="+mj-lt"/>
              </a:rPr>
              <a:t>Mln</a:t>
            </a:r>
            <a:r>
              <a:rPr lang="en-GB" sz="1200" dirty="0" smtClean="0">
                <a:latin typeface="+mj-lt"/>
              </a:rPr>
              <a:t>)</a:t>
            </a:r>
            <a:endParaRPr lang="en-US" sz="1200" dirty="0">
              <a:latin typeface="+mj-lt"/>
            </a:endParaRPr>
          </a:p>
        </p:txBody>
      </p:sp>
      <p:sp>
        <p:nvSpPr>
          <p:cNvPr id="42" name="TextBox 41"/>
          <p:cNvSpPr txBox="1"/>
          <p:nvPr/>
        </p:nvSpPr>
        <p:spPr>
          <a:xfrm>
            <a:off x="12437047" y="2362973"/>
            <a:ext cx="1038225" cy="830997"/>
          </a:xfrm>
          <a:prstGeom prst="rect">
            <a:avLst/>
          </a:prstGeom>
          <a:noFill/>
        </p:spPr>
        <p:txBody>
          <a:bodyPr wrap="square" rtlCol="0">
            <a:spAutoFit/>
          </a:bodyPr>
          <a:lstStyle/>
          <a:p>
            <a:r>
              <a:rPr lang="en-GB" sz="1200" b="1" dirty="0" smtClean="0">
                <a:latin typeface="+mj-lt"/>
              </a:rPr>
              <a:t>ESPOSIZIONE TARGET MASSIMA </a:t>
            </a:r>
            <a:br>
              <a:rPr lang="en-GB" sz="1200" b="1" dirty="0" smtClean="0">
                <a:latin typeface="+mj-lt"/>
              </a:rPr>
            </a:br>
            <a:r>
              <a:rPr lang="en-GB" sz="1200" b="1" dirty="0" smtClean="0">
                <a:latin typeface="+mj-lt"/>
              </a:rPr>
              <a:t>(€ 110 MLN</a:t>
            </a:r>
            <a:r>
              <a:rPr lang="en-GB" sz="1200" b="1" i="1" dirty="0" smtClean="0">
                <a:latin typeface="+mj-lt"/>
              </a:rPr>
              <a:t>)</a:t>
            </a:r>
            <a:endParaRPr lang="en-US" sz="1200" b="1" i="1" dirty="0">
              <a:latin typeface="+mj-lt"/>
            </a:endParaRPr>
          </a:p>
        </p:txBody>
      </p:sp>
    </p:spTree>
    <p:extLst>
      <p:ext uri="{BB962C8B-B14F-4D97-AF65-F5344CB8AC3E}">
        <p14:creationId xmlns:p14="http://schemas.microsoft.com/office/powerpoint/2010/main" val="27969040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smtClean="0"/>
              <a:t>Il </a:t>
            </a:r>
            <a:r>
              <a:rPr lang="en-GB" dirty="0" err="1" smtClean="0"/>
              <a:t>mercato</a:t>
            </a:r>
            <a:r>
              <a:rPr lang="en-GB" dirty="0" smtClean="0"/>
              <a:t> del Private Equity</a:t>
            </a:r>
            <a:endParaRPr lang="en-GB" dirty="0"/>
          </a:p>
        </p:txBody>
      </p:sp>
    </p:spTree>
    <p:custDataLst>
      <p:tags r:id="rId1"/>
    </p:custDataLst>
    <p:extLst>
      <p:ext uri="{BB962C8B-B14F-4D97-AF65-F5344CB8AC3E}">
        <p14:creationId xmlns:p14="http://schemas.microsoft.com/office/powerpoint/2010/main" val="356319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Reportistica e comunicazione</a:t>
            </a:r>
            <a:endParaRPr lang="en-US" dirty="0"/>
          </a:p>
        </p:txBody>
      </p:sp>
      <p:sp>
        <p:nvSpPr>
          <p:cNvPr id="4" name="Content Placeholder 3"/>
          <p:cNvSpPr>
            <a:spLocks noGrp="1"/>
          </p:cNvSpPr>
          <p:nvPr>
            <p:ph sz="quarter" idx="13"/>
          </p:nvPr>
        </p:nvSpPr>
        <p:spPr/>
        <p:txBody>
          <a:bodyPr/>
          <a:lstStyle/>
          <a:p>
            <a:r>
              <a:rPr lang="en-GB" sz="900" dirty="0" smtClean="0"/>
              <a:t>A </a:t>
            </a:r>
            <a:r>
              <a:rPr lang="en-GB" sz="900" dirty="0" err="1" smtClean="0"/>
              <a:t>scopo</a:t>
            </a:r>
            <a:r>
              <a:rPr lang="en-GB" sz="900" dirty="0" smtClean="0"/>
              <a:t> </a:t>
            </a:r>
            <a:r>
              <a:rPr lang="en-GB" sz="900" dirty="0" err="1" smtClean="0"/>
              <a:t>illustrativo</a:t>
            </a:r>
            <a:endParaRPr lang="en-GB" sz="900" dirty="0"/>
          </a:p>
        </p:txBody>
      </p:sp>
      <p:sp>
        <p:nvSpPr>
          <p:cNvPr id="24" name="Content Placeholder 3"/>
          <p:cNvSpPr>
            <a:spLocks noGrp="1"/>
          </p:cNvSpPr>
          <p:nvPr>
            <p:ph sz="quarter" idx="4294967295"/>
          </p:nvPr>
        </p:nvSpPr>
        <p:spPr>
          <a:xfrm>
            <a:off x="1108363" y="2432557"/>
            <a:ext cx="12136705" cy="348798"/>
          </a:xfrm>
          <a:prstGeom prst="rect">
            <a:avLst/>
          </a:prstGeom>
        </p:spPr>
        <p:txBody>
          <a:bodyPr/>
          <a:lstStyle/>
          <a:p>
            <a:pPr>
              <a:buClr>
                <a:schemeClr val="accent1"/>
              </a:buClr>
            </a:pPr>
            <a:r>
              <a:rPr lang="it-IT" b="1" dirty="0" smtClean="0"/>
              <a:t>Documenti disponibili:</a:t>
            </a:r>
          </a:p>
          <a:p>
            <a:pPr marL="342900" indent="-342900">
              <a:buClr>
                <a:schemeClr val="accent1"/>
              </a:buClr>
              <a:buFont typeface="+mj-lt"/>
              <a:buAutoNum type="arabicPeriod"/>
            </a:pPr>
            <a:r>
              <a:rPr lang="it-IT" dirty="0" smtClean="0"/>
              <a:t>richiami </a:t>
            </a:r>
            <a:r>
              <a:rPr lang="it-IT" dirty="0"/>
              <a:t>di </a:t>
            </a:r>
            <a:r>
              <a:rPr lang="it-IT" dirty="0" smtClean="0"/>
              <a:t>capitale</a:t>
            </a:r>
          </a:p>
          <a:p>
            <a:pPr marL="342900" indent="-342900">
              <a:buClr>
                <a:schemeClr val="accent1"/>
              </a:buClr>
              <a:buFont typeface="+mj-lt"/>
              <a:buAutoNum type="arabicPeriod"/>
            </a:pPr>
            <a:r>
              <a:rPr lang="it-IT" dirty="0" smtClean="0"/>
              <a:t>notifiche </a:t>
            </a:r>
            <a:r>
              <a:rPr lang="it-IT" dirty="0"/>
              <a:t>di </a:t>
            </a:r>
            <a:r>
              <a:rPr lang="it-IT" dirty="0" smtClean="0"/>
              <a:t>distribuzione</a:t>
            </a:r>
          </a:p>
          <a:p>
            <a:pPr marL="342900" indent="-342900">
              <a:buClr>
                <a:schemeClr val="accent1"/>
              </a:buClr>
              <a:buFont typeface="+mj-lt"/>
              <a:buAutoNum type="arabicPeriod"/>
            </a:pPr>
            <a:r>
              <a:rPr lang="it-IT" dirty="0" smtClean="0"/>
              <a:t>tutta la reportistica sia del programma che dei fondi sottostanti</a:t>
            </a:r>
          </a:p>
          <a:p>
            <a:pPr marL="342900" indent="-342900">
              <a:buClr>
                <a:schemeClr val="accent1"/>
              </a:buClr>
              <a:buFont typeface="+mj-lt"/>
              <a:buAutoNum type="arabicPeriod"/>
            </a:pPr>
            <a:r>
              <a:rPr lang="it-IT" dirty="0"/>
              <a:t>e</a:t>
            </a:r>
            <a:r>
              <a:rPr lang="it-IT" dirty="0" smtClean="0"/>
              <a:t>ventuali presentazioni </a:t>
            </a:r>
          </a:p>
          <a:p>
            <a:pPr marL="342900" indent="-342900">
              <a:buClr>
                <a:schemeClr val="accent1"/>
              </a:buClr>
              <a:buFont typeface="+mj-lt"/>
              <a:buAutoNum type="arabicPeriod"/>
            </a:pPr>
            <a:r>
              <a:rPr lang="it-IT" dirty="0" smtClean="0"/>
              <a:t>altri documenti</a:t>
            </a:r>
            <a:endParaRPr lang="en-GB" dirty="0"/>
          </a:p>
        </p:txBody>
      </p:sp>
      <p:pic>
        <p:nvPicPr>
          <p:cNvPr id="25" name="Picture 2"/>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2158073" y="3268742"/>
            <a:ext cx="1158260" cy="479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Rectangle 26"/>
          <p:cNvSpPr/>
          <p:nvPr/>
        </p:nvSpPr>
        <p:spPr>
          <a:xfrm>
            <a:off x="11071076" y="3733676"/>
            <a:ext cx="2173993" cy="400110"/>
          </a:xfrm>
          <a:prstGeom prst="rect">
            <a:avLst/>
          </a:prstGeom>
        </p:spPr>
        <p:txBody>
          <a:bodyPr wrap="none">
            <a:spAutoFit/>
          </a:bodyPr>
          <a:lstStyle/>
          <a:p>
            <a:pPr lvl="0" defTabSz="913652" fontAlgn="auto">
              <a:spcBef>
                <a:spcPts val="0"/>
              </a:spcBef>
              <a:spcAft>
                <a:spcPts val="0"/>
              </a:spcAft>
              <a:defRPr/>
            </a:pPr>
            <a:r>
              <a:rPr lang="en-US" sz="2000" b="1" dirty="0" smtClean="0">
                <a:solidFill>
                  <a:schemeClr val="accent3"/>
                </a:solidFill>
                <a:latin typeface="+mj-lt"/>
                <a:cs typeface="Times New Roman" panose="02020603050405020304" pitchFamily="18" charset="0"/>
              </a:rPr>
              <a:t>INVESTMENT CAFÉ</a:t>
            </a:r>
            <a:endParaRPr lang="en-US" sz="1100" b="1" dirty="0">
              <a:solidFill>
                <a:schemeClr val="accent3"/>
              </a:solidFill>
              <a:latin typeface="+mj-lt"/>
            </a:endParaRPr>
          </a:p>
        </p:txBody>
      </p:sp>
      <p:pic>
        <p:nvPicPr>
          <p:cNvPr id="29" name="Picture 28"/>
          <p:cNvPicPr>
            <a:picLocks noChangeAspect="1"/>
          </p:cNvPicPr>
          <p:nvPr/>
        </p:nvPicPr>
        <p:blipFill>
          <a:blip r:embed="rId5"/>
          <a:stretch>
            <a:fillRect/>
          </a:stretch>
        </p:blipFill>
        <p:spPr>
          <a:xfrm>
            <a:off x="4653166" y="4177593"/>
            <a:ext cx="8663167" cy="3017782"/>
          </a:xfrm>
          <a:prstGeom prst="rect">
            <a:avLst/>
          </a:prstGeom>
        </p:spPr>
      </p:pic>
      <p:sp>
        <p:nvSpPr>
          <p:cNvPr id="8" name="Content Placeholder 3"/>
          <p:cNvSpPr>
            <a:spLocks noGrp="1"/>
          </p:cNvSpPr>
          <p:nvPr>
            <p:ph sz="quarter" idx="4294967295"/>
          </p:nvPr>
        </p:nvSpPr>
        <p:spPr>
          <a:xfrm>
            <a:off x="1108364" y="1291985"/>
            <a:ext cx="12413673" cy="369316"/>
          </a:xfrm>
          <a:prstGeom prst="rect">
            <a:avLst/>
          </a:prstGeom>
        </p:spPr>
        <p:txBody>
          <a:bodyPr/>
          <a:lstStyle/>
          <a:p>
            <a:r>
              <a:rPr lang="it-IT" sz="2000" dirty="0" smtClean="0"/>
              <a:t>Tutte le parti coinvolte nel processo hanno accesso ad un’informativa dettagliata raccolta in un unico </a:t>
            </a:r>
            <a:r>
              <a:rPr lang="it-IT" sz="2000" dirty="0"/>
              <a:t>portale ″</a:t>
            </a:r>
            <a:r>
              <a:rPr lang="it-IT" sz="2000" dirty="0" err="1"/>
              <a:t>Investment</a:t>
            </a:r>
            <a:r>
              <a:rPr lang="it-IT" sz="2000" dirty="0"/>
              <a:t> </a:t>
            </a:r>
            <a:r>
              <a:rPr lang="it-IT" sz="2000" dirty="0" err="1" smtClean="0"/>
              <a:t>Cafè</a:t>
            </a:r>
            <a:r>
              <a:rPr lang="it-IT" sz="2000" dirty="0" smtClean="0"/>
              <a:t>″</a:t>
            </a:r>
            <a:endParaRPr lang="it-IT" sz="2000" dirty="0"/>
          </a:p>
        </p:txBody>
      </p:sp>
    </p:spTree>
    <p:extLst>
      <p:ext uri="{BB962C8B-B14F-4D97-AF65-F5344CB8AC3E}">
        <p14:creationId xmlns:p14="http://schemas.microsoft.com/office/powerpoint/2010/main" val="2303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2500" dirty="0" smtClean="0"/>
              <a:t>Come valutare i risultati</a:t>
            </a:r>
            <a:endParaRPr lang="en-GB" sz="2500" dirty="0"/>
          </a:p>
        </p:txBody>
      </p:sp>
      <p:grpSp>
        <p:nvGrpSpPr>
          <p:cNvPr id="5" name="Group 4"/>
          <p:cNvGrpSpPr/>
          <p:nvPr/>
        </p:nvGrpSpPr>
        <p:grpSpPr>
          <a:xfrm>
            <a:off x="1123080" y="1557635"/>
            <a:ext cx="12413962" cy="5798663"/>
            <a:chOff x="1123080" y="1681779"/>
            <a:chExt cx="12413962" cy="4108899"/>
          </a:xfrm>
        </p:grpSpPr>
        <p:sp>
          <p:nvSpPr>
            <p:cNvPr id="27" name="Rounded Rectangle 26"/>
            <p:cNvSpPr/>
            <p:nvPr/>
          </p:nvSpPr>
          <p:spPr bwMode="auto">
            <a:xfrm>
              <a:off x="9937042" y="1686628"/>
              <a:ext cx="3600000" cy="4056626"/>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t"/>
            <a:lstStyle/>
            <a:p>
              <a:pPr lvl="0" algn="ctr">
                <a:defRPr/>
              </a:pPr>
              <a:r>
                <a:rPr lang="it-IT" sz="3000" kern="0" spc="20" dirty="0" smtClean="0">
                  <a:solidFill>
                    <a:srgbClr val="464646"/>
                  </a:solidFill>
                  <a:latin typeface="Arial Narrow" panose="020B0606020202030204" pitchFamily="34" charset="0"/>
                </a:rPr>
                <a:t>DPI</a:t>
              </a:r>
            </a:p>
            <a:p>
              <a:pPr lvl="0" algn="ctr">
                <a:defRPr/>
              </a:pPr>
              <a:r>
                <a:rPr lang="it-IT" sz="3000" i="1" kern="0" spc="20" dirty="0">
                  <a:solidFill>
                    <a:srgbClr val="464646"/>
                  </a:solidFill>
                  <a:latin typeface="Arial Narrow" panose="020B0606020202030204" pitchFamily="34" charset="0"/>
                </a:rPr>
                <a:t>Distribution to </a:t>
              </a:r>
              <a:r>
                <a:rPr lang="it-IT" sz="3000" i="1" kern="0" spc="20" dirty="0" err="1" smtClean="0">
                  <a:solidFill>
                    <a:srgbClr val="464646"/>
                  </a:solidFill>
                  <a:latin typeface="Arial Narrow" panose="020B0606020202030204" pitchFamily="34" charset="0"/>
                </a:rPr>
                <a:t>Paid</a:t>
              </a:r>
              <a:r>
                <a:rPr lang="it-IT" sz="3000" i="1" kern="0" spc="20" dirty="0" smtClean="0">
                  <a:solidFill>
                    <a:srgbClr val="464646"/>
                  </a:solidFill>
                  <a:latin typeface="Arial Narrow" panose="020B0606020202030204" pitchFamily="34" charset="0"/>
                </a:rPr>
                <a:t>-in</a:t>
              </a:r>
            </a:p>
            <a:p>
              <a:pPr>
                <a:defRPr/>
              </a:pPr>
              <a:endParaRPr lang="it-IT" sz="2000" dirty="0" smtClean="0">
                <a:solidFill>
                  <a:schemeClr val="tx1"/>
                </a:solidFill>
              </a:endParaRPr>
            </a:p>
            <a:p>
              <a:pPr>
                <a:defRPr/>
              </a:pPr>
              <a:r>
                <a:rPr lang="it-IT" sz="1600" dirty="0" smtClean="0">
                  <a:solidFill>
                    <a:schemeClr val="tx1"/>
                  </a:solidFill>
                </a:rPr>
                <a:t>Misura </a:t>
              </a:r>
              <a:r>
                <a:rPr lang="it-IT" sz="1600" dirty="0">
                  <a:solidFill>
                    <a:schemeClr val="tx1"/>
                  </a:solidFill>
                </a:rPr>
                <a:t>il rendimento </a:t>
              </a:r>
              <a:r>
                <a:rPr lang="it-IT" sz="1600" dirty="0" smtClean="0">
                  <a:solidFill>
                    <a:schemeClr val="tx1"/>
                  </a:solidFill>
                </a:rPr>
                <a:t>cumulato distribuito </a:t>
              </a:r>
              <a:r>
                <a:rPr lang="it-IT" sz="1600" dirty="0">
                  <a:solidFill>
                    <a:schemeClr val="tx1"/>
                  </a:solidFill>
                </a:rPr>
                <a:t>sul totale del capitale </a:t>
              </a:r>
              <a:r>
                <a:rPr lang="it-IT" sz="1600" dirty="0" smtClean="0">
                  <a:solidFill>
                    <a:schemeClr val="tx1"/>
                  </a:solidFill>
                </a:rPr>
                <a:t>investito </a:t>
              </a:r>
              <a:r>
                <a:rPr lang="it-IT" sz="1600" dirty="0">
                  <a:solidFill>
                    <a:schemeClr val="tx1"/>
                  </a:solidFill>
                </a:rPr>
                <a:t>(rapporto tra i dividendi/ proventi distribuiti e l’ammontare del totale investito dal sottoscrittore del fondo</a:t>
              </a:r>
              <a:r>
                <a:rPr lang="it-IT" sz="1600" dirty="0" smtClean="0">
                  <a:solidFill>
                    <a:schemeClr val="tx1"/>
                  </a:solidFill>
                </a:rPr>
                <a:t>)</a:t>
              </a:r>
            </a:p>
            <a:p>
              <a:pPr>
                <a:defRPr/>
              </a:pPr>
              <a:endParaRPr lang="it-IT" sz="1600" dirty="0">
                <a:solidFill>
                  <a:schemeClr val="tx1"/>
                </a:solidFill>
              </a:endParaRPr>
            </a:p>
            <a:p>
              <a:pPr>
                <a:defRPr/>
              </a:pPr>
              <a:r>
                <a:rPr lang="it-IT" sz="1600" dirty="0" smtClean="0">
                  <a:solidFill>
                    <a:schemeClr val="tx1"/>
                  </a:solidFill>
                </a:rPr>
                <a:t>Il </a:t>
              </a:r>
              <a:r>
                <a:rPr lang="it-IT" sz="1600" dirty="0">
                  <a:solidFill>
                    <a:schemeClr val="tx1"/>
                  </a:solidFill>
                </a:rPr>
                <a:t>rendimento è misurato al netto di tutti i costi di gestione e di eventuali commissioni a carico del </a:t>
              </a:r>
              <a:r>
                <a:rPr lang="it-IT" sz="1600" dirty="0" smtClean="0">
                  <a:solidFill>
                    <a:schemeClr val="tx1"/>
                  </a:solidFill>
                </a:rPr>
                <a:t>fondo</a:t>
              </a:r>
            </a:p>
            <a:p>
              <a:pPr>
                <a:defRPr/>
              </a:pPr>
              <a:endParaRPr lang="it-IT" sz="1600" dirty="0">
                <a:solidFill>
                  <a:schemeClr val="tx1"/>
                </a:solidFill>
              </a:endParaRPr>
            </a:p>
            <a:p>
              <a:pPr>
                <a:defRPr/>
              </a:pPr>
              <a:r>
                <a:rPr lang="it-IT" sz="1600" dirty="0" smtClean="0">
                  <a:solidFill>
                    <a:schemeClr val="tx1"/>
                  </a:solidFill>
                </a:rPr>
                <a:t>Può </a:t>
              </a:r>
              <a:r>
                <a:rPr lang="it-IT" sz="1600" dirty="0">
                  <a:solidFill>
                    <a:schemeClr val="tx1"/>
                  </a:solidFill>
                </a:rPr>
                <a:t>essere </a:t>
              </a:r>
              <a:r>
                <a:rPr lang="it-IT" sz="1600" dirty="0" smtClean="0">
                  <a:solidFill>
                    <a:schemeClr val="tx1"/>
                  </a:solidFill>
                </a:rPr>
                <a:t>applicato </a:t>
              </a:r>
              <a:r>
                <a:rPr lang="it-IT" sz="1600" dirty="0">
                  <a:solidFill>
                    <a:schemeClr val="tx1"/>
                  </a:solidFill>
                </a:rPr>
                <a:t>soltanto nel caso in cui il fondo sia già alla fine della sua vita, in quanto nel calcolo dell’indice sono inclusi soltanto i rendimenti distribuiti dal fondo e, quindi, già </a:t>
              </a:r>
              <a:r>
                <a:rPr lang="it-IT" sz="1600" dirty="0" smtClean="0">
                  <a:solidFill>
                    <a:schemeClr val="tx1"/>
                  </a:solidFill>
                </a:rPr>
                <a:t>realizzati</a:t>
              </a:r>
              <a:endParaRPr lang="it-IT" sz="1600" dirty="0">
                <a:solidFill>
                  <a:schemeClr val="tx1"/>
                </a:solidFill>
              </a:endParaRPr>
            </a:p>
          </p:txBody>
        </p:sp>
        <p:sp>
          <p:nvSpPr>
            <p:cNvPr id="26" name="Rounded Rectangle 25"/>
            <p:cNvSpPr/>
            <p:nvPr/>
          </p:nvSpPr>
          <p:spPr bwMode="auto">
            <a:xfrm>
              <a:off x="5530061" y="1686628"/>
              <a:ext cx="3600000" cy="4104050"/>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t"/>
            <a:lstStyle/>
            <a:p>
              <a:pPr lvl="0" algn="ctr">
                <a:defRPr/>
              </a:pPr>
              <a:r>
                <a:rPr lang="it-IT" sz="3000" kern="0" spc="20" dirty="0">
                  <a:solidFill>
                    <a:srgbClr val="464646"/>
                  </a:solidFill>
                  <a:latin typeface="Arial Narrow" panose="020B0606020202030204" pitchFamily="34" charset="0"/>
                </a:rPr>
                <a:t>TVPI </a:t>
              </a:r>
              <a:endParaRPr lang="it-IT" sz="3000" kern="0" spc="20" dirty="0" smtClean="0">
                <a:solidFill>
                  <a:srgbClr val="464646"/>
                </a:solidFill>
                <a:latin typeface="Arial Narrow" panose="020B0606020202030204" pitchFamily="34" charset="0"/>
              </a:endParaRPr>
            </a:p>
            <a:p>
              <a:pPr lvl="0" algn="ctr">
                <a:defRPr/>
              </a:pPr>
              <a:r>
                <a:rPr lang="it-IT" sz="3000" i="1" kern="0" spc="20" dirty="0">
                  <a:solidFill>
                    <a:srgbClr val="464646"/>
                  </a:solidFill>
                  <a:latin typeface="Arial Narrow" panose="020B0606020202030204" pitchFamily="34" charset="0"/>
                </a:rPr>
                <a:t>Total Value to </a:t>
              </a:r>
              <a:r>
                <a:rPr lang="it-IT" sz="3000" i="1" kern="0" spc="20" dirty="0" err="1">
                  <a:solidFill>
                    <a:srgbClr val="464646"/>
                  </a:solidFill>
                  <a:latin typeface="Arial Narrow" panose="020B0606020202030204" pitchFamily="34" charset="0"/>
                </a:rPr>
                <a:t>Paid</a:t>
              </a:r>
              <a:r>
                <a:rPr lang="it-IT" sz="3000" i="1" kern="0" spc="20" dirty="0">
                  <a:solidFill>
                    <a:srgbClr val="464646"/>
                  </a:solidFill>
                  <a:latin typeface="Arial Narrow" panose="020B0606020202030204" pitchFamily="34" charset="0"/>
                </a:rPr>
                <a:t>-in </a:t>
              </a:r>
              <a:r>
                <a:rPr lang="it-IT" sz="3000" kern="0" spc="20" dirty="0" smtClean="0">
                  <a:solidFill>
                    <a:srgbClr val="464646"/>
                  </a:solidFill>
                  <a:latin typeface="Arial Narrow" panose="020B0606020202030204" pitchFamily="34" charset="0"/>
                </a:rPr>
                <a:t/>
              </a:r>
              <a:br>
                <a:rPr lang="it-IT" sz="3000" kern="0" spc="20" dirty="0" smtClean="0">
                  <a:solidFill>
                    <a:srgbClr val="464646"/>
                  </a:solidFill>
                  <a:latin typeface="Arial Narrow" panose="020B0606020202030204" pitchFamily="34" charset="0"/>
                </a:rPr>
              </a:br>
              <a:endParaRPr lang="it-IT" sz="2000" kern="0" spc="20" dirty="0" smtClean="0">
                <a:solidFill>
                  <a:srgbClr val="464646"/>
                </a:solidFill>
                <a:latin typeface="Arial Narrow" panose="020B0606020202030204" pitchFamily="34" charset="0"/>
              </a:endParaRPr>
            </a:p>
            <a:p>
              <a:pPr lvl="0" algn="ctr">
                <a:defRPr/>
              </a:pPr>
              <a:r>
                <a:rPr lang="it-IT" sz="1600" dirty="0" smtClean="0">
                  <a:solidFill>
                    <a:schemeClr val="tx1"/>
                  </a:solidFill>
                </a:rPr>
                <a:t>Misura il multiplo raggiunto dal fondo rispetto al valore iniziale, </a:t>
              </a:r>
              <a:r>
                <a:rPr lang="it-IT" sz="1600" dirty="0">
                  <a:solidFill>
                    <a:schemeClr val="tx1"/>
                  </a:solidFill>
                </a:rPr>
                <a:t>considerando il </a:t>
              </a:r>
              <a:r>
                <a:rPr lang="it-IT" sz="1600" dirty="0" smtClean="0">
                  <a:solidFill>
                    <a:schemeClr val="tx1"/>
                  </a:solidFill>
                </a:rPr>
                <a:t>rendimento cumulativo </a:t>
              </a:r>
              <a:r>
                <a:rPr lang="it-IT" sz="1600" dirty="0">
                  <a:solidFill>
                    <a:schemeClr val="tx1"/>
                  </a:solidFill>
                </a:rPr>
                <a:t>già distribuito (DPI) e </a:t>
              </a:r>
              <a:r>
                <a:rPr lang="it-IT" sz="1600" dirty="0" smtClean="0">
                  <a:solidFill>
                    <a:schemeClr val="tx1"/>
                  </a:solidFill>
                </a:rPr>
                <a:t>il valore </a:t>
              </a:r>
              <a:r>
                <a:rPr lang="it-IT" sz="1600" dirty="0">
                  <a:solidFill>
                    <a:schemeClr val="tx1"/>
                  </a:solidFill>
                </a:rPr>
                <a:t>corrente degli investimenti ancora </a:t>
              </a:r>
              <a:r>
                <a:rPr lang="it-IT" sz="1600" dirty="0" smtClean="0">
                  <a:solidFill>
                    <a:schemeClr val="tx1"/>
                  </a:solidFill>
                </a:rPr>
                <a:t>in portafoglio </a:t>
              </a:r>
              <a:r>
                <a:rPr lang="it-IT" sz="1600" dirty="0">
                  <a:solidFill>
                    <a:schemeClr val="tx1"/>
                  </a:solidFill>
                </a:rPr>
                <a:t>(RPVI), ipotizzandone un valore di </a:t>
              </a:r>
              <a:r>
                <a:rPr lang="it-IT" sz="1600" dirty="0" smtClean="0">
                  <a:solidFill>
                    <a:schemeClr val="tx1"/>
                  </a:solidFill>
                </a:rPr>
                <a:t>cessione</a:t>
              </a:r>
            </a:p>
            <a:p>
              <a:pPr lvl="0">
                <a:defRPr/>
              </a:pPr>
              <a:endParaRPr lang="it-IT" sz="1600" dirty="0">
                <a:solidFill>
                  <a:schemeClr val="tx1"/>
                </a:solidFill>
              </a:endParaRPr>
            </a:p>
            <a:p>
              <a:pPr lvl="0">
                <a:defRPr/>
              </a:pPr>
              <a:r>
                <a:rPr lang="it-IT" sz="1600" dirty="0">
                  <a:solidFill>
                    <a:schemeClr val="tx1"/>
                  </a:solidFill>
                </a:rPr>
                <a:t>La somma dei dividendi/proventi distribuiti e del valore del portafoglio ancora </a:t>
              </a:r>
              <a:r>
                <a:rPr lang="it-IT" sz="1600" dirty="0" smtClean="0">
                  <a:solidFill>
                    <a:schemeClr val="tx1"/>
                  </a:solidFill>
                </a:rPr>
                <a:t>da disinvestire </a:t>
              </a:r>
              <a:r>
                <a:rPr lang="it-IT" sz="1600" dirty="0">
                  <a:solidFill>
                    <a:schemeClr val="tx1"/>
                  </a:solidFill>
                </a:rPr>
                <a:t>viene rapportata al patrimonio netto del fondo, fornendo un </a:t>
              </a:r>
              <a:r>
                <a:rPr lang="it-IT" sz="1600" dirty="0" smtClean="0">
                  <a:solidFill>
                    <a:schemeClr val="tx1"/>
                  </a:solidFill>
                </a:rPr>
                <a:t>indicatore sintetico </a:t>
              </a:r>
              <a:r>
                <a:rPr lang="it-IT" sz="1600" dirty="0">
                  <a:solidFill>
                    <a:schemeClr val="tx1"/>
                  </a:solidFill>
                </a:rPr>
                <a:t>di </a:t>
              </a:r>
              <a:r>
                <a:rPr lang="it-IT" sz="1600" dirty="0" smtClean="0">
                  <a:solidFill>
                    <a:schemeClr val="tx1"/>
                  </a:solidFill>
                </a:rPr>
                <a:t>redditività</a:t>
              </a:r>
              <a:endParaRPr lang="it-IT" sz="2000" kern="0" spc="20" dirty="0">
                <a:solidFill>
                  <a:srgbClr val="464646"/>
                </a:solidFill>
                <a:latin typeface="Arial Narrow" panose="020B0606020202030204" pitchFamily="34" charset="0"/>
              </a:endParaRPr>
            </a:p>
            <a:p>
              <a:pPr lvl="0" algn="ctr">
                <a:defRPr/>
              </a:pPr>
              <a:endParaRPr lang="it-IT" sz="2000" kern="0" spc="20" dirty="0">
                <a:solidFill>
                  <a:srgbClr val="464646"/>
                </a:solidFill>
                <a:latin typeface="Arial Narrow" panose="020B0606020202030204" pitchFamily="34" charset="0"/>
              </a:endParaRPr>
            </a:p>
          </p:txBody>
        </p:sp>
        <p:grpSp>
          <p:nvGrpSpPr>
            <p:cNvPr id="3" name="Group 2"/>
            <p:cNvGrpSpPr/>
            <p:nvPr/>
          </p:nvGrpSpPr>
          <p:grpSpPr>
            <a:xfrm>
              <a:off x="1123080" y="1681779"/>
              <a:ext cx="8822667" cy="4082864"/>
              <a:chOff x="1123080" y="1682826"/>
              <a:chExt cx="8822667" cy="2029039"/>
            </a:xfrm>
          </p:grpSpPr>
          <p:sp>
            <p:nvSpPr>
              <p:cNvPr id="25" name="Rounded Rectangle 24"/>
              <p:cNvSpPr/>
              <p:nvPr/>
            </p:nvSpPr>
            <p:spPr bwMode="auto">
              <a:xfrm>
                <a:off x="1123080" y="1683860"/>
                <a:ext cx="3600000" cy="2016000"/>
              </a:xfrm>
              <a:prstGeom prst="roundRect">
                <a:avLst>
                  <a:gd name="adj" fmla="val 2925"/>
                </a:avLst>
              </a:prstGeom>
              <a:gradFill flip="none" rotWithShape="1">
                <a:gsLst>
                  <a:gs pos="0">
                    <a:srgbClr val="687079">
                      <a:lumMod val="15000"/>
                      <a:lumOff val="85000"/>
                    </a:srgbClr>
                  </a:gs>
                  <a:gs pos="100000">
                    <a:srgbClr val="FFFFFF"/>
                  </a:gs>
                </a:gsLst>
                <a:lin ang="16200000" scaled="1"/>
                <a:tileRect/>
              </a:gradFill>
              <a:ln w="9525" cap="flat" cmpd="sng" algn="ctr">
                <a:solidFill>
                  <a:schemeClr val="accent2"/>
                </a:solidFill>
                <a:prstDash val="solid"/>
                <a:round/>
                <a:headEnd type="none" w="med" len="med"/>
                <a:tailEnd type="none" w="med" len="med"/>
              </a:ln>
              <a:effectLst/>
              <a:extLst/>
            </p:spPr>
            <p:txBody>
              <a:bodyPr lIns="201168" rIns="109728" bIns="18288" anchor="t"/>
              <a:lstStyle/>
              <a:p>
                <a:pPr lvl="0" algn="ctr" fontAlgn="auto">
                  <a:spcBef>
                    <a:spcPts val="0"/>
                  </a:spcBef>
                  <a:spcAft>
                    <a:spcPts val="0"/>
                  </a:spcAft>
                  <a:defRPr/>
                </a:pPr>
                <a:r>
                  <a:rPr lang="it-IT" altLang="en-US" sz="3000" kern="0" spc="20" dirty="0" smtClean="0">
                    <a:solidFill>
                      <a:srgbClr val="464646"/>
                    </a:solidFill>
                    <a:latin typeface="Arial Narrow" panose="020B0606020202030204" pitchFamily="34" charset="0"/>
                  </a:rPr>
                  <a:t>IRR</a:t>
                </a:r>
                <a:br>
                  <a:rPr lang="it-IT" altLang="en-US" sz="3000" kern="0" spc="20" dirty="0" smtClean="0">
                    <a:solidFill>
                      <a:srgbClr val="464646"/>
                    </a:solidFill>
                    <a:latin typeface="Arial Narrow" panose="020B0606020202030204" pitchFamily="34" charset="0"/>
                  </a:rPr>
                </a:br>
                <a:r>
                  <a:rPr lang="it-IT" altLang="en-US" sz="3000" i="1" kern="0" spc="20" dirty="0" err="1" smtClean="0">
                    <a:solidFill>
                      <a:srgbClr val="464646"/>
                    </a:solidFill>
                    <a:latin typeface="Arial Narrow" panose="020B0606020202030204" pitchFamily="34" charset="0"/>
                  </a:rPr>
                  <a:t>Internal</a:t>
                </a:r>
                <a:r>
                  <a:rPr lang="it-IT" altLang="en-US" sz="3000" i="1" kern="0" spc="20" dirty="0" smtClean="0">
                    <a:solidFill>
                      <a:srgbClr val="464646"/>
                    </a:solidFill>
                    <a:latin typeface="Arial Narrow" panose="020B0606020202030204" pitchFamily="34" charset="0"/>
                  </a:rPr>
                  <a:t> Rate of Return</a:t>
                </a:r>
              </a:p>
              <a:p>
                <a:pPr lvl="0" fontAlgn="auto">
                  <a:spcBef>
                    <a:spcPts val="0"/>
                  </a:spcBef>
                  <a:spcAft>
                    <a:spcPts val="0"/>
                  </a:spcAft>
                  <a:defRPr/>
                </a:pPr>
                <a:endParaRPr lang="it-IT" sz="2000" dirty="0" smtClean="0">
                  <a:solidFill>
                    <a:schemeClr val="tx1"/>
                  </a:solidFill>
                </a:endParaRPr>
              </a:p>
              <a:p>
                <a:pPr lvl="0" fontAlgn="auto">
                  <a:spcBef>
                    <a:spcPts val="0"/>
                  </a:spcBef>
                  <a:spcAft>
                    <a:spcPts val="0"/>
                  </a:spcAft>
                  <a:defRPr/>
                </a:pPr>
                <a:r>
                  <a:rPr lang="it-IT" sz="1600" dirty="0" smtClean="0">
                    <a:solidFill>
                      <a:schemeClr val="tx1"/>
                    </a:solidFill>
                  </a:rPr>
                  <a:t>Il </a:t>
                </a:r>
                <a:r>
                  <a:rPr lang="it-IT" sz="1600" dirty="0">
                    <a:solidFill>
                      <a:schemeClr val="tx1"/>
                    </a:solidFill>
                  </a:rPr>
                  <a:t>tasso interno di rendimento indica </a:t>
                </a:r>
                <a:r>
                  <a:rPr lang="it-IT" sz="1600" dirty="0" smtClean="0">
                    <a:solidFill>
                      <a:schemeClr val="tx1"/>
                    </a:solidFill>
                  </a:rPr>
                  <a:t>i rendimenti degli investimenti nel settore del Private </a:t>
                </a:r>
                <a:r>
                  <a:rPr lang="it-IT" sz="1600" dirty="0" err="1" smtClean="0">
                    <a:solidFill>
                      <a:schemeClr val="tx1"/>
                    </a:solidFill>
                  </a:rPr>
                  <a:t>Equity</a:t>
                </a:r>
                <a:endParaRPr lang="it-IT" sz="1600" dirty="0" smtClean="0">
                  <a:solidFill>
                    <a:schemeClr val="tx1"/>
                  </a:solidFill>
                </a:endParaRPr>
              </a:p>
              <a:p>
                <a:pPr lvl="0" fontAlgn="auto">
                  <a:spcBef>
                    <a:spcPts val="0"/>
                  </a:spcBef>
                  <a:spcAft>
                    <a:spcPts val="0"/>
                  </a:spcAft>
                  <a:defRPr/>
                </a:pPr>
                <a:endParaRPr lang="it-IT" sz="1600" dirty="0">
                  <a:solidFill>
                    <a:schemeClr val="tx1"/>
                  </a:solidFill>
                </a:endParaRPr>
              </a:p>
              <a:p>
                <a:pPr lvl="0" fontAlgn="auto">
                  <a:spcBef>
                    <a:spcPts val="0"/>
                  </a:spcBef>
                  <a:spcAft>
                    <a:spcPts val="0"/>
                  </a:spcAft>
                  <a:defRPr/>
                </a:pPr>
                <a:r>
                  <a:rPr lang="it-IT" sz="1600" dirty="0" smtClean="0">
                    <a:solidFill>
                      <a:schemeClr val="tx1"/>
                    </a:solidFill>
                  </a:rPr>
                  <a:t>Misura il rendimento percentuale medio annuo dell’investimento</a:t>
                </a:r>
              </a:p>
              <a:p>
                <a:pPr lvl="0" fontAlgn="auto">
                  <a:spcBef>
                    <a:spcPts val="0"/>
                  </a:spcBef>
                  <a:spcAft>
                    <a:spcPts val="0"/>
                  </a:spcAft>
                  <a:defRPr/>
                </a:pPr>
                <a:endParaRPr lang="it-IT" sz="1600" dirty="0">
                  <a:solidFill>
                    <a:schemeClr val="tx1"/>
                  </a:solidFill>
                </a:endParaRPr>
              </a:p>
              <a:p>
                <a:pPr lvl="0" fontAlgn="auto">
                  <a:spcBef>
                    <a:spcPts val="0"/>
                  </a:spcBef>
                  <a:spcAft>
                    <a:spcPts val="0"/>
                  </a:spcAft>
                  <a:defRPr/>
                </a:pPr>
                <a:r>
                  <a:rPr lang="it-IT" sz="1600" dirty="0" smtClean="0">
                    <a:solidFill>
                      <a:schemeClr val="tx1"/>
                    </a:solidFill>
                  </a:rPr>
                  <a:t>Calcolato </a:t>
                </a:r>
                <a:r>
                  <a:rPr lang="it-IT" sz="1600" dirty="0">
                    <a:solidFill>
                      <a:schemeClr val="tx1"/>
                    </a:solidFill>
                  </a:rPr>
                  <a:t>mediante il confronto delle uscite relative all'investimento e le entrate da questo </a:t>
                </a:r>
                <a:r>
                  <a:rPr lang="it-IT" sz="1600" dirty="0" smtClean="0">
                    <a:solidFill>
                      <a:schemeClr val="tx1"/>
                    </a:solidFill>
                  </a:rPr>
                  <a:t>derivanti</a:t>
                </a:r>
                <a:endParaRPr lang="it-IT" altLang="en-US" sz="2800" i="1" kern="0" spc="20" dirty="0">
                  <a:solidFill>
                    <a:srgbClr val="464646"/>
                  </a:solidFill>
                  <a:latin typeface="Arial Narrow" panose="020B0606020202030204" pitchFamily="34" charset="0"/>
                </a:endParaRPr>
              </a:p>
              <a:p>
                <a:pPr lvl="0" algn="ctr" fontAlgn="auto">
                  <a:spcBef>
                    <a:spcPts val="0"/>
                  </a:spcBef>
                  <a:spcAft>
                    <a:spcPts val="0"/>
                  </a:spcAft>
                  <a:defRPr/>
                </a:pPr>
                <a:endParaRPr lang="it-IT" altLang="en-US" sz="3000" i="1" kern="0" spc="20" dirty="0">
                  <a:solidFill>
                    <a:srgbClr val="464646"/>
                  </a:solidFill>
                  <a:latin typeface="Arial Narrow" panose="020B0606020202030204" pitchFamily="34" charset="0"/>
                </a:endParaRPr>
              </a:p>
            </p:txBody>
          </p:sp>
          <p:cxnSp>
            <p:nvCxnSpPr>
              <p:cNvPr id="28" name="Straight Connector 68"/>
              <p:cNvCxnSpPr>
                <a:cxnSpLocks noChangeShapeType="1"/>
              </p:cNvCxnSpPr>
              <p:nvPr/>
            </p:nvCxnSpPr>
            <p:spPr bwMode="auto">
              <a:xfrm>
                <a:off x="1129396" y="1687096"/>
                <a:ext cx="0" cy="2016000"/>
              </a:xfrm>
              <a:prstGeom prst="line">
                <a:avLst/>
              </a:prstGeom>
              <a:noFill/>
              <a:ln w="38100" cap="sq"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71"/>
              <p:cNvCxnSpPr>
                <a:cxnSpLocks noChangeShapeType="1"/>
              </p:cNvCxnSpPr>
              <p:nvPr/>
            </p:nvCxnSpPr>
            <p:spPr bwMode="auto">
              <a:xfrm>
                <a:off x="5536361" y="1695865"/>
                <a:ext cx="0" cy="2016000"/>
              </a:xfrm>
              <a:prstGeom prst="line">
                <a:avLst/>
              </a:prstGeom>
              <a:noFill/>
              <a:ln w="38100" cap="sq" algn="ctr">
                <a:solidFill>
                  <a:srgbClr val="C06D5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p:cNvCxnSpPr/>
              <p:nvPr/>
            </p:nvCxnSpPr>
            <p:spPr bwMode="auto">
              <a:xfrm>
                <a:off x="9945747" y="1682826"/>
                <a:ext cx="0" cy="2016000"/>
              </a:xfrm>
              <a:prstGeom prst="line">
                <a:avLst/>
              </a:prstGeom>
              <a:noFill/>
              <a:ln w="38100" cap="sq" cmpd="sng" algn="ctr">
                <a:solidFill>
                  <a:schemeClr val="accent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extLst>
      <p:ext uri="{BB962C8B-B14F-4D97-AF65-F5344CB8AC3E}">
        <p14:creationId xmlns:p14="http://schemas.microsoft.com/office/powerpoint/2010/main" val="21872518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custDataLst>
              <p:tags r:id="rId2"/>
            </p:custDataLst>
          </p:nvPr>
        </p:nvSpPr>
        <p:spPr/>
        <p:txBody>
          <a:bodyPr/>
          <a:lstStyle/>
          <a:p>
            <a:r>
              <a:rPr lang="en-US" altLang="en-US" sz="2800" dirty="0"/>
              <a:t>Track r</a:t>
            </a:r>
            <a:r>
              <a:rPr lang="en-US" altLang="en-US" sz="2800" dirty="0" smtClean="0"/>
              <a:t>ecord </a:t>
            </a:r>
            <a:r>
              <a:rPr lang="en-US" altLang="en-US" sz="2800" dirty="0" err="1"/>
              <a:t>della</a:t>
            </a:r>
            <a:r>
              <a:rPr lang="en-US" altLang="en-US" sz="2800" dirty="0"/>
              <a:t> </a:t>
            </a:r>
            <a:r>
              <a:rPr lang="it-IT" sz="2800" dirty="0" smtClean="0"/>
              <a:t>piattaforma </a:t>
            </a:r>
            <a:r>
              <a:rPr lang="it-IT" sz="2800" dirty="0"/>
              <a:t>di Private </a:t>
            </a:r>
            <a:r>
              <a:rPr lang="it-IT" sz="2800" dirty="0" err="1"/>
              <a:t>Equity</a:t>
            </a:r>
            <a:r>
              <a:rPr lang="it-IT" sz="2800" dirty="0"/>
              <a:t> di Neuberger Berman</a:t>
            </a:r>
            <a:endParaRPr lang="en-US" sz="2500" dirty="0"/>
          </a:p>
        </p:txBody>
      </p:sp>
      <p:sp>
        <p:nvSpPr>
          <p:cNvPr id="4" name="Content Placeholder 3"/>
          <p:cNvSpPr>
            <a:spLocks noGrp="1"/>
          </p:cNvSpPr>
          <p:nvPr>
            <p:ph sz="quarter" idx="13"/>
          </p:nvPr>
        </p:nvSpPr>
        <p:spPr/>
        <p:txBody>
          <a:bodyPr/>
          <a:lstStyle/>
          <a:p>
            <a:r>
              <a:rPr lang="en-US" altLang="en-US" sz="1000" kern="1200" dirty="0">
                <a:solidFill>
                  <a:schemeClr val="tx2"/>
                </a:solidFill>
              </a:rPr>
              <a:t>Note: Track record </a:t>
            </a:r>
            <a:r>
              <a:rPr lang="en-US" altLang="en-US" sz="1000" kern="1200" dirty="0" err="1">
                <a:solidFill>
                  <a:schemeClr val="tx2"/>
                </a:solidFill>
              </a:rPr>
              <a:t>basato</a:t>
            </a:r>
            <a:r>
              <a:rPr lang="en-US" altLang="en-US" sz="1000" kern="1200" dirty="0">
                <a:solidFill>
                  <a:schemeClr val="tx2"/>
                </a:solidFill>
              </a:rPr>
              <a:t> </a:t>
            </a:r>
            <a:r>
              <a:rPr lang="en-US" altLang="en-US" sz="1000" kern="1200" dirty="0" err="1">
                <a:solidFill>
                  <a:schemeClr val="tx2"/>
                </a:solidFill>
              </a:rPr>
              <a:t>sul</a:t>
            </a:r>
            <a:r>
              <a:rPr lang="en-US" altLang="en-US" sz="1000" kern="1200" dirty="0">
                <a:solidFill>
                  <a:schemeClr val="tx2"/>
                </a:solidFill>
              </a:rPr>
              <a:t> vintage year al 31 </a:t>
            </a:r>
            <a:r>
              <a:rPr lang="en-US" altLang="en-US" sz="1000" kern="1200" dirty="0" err="1">
                <a:solidFill>
                  <a:schemeClr val="tx2"/>
                </a:solidFill>
              </a:rPr>
              <a:t>marzo</a:t>
            </a:r>
            <a:r>
              <a:rPr lang="en-US" altLang="en-US" sz="1000" kern="1200" dirty="0">
                <a:solidFill>
                  <a:schemeClr val="tx2"/>
                </a:solidFill>
              </a:rPr>
              <a:t> 2019. Include solo </a:t>
            </a:r>
            <a:r>
              <a:rPr lang="en-US" altLang="en-US" sz="1000" kern="1200" dirty="0" err="1">
                <a:solidFill>
                  <a:schemeClr val="tx2"/>
                </a:solidFill>
              </a:rPr>
              <a:t>i</a:t>
            </a:r>
            <a:r>
              <a:rPr lang="en-US" altLang="en-US" sz="1000" kern="1200" dirty="0">
                <a:solidFill>
                  <a:schemeClr val="tx2"/>
                </a:solidFill>
              </a:rPr>
              <a:t> </a:t>
            </a:r>
            <a:r>
              <a:rPr lang="en-US" altLang="en-US" sz="1000" kern="1200" dirty="0" err="1">
                <a:solidFill>
                  <a:schemeClr val="tx2"/>
                </a:solidFill>
              </a:rPr>
              <a:t>fondi</a:t>
            </a:r>
            <a:r>
              <a:rPr lang="en-US" altLang="en-US" sz="1000" kern="1200" dirty="0">
                <a:solidFill>
                  <a:schemeClr val="tx2"/>
                </a:solidFill>
              </a:rPr>
              <a:t> </a:t>
            </a:r>
            <a:r>
              <a:rPr lang="en-US" altLang="en-US" sz="1000" kern="1200" dirty="0" err="1">
                <a:solidFill>
                  <a:schemeClr val="tx2"/>
                </a:solidFill>
              </a:rPr>
              <a:t>gestiti</a:t>
            </a:r>
            <a:r>
              <a:rPr lang="en-US" altLang="en-US" sz="1000" kern="1200" dirty="0">
                <a:solidFill>
                  <a:schemeClr val="tx2"/>
                </a:solidFill>
              </a:rPr>
              <a:t> dal Fund’s Investment Committee. Include </a:t>
            </a:r>
            <a:r>
              <a:rPr lang="en-US" altLang="en-US" sz="1000" kern="1200" dirty="0" err="1">
                <a:solidFill>
                  <a:schemeClr val="tx2"/>
                </a:solidFill>
              </a:rPr>
              <a:t>i</a:t>
            </a:r>
            <a:r>
              <a:rPr lang="en-US" altLang="en-US" sz="1000" kern="1200" dirty="0">
                <a:solidFill>
                  <a:schemeClr val="tx2"/>
                </a:solidFill>
              </a:rPr>
              <a:t> </a:t>
            </a:r>
            <a:r>
              <a:rPr lang="en-US" altLang="en-US" sz="1000" kern="1200" dirty="0" err="1">
                <a:solidFill>
                  <a:schemeClr val="tx2"/>
                </a:solidFill>
              </a:rPr>
              <a:t>fondi</a:t>
            </a:r>
            <a:r>
              <a:rPr lang="en-US" altLang="en-US" sz="1000" kern="1200" dirty="0">
                <a:solidFill>
                  <a:schemeClr val="tx2"/>
                </a:solidFill>
              </a:rPr>
              <a:t> </a:t>
            </a:r>
            <a:r>
              <a:rPr lang="en-US" altLang="en-US" sz="1000" kern="1200" dirty="0" err="1">
                <a:solidFill>
                  <a:schemeClr val="tx2"/>
                </a:solidFill>
              </a:rPr>
              <a:t>gestiti</a:t>
            </a:r>
            <a:r>
              <a:rPr lang="en-US" altLang="en-US" sz="1000" kern="1200" dirty="0">
                <a:solidFill>
                  <a:schemeClr val="tx2"/>
                </a:solidFill>
              </a:rPr>
              <a:t> da NB Alternatives </a:t>
            </a:r>
            <a:r>
              <a:rPr lang="en-US" altLang="en-US" sz="1000" kern="1200" dirty="0" err="1">
                <a:solidFill>
                  <a:schemeClr val="tx2"/>
                </a:solidFill>
              </a:rPr>
              <a:t>ed</a:t>
            </a:r>
            <a:r>
              <a:rPr lang="en-US" altLang="en-US" sz="1000" kern="1200" dirty="0">
                <a:solidFill>
                  <a:schemeClr val="tx2"/>
                </a:solidFill>
              </a:rPr>
              <a:t> </a:t>
            </a:r>
            <a:r>
              <a:rPr lang="en-US" altLang="en-US" sz="1000" kern="1200" dirty="0" err="1">
                <a:solidFill>
                  <a:schemeClr val="tx2"/>
                </a:solidFill>
              </a:rPr>
              <a:t>i</a:t>
            </a:r>
            <a:r>
              <a:rPr lang="en-US" altLang="en-US" sz="1000" kern="1200" dirty="0">
                <a:solidFill>
                  <a:schemeClr val="tx2"/>
                </a:solidFill>
              </a:rPr>
              <a:t> </a:t>
            </a:r>
            <a:r>
              <a:rPr lang="en-US" altLang="en-US" sz="1000" kern="1200" dirty="0" err="1">
                <a:solidFill>
                  <a:schemeClr val="tx2"/>
                </a:solidFill>
              </a:rPr>
              <a:t>suoi</a:t>
            </a:r>
            <a:r>
              <a:rPr lang="en-US" altLang="en-US" sz="1000" kern="1200" dirty="0">
                <a:solidFill>
                  <a:schemeClr val="tx2"/>
                </a:solidFill>
              </a:rPr>
              <a:t> predecessor. </a:t>
            </a:r>
            <a:r>
              <a:rPr lang="it-IT" altLang="en-US" sz="1000" kern="1200" dirty="0">
                <a:solidFill>
                  <a:schemeClr val="tx2"/>
                </a:solidFill>
              </a:rPr>
              <a:t>Neuberger Berman e le sue affiliate sono il successore di tutti i beni operativi dei predecessori e impiegano sostanzialmente tutto il personale chiave. Inoltre, NB </a:t>
            </a:r>
            <a:r>
              <a:rPr lang="it-IT" altLang="en-US" sz="1000" kern="1200" dirty="0" err="1">
                <a:solidFill>
                  <a:schemeClr val="tx2"/>
                </a:solidFill>
              </a:rPr>
              <a:t>Alternatives</a:t>
            </a:r>
            <a:r>
              <a:rPr lang="it-IT" altLang="en-US" sz="1000" kern="1200" dirty="0">
                <a:solidFill>
                  <a:schemeClr val="tx2"/>
                </a:solidFill>
              </a:rPr>
              <a:t> è diventato </a:t>
            </a:r>
            <a:r>
              <a:rPr lang="it-IT" altLang="en-US" sz="1000" kern="1200" dirty="0" err="1">
                <a:solidFill>
                  <a:schemeClr val="tx2"/>
                </a:solidFill>
              </a:rPr>
              <a:t>l'advisor</a:t>
            </a:r>
            <a:r>
              <a:rPr lang="it-IT" altLang="en-US" sz="1000" kern="1200" dirty="0">
                <a:solidFill>
                  <a:schemeClr val="tx2"/>
                </a:solidFill>
              </a:rPr>
              <a:t> o il sub-</a:t>
            </a:r>
            <a:r>
              <a:rPr lang="it-IT" altLang="en-US" sz="1000" kern="1200" dirty="0" err="1">
                <a:solidFill>
                  <a:schemeClr val="tx2"/>
                </a:solidFill>
              </a:rPr>
              <a:t>advisor</a:t>
            </a:r>
            <a:r>
              <a:rPr lang="it-IT" altLang="en-US" sz="1000" kern="1200" dirty="0">
                <a:solidFill>
                  <a:schemeClr val="tx2"/>
                </a:solidFill>
              </a:rPr>
              <a:t> dei conti dei fondi precedentemente gestiti dai predecessori. </a:t>
            </a:r>
            <a:r>
              <a:rPr lang="it-IT" altLang="en-US" sz="1000" b="1" kern="1200" dirty="0">
                <a:solidFill>
                  <a:schemeClr val="tx2"/>
                </a:solidFill>
              </a:rPr>
              <a:t>I dati sono al netto delle commissioni, delle spese e del </a:t>
            </a:r>
            <a:r>
              <a:rPr lang="it-IT" altLang="en-US" sz="1000" b="1" kern="1200" dirty="0" err="1">
                <a:solidFill>
                  <a:schemeClr val="tx2"/>
                </a:solidFill>
              </a:rPr>
              <a:t>carry</a:t>
            </a:r>
            <a:r>
              <a:rPr lang="it-IT" altLang="en-US" sz="1000" b="1" kern="1200" dirty="0">
                <a:solidFill>
                  <a:schemeClr val="tx2"/>
                </a:solidFill>
              </a:rPr>
              <a:t> degli investimenti sottostanti, ma al lordo delle commissioni, spese e </a:t>
            </a:r>
            <a:r>
              <a:rPr lang="it-IT" altLang="en-US" sz="1000" b="1" kern="1200" dirty="0" err="1">
                <a:solidFill>
                  <a:schemeClr val="tx2"/>
                </a:solidFill>
              </a:rPr>
              <a:t>carry</a:t>
            </a:r>
            <a:r>
              <a:rPr lang="it-IT" altLang="en-US" sz="1000" b="1" kern="1200" dirty="0">
                <a:solidFill>
                  <a:schemeClr val="tx2"/>
                </a:solidFill>
              </a:rPr>
              <a:t> di NB</a:t>
            </a:r>
            <a:r>
              <a:rPr lang="en-US" altLang="en-US" sz="1000" kern="1200" dirty="0">
                <a:solidFill>
                  <a:schemeClr val="tx2"/>
                </a:solidFill>
              </a:rPr>
              <a:t>. </a:t>
            </a:r>
            <a:r>
              <a:rPr lang="it-IT" altLang="en-US" sz="1000" kern="1200" dirty="0">
                <a:solidFill>
                  <a:schemeClr val="tx2"/>
                </a:solidFill>
              </a:rPr>
              <a:t>Si prega di notare che i rendimenti netti sono inferiori. Si prega di fare riferimento alle pagine indicate come </a:t>
            </a:r>
            <a:r>
              <a:rPr lang="en-US" altLang="en-US" sz="1000" kern="1200" dirty="0">
                <a:solidFill>
                  <a:schemeClr val="tx2"/>
                </a:solidFill>
              </a:rPr>
              <a:t>Important Performance Information </a:t>
            </a:r>
            <a:r>
              <a:rPr lang="en-US" altLang="en-US" sz="1000" kern="1200" dirty="0" err="1">
                <a:solidFill>
                  <a:schemeClr val="tx2"/>
                </a:solidFill>
              </a:rPr>
              <a:t>alla</a:t>
            </a:r>
            <a:r>
              <a:rPr lang="en-US" altLang="en-US" sz="1000" kern="1200" dirty="0">
                <a:solidFill>
                  <a:schemeClr val="tx2"/>
                </a:solidFill>
              </a:rPr>
              <a:t> fine di </a:t>
            </a:r>
            <a:r>
              <a:rPr lang="en-US" altLang="en-US" sz="1000" kern="1200" dirty="0" err="1">
                <a:solidFill>
                  <a:schemeClr val="tx2"/>
                </a:solidFill>
              </a:rPr>
              <a:t>questa</a:t>
            </a:r>
            <a:r>
              <a:rPr lang="en-US" altLang="en-US" sz="1000" kern="1200" dirty="0">
                <a:solidFill>
                  <a:schemeClr val="tx2"/>
                </a:solidFill>
              </a:rPr>
              <a:t> </a:t>
            </a:r>
            <a:r>
              <a:rPr lang="en-US" altLang="en-US" sz="1000" kern="1200" dirty="0" err="1">
                <a:solidFill>
                  <a:schemeClr val="tx2"/>
                </a:solidFill>
              </a:rPr>
              <a:t>presentazione</a:t>
            </a:r>
            <a:r>
              <a:rPr lang="en-US" altLang="en-US" sz="1000" kern="1200" dirty="0">
                <a:solidFill>
                  <a:schemeClr val="tx2"/>
                </a:solidFill>
              </a:rPr>
              <a:t> per </a:t>
            </a:r>
            <a:r>
              <a:rPr lang="en-US" altLang="en-US" sz="1000" kern="1200" dirty="0" err="1">
                <a:solidFill>
                  <a:schemeClr val="tx2"/>
                </a:solidFill>
              </a:rPr>
              <a:t>maggiori</a:t>
            </a:r>
            <a:r>
              <a:rPr lang="en-US" altLang="en-US" sz="1000" kern="1200" dirty="0">
                <a:solidFill>
                  <a:schemeClr val="tx2"/>
                </a:solidFill>
              </a:rPr>
              <a:t> </a:t>
            </a:r>
            <a:r>
              <a:rPr lang="en-US" altLang="en-US" sz="1000" kern="1200" dirty="0" err="1">
                <a:solidFill>
                  <a:schemeClr val="tx2"/>
                </a:solidFill>
              </a:rPr>
              <a:t>informazioni</a:t>
            </a:r>
            <a:r>
              <a:rPr lang="en-US" altLang="en-US" sz="1000" kern="1200" dirty="0">
                <a:solidFill>
                  <a:schemeClr val="tx2"/>
                </a:solidFill>
              </a:rPr>
              <a:t> </a:t>
            </a:r>
            <a:r>
              <a:rPr lang="en-US" altLang="en-US" sz="1000" kern="1200" dirty="0" err="1">
                <a:solidFill>
                  <a:schemeClr val="tx2"/>
                </a:solidFill>
              </a:rPr>
              <a:t>sul</a:t>
            </a:r>
            <a:r>
              <a:rPr lang="en-US" altLang="en-US" sz="1000" kern="1200" dirty="0">
                <a:solidFill>
                  <a:schemeClr val="tx2"/>
                </a:solidFill>
              </a:rPr>
              <a:t> track record. I </a:t>
            </a:r>
            <a:r>
              <a:rPr lang="en-US" altLang="en-US" sz="1000" kern="1200" dirty="0" err="1">
                <a:solidFill>
                  <a:schemeClr val="tx2"/>
                </a:solidFill>
              </a:rPr>
              <a:t>rendimenti</a:t>
            </a:r>
            <a:r>
              <a:rPr lang="en-US" altLang="en-US" sz="1000" kern="1200" dirty="0">
                <a:solidFill>
                  <a:schemeClr val="tx2"/>
                </a:solidFill>
              </a:rPr>
              <a:t> sui </a:t>
            </a:r>
            <a:r>
              <a:rPr lang="en-US" altLang="en-US" sz="1000" kern="1200" dirty="0" err="1">
                <a:solidFill>
                  <a:schemeClr val="tx2"/>
                </a:solidFill>
              </a:rPr>
              <a:t>vari</a:t>
            </a:r>
            <a:r>
              <a:rPr lang="en-US" altLang="en-US" sz="1000" kern="1200" dirty="0">
                <a:solidFill>
                  <a:schemeClr val="tx2"/>
                </a:solidFill>
              </a:rPr>
              <a:t> vintage </a:t>
            </a:r>
            <a:r>
              <a:rPr lang="en-US" altLang="en-US" sz="1000" kern="1200" dirty="0" err="1">
                <a:solidFill>
                  <a:schemeClr val="tx2"/>
                </a:solidFill>
              </a:rPr>
              <a:t>sono</a:t>
            </a:r>
            <a:r>
              <a:rPr lang="en-US" altLang="en-US" sz="1000" kern="1200" dirty="0">
                <a:solidFill>
                  <a:schemeClr val="tx2"/>
                </a:solidFill>
              </a:rPr>
              <a:t> </a:t>
            </a:r>
            <a:r>
              <a:rPr lang="it-IT" altLang="en-US" sz="1000" kern="1200" dirty="0">
                <a:solidFill>
                  <a:schemeClr val="tx2"/>
                </a:solidFill>
              </a:rPr>
              <a:t>presentati su base lorda perché i documenti governativi dei fondi standard e fondi personalizzati non forniscono un meccanismo per allocare in modo appropriato commissioni, spese ed interessi per ogni investimento sulla base dell'anno d'annata Per investimenti primari, anno di vintage è definito come l’anno in cui il fondo ha effettuato il primo investimento in una società del portafoglio. Per co-investimenti e secondari, anno di vintage è definito come l’anno nel quale l’interesse corrispondente è stato acquisito. Si invita a notare che investimenti primari e secondari tipicamente sono distribuiti su più anni e non tutto il capitale viene investito nell’anno del vintage. I rendimenti passati non sono indicativi di risultati futuri.</a:t>
            </a:r>
            <a:endParaRPr lang="en-US" altLang="en-US" sz="1000" kern="1200" dirty="0">
              <a:solidFill>
                <a:schemeClr val="tx2"/>
              </a:solidFill>
            </a:endParaRPr>
          </a:p>
        </p:txBody>
      </p:sp>
      <p:sp>
        <p:nvSpPr>
          <p:cNvPr id="20485" name="Text Box 6"/>
          <p:cNvSpPr txBox="1">
            <a:spLocks noChangeArrowheads="1"/>
          </p:cNvSpPr>
          <p:nvPr>
            <p:custDataLst>
              <p:tags r:id="rId3"/>
            </p:custDataLst>
          </p:nvPr>
        </p:nvSpPr>
        <p:spPr bwMode="auto">
          <a:xfrm>
            <a:off x="11582990" y="7711892"/>
            <a:ext cx="317686" cy="235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8276" tIns="48276" rIns="48276" bIns="48276">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r" eaLnBrk="1" hangingPunct="1">
              <a:spcBef>
                <a:spcPct val="50000"/>
              </a:spcBef>
            </a:pPr>
            <a:endParaRPr lang="en-US" sz="847" dirty="0"/>
          </a:p>
        </p:txBody>
      </p:sp>
      <p:sp>
        <p:nvSpPr>
          <p:cNvPr id="40" name="Text Placeholder 8"/>
          <p:cNvSpPr txBox="1">
            <a:spLocks/>
          </p:cNvSpPr>
          <p:nvPr/>
        </p:nvSpPr>
        <p:spPr>
          <a:xfrm>
            <a:off x="1108364" y="1291520"/>
            <a:ext cx="12413961" cy="369781"/>
          </a:xfrm>
          <a:prstGeom prst="rect">
            <a:avLst/>
          </a:prstGeom>
        </p:spPr>
        <p:txBody>
          <a:bodyPr/>
          <a:lstStyle>
            <a:lvl1pPr marL="0" indent="0" algn="l" defTabSz="1019175" rtl="0" eaLnBrk="1" fontAlgn="base" hangingPunct="1">
              <a:lnSpc>
                <a:spcPct val="110000"/>
              </a:lnSpc>
              <a:spcBef>
                <a:spcPct val="20000"/>
              </a:spcBef>
              <a:spcAft>
                <a:spcPct val="0"/>
              </a:spcAft>
              <a:buClr>
                <a:schemeClr val="tx2"/>
              </a:buClr>
              <a:buNone/>
              <a:defRPr sz="18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6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4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4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r>
              <a:rPr lang="it-IT" sz="2000" kern="0" dirty="0" err="1" smtClean="0"/>
              <a:t>Track</a:t>
            </a:r>
            <a:r>
              <a:rPr lang="it-IT" sz="2000" kern="0" dirty="0" smtClean="0"/>
              <a:t> record basato sui vintage </a:t>
            </a:r>
            <a:r>
              <a:rPr lang="it-IT" sz="2000" kern="0" dirty="0" err="1" smtClean="0"/>
              <a:t>year</a:t>
            </a:r>
            <a:r>
              <a:rPr lang="it-IT" sz="2000" kern="0" dirty="0" smtClean="0"/>
              <a:t> degli investimenti sottostanti, dati al 31 marzo 2019</a:t>
            </a:r>
            <a:endParaRPr lang="it-IT" sz="2000" kern="0" dirty="0"/>
          </a:p>
        </p:txBody>
      </p:sp>
      <p:sp>
        <p:nvSpPr>
          <p:cNvPr id="29" name="object 6"/>
          <p:cNvSpPr txBox="1"/>
          <p:nvPr/>
        </p:nvSpPr>
        <p:spPr>
          <a:xfrm>
            <a:off x="1092199" y="2313490"/>
            <a:ext cx="2017029" cy="755237"/>
          </a:xfrm>
          <a:prstGeom prst="rect">
            <a:avLst/>
          </a:prstGeom>
          <a:solidFill>
            <a:schemeClr val="accent3">
              <a:lumMod val="20000"/>
              <a:lumOff val="80000"/>
            </a:schemeClr>
          </a:solidFill>
          <a:ln>
            <a:noFill/>
          </a:ln>
        </p:spPr>
        <p:txBody>
          <a:bodyPr vert="horz" wrap="square" lIns="36000" tIns="0" rIns="36000" bIns="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smtClean="0">
                <a:ln>
                  <a:noFill/>
                </a:ln>
                <a:solidFill>
                  <a:srgbClr val="464646"/>
                </a:solidFill>
                <a:effectLst/>
                <a:uLnTx/>
                <a:uFillTx/>
                <a:latin typeface="Arial Narrow" panose="020B0606020202030204" pitchFamily="34" charset="0"/>
                <a:ea typeface="+mn-ea"/>
                <a:cs typeface="+mn-cs"/>
              </a:rPr>
              <a:t>Investimenti</a:t>
            </a:r>
            <a:r>
              <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 </a:t>
            </a:r>
            <a:r>
              <a:rPr kumimoji="0" lang="en-US" sz="1400" b="1" i="0" u="none" strike="noStrike" kern="1200" cap="none" spc="0" normalizeH="0" baseline="0" noProof="0" dirty="0" err="1" smtClean="0">
                <a:ln>
                  <a:noFill/>
                </a:ln>
                <a:solidFill>
                  <a:srgbClr val="464646"/>
                </a:solidFill>
                <a:effectLst/>
                <a:uLnTx/>
                <a:uFillTx/>
                <a:latin typeface="Arial Narrow" panose="020B0606020202030204" pitchFamily="34" charset="0"/>
                <a:ea typeface="+mn-ea"/>
                <a:cs typeface="+mn-cs"/>
              </a:rPr>
              <a:t>maturi</a:t>
            </a:r>
            <a:endPar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endParaRPr>
          </a:p>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1987 – 2007</a:t>
            </a:r>
            <a:endParaRPr kumimoji="0" lang="en-US" sz="1400" b="1" i="0" u="none" strike="noStrike" kern="1200" cap="none" spc="0" normalizeH="0" baseline="0" noProof="0" dirty="0">
              <a:ln>
                <a:noFill/>
              </a:ln>
              <a:solidFill>
                <a:srgbClr val="464646"/>
              </a:solidFill>
              <a:effectLst/>
              <a:uLnTx/>
              <a:uFillTx/>
              <a:latin typeface="Arial Narrow" panose="020B0606020202030204" pitchFamily="34" charset="0"/>
              <a:ea typeface="+mn-ea"/>
              <a:cs typeface="+mn-cs"/>
            </a:endParaRPr>
          </a:p>
        </p:txBody>
      </p:sp>
      <p:graphicFrame>
        <p:nvGraphicFramePr>
          <p:cNvPr id="30" name="Object 3"/>
          <p:cNvGraphicFramePr>
            <a:graphicFrameLocks/>
          </p:cNvGraphicFramePr>
          <p:nvPr>
            <p:custDataLst>
              <p:tags r:id="rId4"/>
            </p:custDataLst>
            <p:extLst>
              <p:ext uri="{D42A27DB-BD31-4B8C-83A1-F6EECF244321}">
                <p14:modId xmlns:p14="http://schemas.microsoft.com/office/powerpoint/2010/main" val="2132543153"/>
              </p:ext>
            </p:extLst>
          </p:nvPr>
        </p:nvGraphicFramePr>
        <p:xfrm>
          <a:off x="3253120" y="2354417"/>
          <a:ext cx="3415922" cy="904853"/>
        </p:xfrm>
        <a:graphic>
          <a:graphicData uri="http://schemas.openxmlformats.org/drawingml/2006/chart">
            <c:chart xmlns:c="http://schemas.openxmlformats.org/drawingml/2006/chart" xmlns:r="http://schemas.openxmlformats.org/officeDocument/2006/relationships" r:id="rId21"/>
          </a:graphicData>
        </a:graphic>
      </p:graphicFrame>
      <p:grpSp>
        <p:nvGrpSpPr>
          <p:cNvPr id="31" name="Group 30"/>
          <p:cNvGrpSpPr/>
          <p:nvPr>
            <p:custDataLst>
              <p:tags r:id="rId5"/>
            </p:custDataLst>
          </p:nvPr>
        </p:nvGrpSpPr>
        <p:grpSpPr>
          <a:xfrm>
            <a:off x="3252724" y="1886432"/>
            <a:ext cx="3417141" cy="388918"/>
            <a:chOff x="757238" y="1991027"/>
            <a:chExt cx="8612187" cy="593169"/>
          </a:xfrm>
        </p:grpSpPr>
        <p:sp>
          <p:nvSpPr>
            <p:cNvPr id="35" name="object 6"/>
            <p:cNvSpPr txBox="1"/>
            <p:nvPr/>
          </p:nvSpPr>
          <p:spPr>
            <a:xfrm>
              <a:off x="757238" y="1991027"/>
              <a:ext cx="8612187" cy="593169"/>
            </a:xfrm>
            <a:prstGeom prst="rect">
              <a:avLst/>
            </a:prstGeom>
            <a:noFill/>
            <a:ln>
              <a:noFill/>
            </a:ln>
          </p:spPr>
          <p:txBody>
            <a:bodyPr vert="horz" wrap="square" lIns="94211" tIns="75369" rIns="9420" bIns="65948"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IRR</a:t>
              </a:r>
              <a:endParaRPr kumimoji="0" lang="en-US" sz="1600" b="1" i="0" u="none" strike="noStrike" kern="1200" cap="none" spc="0" normalizeH="0" baseline="0" noProof="0" dirty="0">
                <a:ln>
                  <a:noFill/>
                </a:ln>
                <a:solidFill>
                  <a:srgbClr val="464646"/>
                </a:solidFill>
                <a:effectLst/>
                <a:uLnTx/>
                <a:uFillTx/>
                <a:latin typeface="Arial Narrow" panose="020B0606020202030204" pitchFamily="34" charset="0"/>
                <a:ea typeface="+mn-ea"/>
                <a:cs typeface="+mn-cs"/>
              </a:endParaRPr>
            </a:p>
          </p:txBody>
        </p:sp>
        <p:cxnSp>
          <p:nvCxnSpPr>
            <p:cNvPr id="36" name="Straight Connector 35"/>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7" name="Group 36"/>
          <p:cNvGrpSpPr/>
          <p:nvPr>
            <p:custDataLst>
              <p:tags r:id="rId6"/>
            </p:custDataLst>
          </p:nvPr>
        </p:nvGrpSpPr>
        <p:grpSpPr>
          <a:xfrm>
            <a:off x="6660982" y="1886431"/>
            <a:ext cx="3417141" cy="388918"/>
            <a:chOff x="757238" y="1991025"/>
            <a:chExt cx="8612187" cy="593169"/>
          </a:xfrm>
        </p:grpSpPr>
        <p:sp>
          <p:nvSpPr>
            <p:cNvPr id="38" name="object 6"/>
            <p:cNvSpPr txBox="1"/>
            <p:nvPr/>
          </p:nvSpPr>
          <p:spPr>
            <a:xfrm>
              <a:off x="757238" y="1991025"/>
              <a:ext cx="8612187" cy="593169"/>
            </a:xfrm>
            <a:prstGeom prst="rect">
              <a:avLst/>
            </a:prstGeom>
            <a:noFill/>
            <a:ln>
              <a:noFill/>
            </a:ln>
          </p:spPr>
          <p:txBody>
            <a:bodyPr vert="horz" wrap="square" lIns="94211" tIns="75369" rIns="9420" bIns="65948"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TVPI (Cash Multiple)</a:t>
              </a:r>
              <a:endParaRPr kumimoji="0" lang="en-US" sz="1600" b="1" i="0" u="none" strike="noStrike" kern="1200" cap="none" spc="0" normalizeH="0" baseline="0" noProof="0" dirty="0">
                <a:ln>
                  <a:noFill/>
                </a:ln>
                <a:solidFill>
                  <a:srgbClr val="464646"/>
                </a:solidFill>
                <a:effectLst/>
                <a:uLnTx/>
                <a:uFillTx/>
                <a:latin typeface="Arial Narrow" panose="020B0606020202030204" pitchFamily="34" charset="0"/>
                <a:ea typeface="+mn-ea"/>
                <a:cs typeface="+mn-cs"/>
              </a:endParaRPr>
            </a:p>
          </p:txBody>
        </p:sp>
        <p:cxnSp>
          <p:nvCxnSpPr>
            <p:cNvPr id="39" name="Straight Connector 38"/>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7" name="Group 46"/>
          <p:cNvGrpSpPr/>
          <p:nvPr>
            <p:custDataLst>
              <p:tags r:id="rId7"/>
            </p:custDataLst>
          </p:nvPr>
        </p:nvGrpSpPr>
        <p:grpSpPr>
          <a:xfrm>
            <a:off x="10042821" y="1886431"/>
            <a:ext cx="3417141" cy="388918"/>
            <a:chOff x="757238" y="1991025"/>
            <a:chExt cx="8612187" cy="593169"/>
          </a:xfrm>
        </p:grpSpPr>
        <p:sp>
          <p:nvSpPr>
            <p:cNvPr id="48" name="object 6"/>
            <p:cNvSpPr txBox="1"/>
            <p:nvPr/>
          </p:nvSpPr>
          <p:spPr>
            <a:xfrm>
              <a:off x="757238" y="1991025"/>
              <a:ext cx="8612187" cy="593169"/>
            </a:xfrm>
            <a:prstGeom prst="rect">
              <a:avLst/>
            </a:prstGeom>
            <a:noFill/>
            <a:ln>
              <a:noFill/>
            </a:ln>
          </p:spPr>
          <p:txBody>
            <a:bodyPr vert="horz" wrap="square" lIns="94211" tIns="75369" rIns="9420" bIns="65948"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DPI</a:t>
              </a:r>
              <a:endParaRPr kumimoji="0" lang="en-US" sz="1600" b="1" i="0" u="none" strike="noStrike" kern="1200" cap="none" spc="0" normalizeH="0" baseline="0" noProof="0" dirty="0">
                <a:ln>
                  <a:noFill/>
                </a:ln>
                <a:solidFill>
                  <a:srgbClr val="464646"/>
                </a:solidFill>
                <a:effectLst/>
                <a:uLnTx/>
                <a:uFillTx/>
                <a:latin typeface="Arial Narrow" panose="020B0606020202030204" pitchFamily="34" charset="0"/>
                <a:ea typeface="+mn-ea"/>
                <a:cs typeface="+mn-cs"/>
              </a:endParaRPr>
            </a:p>
          </p:txBody>
        </p:sp>
        <p:cxnSp>
          <p:nvCxnSpPr>
            <p:cNvPr id="49" name="Straight Connector 48"/>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aphicFrame>
        <p:nvGraphicFramePr>
          <p:cNvPr id="50" name="Object 3"/>
          <p:cNvGraphicFramePr>
            <a:graphicFrameLocks/>
          </p:cNvGraphicFramePr>
          <p:nvPr>
            <p:custDataLst>
              <p:tags r:id="rId8"/>
            </p:custDataLst>
            <p:extLst>
              <p:ext uri="{D42A27DB-BD31-4B8C-83A1-F6EECF244321}">
                <p14:modId xmlns:p14="http://schemas.microsoft.com/office/powerpoint/2010/main" val="3949139411"/>
              </p:ext>
            </p:extLst>
          </p:nvPr>
        </p:nvGraphicFramePr>
        <p:xfrm>
          <a:off x="6661378" y="2354417"/>
          <a:ext cx="3415922" cy="904853"/>
        </p:xfrm>
        <a:graphic>
          <a:graphicData uri="http://schemas.openxmlformats.org/drawingml/2006/chart">
            <c:chart xmlns:c="http://schemas.openxmlformats.org/drawingml/2006/chart" xmlns:r="http://schemas.openxmlformats.org/officeDocument/2006/relationships" r:id="rId22"/>
          </a:graphicData>
        </a:graphic>
      </p:graphicFrame>
      <p:graphicFrame>
        <p:nvGraphicFramePr>
          <p:cNvPr id="51" name="Object 3"/>
          <p:cNvGraphicFramePr>
            <a:graphicFrameLocks/>
          </p:cNvGraphicFramePr>
          <p:nvPr>
            <p:custDataLst>
              <p:tags r:id="rId9"/>
            </p:custDataLst>
            <p:extLst>
              <p:ext uri="{D42A27DB-BD31-4B8C-83A1-F6EECF244321}">
                <p14:modId xmlns:p14="http://schemas.microsoft.com/office/powerpoint/2010/main" val="2708437483"/>
              </p:ext>
            </p:extLst>
          </p:nvPr>
        </p:nvGraphicFramePr>
        <p:xfrm>
          <a:off x="10043217" y="2352810"/>
          <a:ext cx="3415922" cy="904853"/>
        </p:xfrm>
        <a:graphic>
          <a:graphicData uri="http://schemas.openxmlformats.org/drawingml/2006/chart">
            <c:chart xmlns:c="http://schemas.openxmlformats.org/drawingml/2006/chart" xmlns:r="http://schemas.openxmlformats.org/officeDocument/2006/relationships" r:id="rId23"/>
          </a:graphicData>
        </a:graphic>
      </p:graphicFrame>
      <p:sp>
        <p:nvSpPr>
          <p:cNvPr id="52" name="object 6"/>
          <p:cNvSpPr txBox="1"/>
          <p:nvPr/>
        </p:nvSpPr>
        <p:spPr>
          <a:xfrm>
            <a:off x="1092199" y="3330049"/>
            <a:ext cx="2017029" cy="755237"/>
          </a:xfrm>
          <a:prstGeom prst="rect">
            <a:avLst/>
          </a:prstGeom>
          <a:solidFill>
            <a:schemeClr val="accent3">
              <a:lumMod val="20000"/>
              <a:lumOff val="80000"/>
            </a:schemeClr>
          </a:solidFill>
          <a:ln>
            <a:noFill/>
          </a:ln>
        </p:spPr>
        <p:txBody>
          <a:bodyPr vert="horz" wrap="square" lIns="36000" tIns="0" rIns="36000" bIns="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smtClean="0">
                <a:ln>
                  <a:noFill/>
                </a:ln>
                <a:solidFill>
                  <a:srgbClr val="464646"/>
                </a:solidFill>
                <a:effectLst/>
                <a:uLnTx/>
                <a:uFillTx/>
                <a:latin typeface="Arial Narrow" panose="020B0606020202030204" pitchFamily="34" charset="0"/>
                <a:ea typeface="+mn-ea"/>
                <a:cs typeface="+mn-cs"/>
              </a:rPr>
              <a:t>Investimenti</a:t>
            </a:r>
            <a:r>
              <a:rPr kumimoji="0" lang="en-US" sz="1400" b="1" i="0" u="none" strike="noStrike" kern="1200" cap="none" spc="0" normalizeH="0" noProof="0" dirty="0" smtClean="0">
                <a:ln>
                  <a:noFill/>
                </a:ln>
                <a:solidFill>
                  <a:srgbClr val="464646"/>
                </a:solidFill>
                <a:effectLst/>
                <a:uLnTx/>
                <a:uFillTx/>
                <a:latin typeface="Arial Narrow" panose="020B0606020202030204" pitchFamily="34" charset="0"/>
                <a:ea typeface="+mn-ea"/>
                <a:cs typeface="+mn-cs"/>
              </a:rPr>
              <a:t> in </a:t>
            </a:r>
            <a:r>
              <a:rPr kumimoji="0" lang="en-US" sz="1400" b="1" i="0" u="none" strike="noStrike" kern="1200" cap="none" spc="0" normalizeH="0" noProof="0" dirty="0" err="1" smtClean="0">
                <a:ln>
                  <a:noFill/>
                </a:ln>
                <a:solidFill>
                  <a:srgbClr val="464646"/>
                </a:solidFill>
                <a:effectLst/>
                <a:uLnTx/>
                <a:uFillTx/>
                <a:latin typeface="Arial Narrow" panose="020B0606020202030204" pitchFamily="34" charset="0"/>
                <a:ea typeface="+mn-ea"/>
                <a:cs typeface="+mn-cs"/>
              </a:rPr>
              <a:t>maturazione</a:t>
            </a:r>
            <a:endPar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endParaRPr>
          </a:p>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2008 – 2012</a:t>
            </a:r>
            <a:endParaRPr kumimoji="0" lang="en-US" sz="1400" b="1" i="0" u="none" strike="noStrike" kern="1200" cap="none" spc="0" normalizeH="0" baseline="0" noProof="0" dirty="0">
              <a:ln>
                <a:noFill/>
              </a:ln>
              <a:solidFill>
                <a:srgbClr val="464646"/>
              </a:solidFill>
              <a:effectLst/>
              <a:uLnTx/>
              <a:uFillTx/>
              <a:latin typeface="Arial Narrow" panose="020B0606020202030204" pitchFamily="34" charset="0"/>
              <a:ea typeface="+mn-ea"/>
              <a:cs typeface="+mn-cs"/>
            </a:endParaRPr>
          </a:p>
        </p:txBody>
      </p:sp>
      <p:graphicFrame>
        <p:nvGraphicFramePr>
          <p:cNvPr id="53" name="Object 3"/>
          <p:cNvGraphicFramePr>
            <a:graphicFrameLocks/>
          </p:cNvGraphicFramePr>
          <p:nvPr>
            <p:custDataLst>
              <p:tags r:id="rId10"/>
            </p:custDataLst>
            <p:extLst>
              <p:ext uri="{D42A27DB-BD31-4B8C-83A1-F6EECF244321}">
                <p14:modId xmlns:p14="http://schemas.microsoft.com/office/powerpoint/2010/main" val="4285318554"/>
              </p:ext>
            </p:extLst>
          </p:nvPr>
        </p:nvGraphicFramePr>
        <p:xfrm>
          <a:off x="3253120" y="3370976"/>
          <a:ext cx="3415922" cy="904853"/>
        </p:xfrm>
        <a:graphic>
          <a:graphicData uri="http://schemas.openxmlformats.org/drawingml/2006/chart">
            <c:chart xmlns:c="http://schemas.openxmlformats.org/drawingml/2006/chart" xmlns:r="http://schemas.openxmlformats.org/officeDocument/2006/relationships" r:id="rId24"/>
          </a:graphicData>
        </a:graphic>
      </p:graphicFrame>
      <p:graphicFrame>
        <p:nvGraphicFramePr>
          <p:cNvPr id="54" name="Object 3"/>
          <p:cNvGraphicFramePr>
            <a:graphicFrameLocks/>
          </p:cNvGraphicFramePr>
          <p:nvPr>
            <p:custDataLst>
              <p:tags r:id="rId11"/>
            </p:custDataLst>
            <p:extLst>
              <p:ext uri="{D42A27DB-BD31-4B8C-83A1-F6EECF244321}">
                <p14:modId xmlns:p14="http://schemas.microsoft.com/office/powerpoint/2010/main" val="970997244"/>
              </p:ext>
            </p:extLst>
          </p:nvPr>
        </p:nvGraphicFramePr>
        <p:xfrm>
          <a:off x="6661378" y="3370976"/>
          <a:ext cx="3415922" cy="904853"/>
        </p:xfrm>
        <a:graphic>
          <a:graphicData uri="http://schemas.openxmlformats.org/drawingml/2006/chart">
            <c:chart xmlns:c="http://schemas.openxmlformats.org/drawingml/2006/chart" xmlns:r="http://schemas.openxmlformats.org/officeDocument/2006/relationships" r:id="rId25"/>
          </a:graphicData>
        </a:graphic>
      </p:graphicFrame>
      <p:graphicFrame>
        <p:nvGraphicFramePr>
          <p:cNvPr id="55" name="Object 3"/>
          <p:cNvGraphicFramePr>
            <a:graphicFrameLocks/>
          </p:cNvGraphicFramePr>
          <p:nvPr>
            <p:custDataLst>
              <p:tags r:id="rId12"/>
            </p:custDataLst>
            <p:extLst>
              <p:ext uri="{D42A27DB-BD31-4B8C-83A1-F6EECF244321}">
                <p14:modId xmlns:p14="http://schemas.microsoft.com/office/powerpoint/2010/main" val="3738541186"/>
              </p:ext>
            </p:extLst>
          </p:nvPr>
        </p:nvGraphicFramePr>
        <p:xfrm>
          <a:off x="10043217" y="3369369"/>
          <a:ext cx="3415922" cy="904853"/>
        </p:xfrm>
        <a:graphic>
          <a:graphicData uri="http://schemas.openxmlformats.org/drawingml/2006/chart">
            <c:chart xmlns:c="http://schemas.openxmlformats.org/drawingml/2006/chart" xmlns:r="http://schemas.openxmlformats.org/officeDocument/2006/relationships" r:id="rId26"/>
          </a:graphicData>
        </a:graphic>
      </p:graphicFrame>
      <p:sp>
        <p:nvSpPr>
          <p:cNvPr id="56" name="object 6"/>
          <p:cNvSpPr txBox="1"/>
          <p:nvPr/>
        </p:nvSpPr>
        <p:spPr>
          <a:xfrm>
            <a:off x="1092199" y="4430112"/>
            <a:ext cx="2017029" cy="755237"/>
          </a:xfrm>
          <a:prstGeom prst="rect">
            <a:avLst/>
          </a:prstGeom>
          <a:solidFill>
            <a:schemeClr val="accent3">
              <a:lumMod val="20000"/>
              <a:lumOff val="80000"/>
            </a:schemeClr>
          </a:solidFill>
          <a:ln>
            <a:noFill/>
          </a:ln>
        </p:spPr>
        <p:txBody>
          <a:bodyPr vert="horz" wrap="square" lIns="36000" tIns="0" rIns="36000" bIns="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smtClean="0">
                <a:ln>
                  <a:noFill/>
                </a:ln>
                <a:solidFill>
                  <a:srgbClr val="464646"/>
                </a:solidFill>
                <a:effectLst/>
                <a:uLnTx/>
                <a:uFillTx/>
                <a:latin typeface="Arial Narrow" panose="020B0606020202030204" pitchFamily="34" charset="0"/>
              </a:rPr>
              <a:t>Investimenti</a:t>
            </a:r>
            <a:r>
              <a:rPr kumimoji="0" lang="en-US" sz="1400" b="1" i="0" u="none" strike="noStrike" kern="1200" cap="none" spc="0" normalizeH="0" noProof="0" dirty="0" smtClean="0">
                <a:ln>
                  <a:noFill/>
                </a:ln>
                <a:solidFill>
                  <a:srgbClr val="464646"/>
                </a:solidFill>
                <a:effectLst/>
                <a:uLnTx/>
                <a:uFillTx/>
                <a:latin typeface="Arial Narrow" panose="020B0606020202030204" pitchFamily="34" charset="0"/>
              </a:rPr>
              <a:t> in </a:t>
            </a:r>
            <a:r>
              <a:rPr lang="en-US" sz="1400" b="1" dirty="0" err="1" smtClean="0">
                <a:solidFill>
                  <a:srgbClr val="464646"/>
                </a:solidFill>
                <a:latin typeface="Arial Narrow" panose="020B0606020202030204" pitchFamily="34" charset="0"/>
              </a:rPr>
              <a:t>fase</a:t>
            </a:r>
            <a:r>
              <a:rPr lang="en-US" sz="1400" b="1" dirty="0" smtClean="0">
                <a:solidFill>
                  <a:srgbClr val="464646"/>
                </a:solidFill>
                <a:latin typeface="Arial Narrow" panose="020B0606020202030204" pitchFamily="34" charset="0"/>
              </a:rPr>
              <a:t> di </a:t>
            </a:r>
            <a:r>
              <a:rPr lang="en-US" sz="1400" b="1" dirty="0">
                <a:solidFill>
                  <a:srgbClr val="464646"/>
                </a:solidFill>
                <a:latin typeface="Arial Narrow" panose="020B0606020202030204" pitchFamily="34" charset="0"/>
              </a:rPr>
              <a:t>s</a:t>
            </a:r>
            <a:r>
              <a:rPr kumimoji="0" lang="en-US" sz="1400" b="1" i="0" u="none" strike="noStrike" kern="1200" cap="none" spc="0" normalizeH="0" baseline="0" noProof="0" dirty="0" err="1" smtClean="0">
                <a:ln>
                  <a:noFill/>
                </a:ln>
                <a:solidFill>
                  <a:srgbClr val="464646"/>
                </a:solidFill>
                <a:effectLst/>
                <a:uLnTx/>
                <a:uFillTx/>
                <a:latin typeface="Arial Narrow" panose="020B0606020202030204" pitchFamily="34" charset="0"/>
              </a:rPr>
              <a:t>viluppo</a:t>
            </a:r>
            <a:endPar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ndParaRPr>
          </a:p>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rPr>
              <a:t>2013 – 2016</a:t>
            </a:r>
            <a:endParaRPr kumimoji="0" lang="en-US" sz="1400" b="1" i="0" u="none" strike="noStrike" kern="1200" cap="none" spc="0" normalizeH="0" baseline="0" noProof="0" dirty="0">
              <a:ln>
                <a:noFill/>
              </a:ln>
              <a:solidFill>
                <a:srgbClr val="464646"/>
              </a:solidFill>
              <a:effectLst/>
              <a:uLnTx/>
              <a:uFillTx/>
              <a:latin typeface="Arial Narrow" panose="020B0606020202030204" pitchFamily="34" charset="0"/>
            </a:endParaRPr>
          </a:p>
        </p:txBody>
      </p:sp>
      <p:graphicFrame>
        <p:nvGraphicFramePr>
          <p:cNvPr id="57" name="Object 3"/>
          <p:cNvGraphicFramePr>
            <a:graphicFrameLocks/>
          </p:cNvGraphicFramePr>
          <p:nvPr>
            <p:custDataLst>
              <p:tags r:id="rId13"/>
            </p:custDataLst>
            <p:extLst>
              <p:ext uri="{D42A27DB-BD31-4B8C-83A1-F6EECF244321}">
                <p14:modId xmlns:p14="http://schemas.microsoft.com/office/powerpoint/2010/main" val="2257843596"/>
              </p:ext>
            </p:extLst>
          </p:nvPr>
        </p:nvGraphicFramePr>
        <p:xfrm>
          <a:off x="3253120" y="4471039"/>
          <a:ext cx="3415922" cy="904853"/>
        </p:xfrm>
        <a:graphic>
          <a:graphicData uri="http://schemas.openxmlformats.org/drawingml/2006/chart">
            <c:chart xmlns:c="http://schemas.openxmlformats.org/drawingml/2006/chart" xmlns:r="http://schemas.openxmlformats.org/officeDocument/2006/relationships" r:id="rId27"/>
          </a:graphicData>
        </a:graphic>
      </p:graphicFrame>
      <p:graphicFrame>
        <p:nvGraphicFramePr>
          <p:cNvPr id="58" name="Object 3"/>
          <p:cNvGraphicFramePr>
            <a:graphicFrameLocks/>
          </p:cNvGraphicFramePr>
          <p:nvPr>
            <p:custDataLst>
              <p:tags r:id="rId14"/>
            </p:custDataLst>
            <p:extLst>
              <p:ext uri="{D42A27DB-BD31-4B8C-83A1-F6EECF244321}">
                <p14:modId xmlns:p14="http://schemas.microsoft.com/office/powerpoint/2010/main" val="2721725022"/>
              </p:ext>
            </p:extLst>
          </p:nvPr>
        </p:nvGraphicFramePr>
        <p:xfrm>
          <a:off x="6661378" y="4471039"/>
          <a:ext cx="3415922" cy="904853"/>
        </p:xfrm>
        <a:graphic>
          <a:graphicData uri="http://schemas.openxmlformats.org/drawingml/2006/chart">
            <c:chart xmlns:c="http://schemas.openxmlformats.org/drawingml/2006/chart" xmlns:r="http://schemas.openxmlformats.org/officeDocument/2006/relationships" r:id="rId28"/>
          </a:graphicData>
        </a:graphic>
      </p:graphicFrame>
      <p:graphicFrame>
        <p:nvGraphicFramePr>
          <p:cNvPr id="59" name="Object 3"/>
          <p:cNvGraphicFramePr>
            <a:graphicFrameLocks/>
          </p:cNvGraphicFramePr>
          <p:nvPr>
            <p:custDataLst>
              <p:tags r:id="rId15"/>
            </p:custDataLst>
            <p:extLst>
              <p:ext uri="{D42A27DB-BD31-4B8C-83A1-F6EECF244321}">
                <p14:modId xmlns:p14="http://schemas.microsoft.com/office/powerpoint/2010/main" val="2329706927"/>
              </p:ext>
            </p:extLst>
          </p:nvPr>
        </p:nvGraphicFramePr>
        <p:xfrm>
          <a:off x="10043217" y="4469432"/>
          <a:ext cx="3415922" cy="904853"/>
        </p:xfrm>
        <a:graphic>
          <a:graphicData uri="http://schemas.openxmlformats.org/drawingml/2006/chart">
            <c:chart xmlns:c="http://schemas.openxmlformats.org/drawingml/2006/chart" xmlns:r="http://schemas.openxmlformats.org/officeDocument/2006/relationships" r:id="rId29"/>
          </a:graphicData>
        </a:graphic>
      </p:graphicFrame>
      <p:sp>
        <p:nvSpPr>
          <p:cNvPr id="60" name="object 6"/>
          <p:cNvSpPr txBox="1"/>
          <p:nvPr/>
        </p:nvSpPr>
        <p:spPr>
          <a:xfrm>
            <a:off x="1092199" y="5457195"/>
            <a:ext cx="2017029" cy="755237"/>
          </a:xfrm>
          <a:prstGeom prst="rect">
            <a:avLst/>
          </a:prstGeom>
          <a:solidFill>
            <a:schemeClr val="accent3">
              <a:lumMod val="20000"/>
              <a:lumOff val="80000"/>
            </a:schemeClr>
          </a:solidFill>
          <a:ln>
            <a:noFill/>
          </a:ln>
        </p:spPr>
        <p:txBody>
          <a:bodyPr vert="horz" wrap="square" lIns="36000" tIns="0" rIns="36000" bIns="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smtClean="0">
                <a:ln>
                  <a:noFill/>
                </a:ln>
                <a:solidFill>
                  <a:srgbClr val="464646"/>
                </a:solidFill>
                <a:effectLst/>
                <a:uLnTx/>
                <a:uFillTx/>
                <a:latin typeface="Arial Narrow" panose="020B0606020202030204" pitchFamily="34" charset="0"/>
                <a:ea typeface="+mn-ea"/>
                <a:cs typeface="+mn-cs"/>
              </a:rPr>
              <a:t>Investimenti</a:t>
            </a:r>
            <a:r>
              <a:rPr kumimoji="0" lang="en-US" sz="1400" b="1" i="0" u="none" strike="noStrike" kern="1200" cap="none" spc="0" normalizeH="0" noProof="0" dirty="0" smtClean="0">
                <a:ln>
                  <a:noFill/>
                </a:ln>
                <a:solidFill>
                  <a:srgbClr val="464646"/>
                </a:solidFill>
                <a:effectLst/>
                <a:uLnTx/>
                <a:uFillTx/>
                <a:latin typeface="Arial Narrow" panose="020B0606020202030204" pitchFamily="34" charset="0"/>
                <a:ea typeface="+mn-ea"/>
                <a:cs typeface="+mn-cs"/>
              </a:rPr>
              <a:t> in </a:t>
            </a:r>
            <a:r>
              <a:rPr kumimoji="0" lang="en-US" sz="1400" b="1" i="0" u="none" strike="noStrike" kern="1200" cap="none" spc="0" normalizeH="0" noProof="0" dirty="0" err="1" smtClean="0">
                <a:ln>
                  <a:noFill/>
                </a:ln>
                <a:solidFill>
                  <a:srgbClr val="464646"/>
                </a:solidFill>
                <a:effectLst/>
                <a:uLnTx/>
                <a:uFillTx/>
                <a:latin typeface="Arial Narrow" panose="020B0606020202030204" pitchFamily="34" charset="0"/>
                <a:ea typeface="+mn-ea"/>
                <a:cs typeface="+mn-cs"/>
              </a:rPr>
              <a:t>fase</a:t>
            </a:r>
            <a:r>
              <a:rPr kumimoji="0" lang="en-US" sz="1400" b="1" i="0" u="none" strike="noStrike" kern="1200" cap="none" spc="0" normalizeH="0" noProof="0" dirty="0" smtClean="0">
                <a:ln>
                  <a:noFill/>
                </a:ln>
                <a:solidFill>
                  <a:srgbClr val="464646"/>
                </a:solidFill>
                <a:effectLst/>
                <a:uLnTx/>
                <a:uFillTx/>
                <a:latin typeface="Arial Narrow" panose="020B0606020202030204" pitchFamily="34" charset="0"/>
                <a:ea typeface="+mn-ea"/>
                <a:cs typeface="+mn-cs"/>
              </a:rPr>
              <a:t> </a:t>
            </a:r>
            <a:r>
              <a:rPr kumimoji="0" lang="en-US" sz="1400" b="1" i="0" u="none" strike="noStrike" kern="1200" cap="none" spc="0" normalizeH="0" noProof="0" dirty="0" err="1" smtClean="0">
                <a:ln>
                  <a:noFill/>
                </a:ln>
                <a:solidFill>
                  <a:srgbClr val="464646"/>
                </a:solidFill>
                <a:effectLst/>
                <a:uLnTx/>
                <a:uFillTx/>
                <a:latin typeface="Arial Narrow" panose="020B0606020202030204" pitchFamily="34" charset="0"/>
                <a:ea typeface="+mn-ea"/>
                <a:cs typeface="+mn-cs"/>
              </a:rPr>
              <a:t>iniziale</a:t>
            </a:r>
            <a:endPar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endParaRPr>
          </a:p>
          <a:p>
            <a:pPr marL="0" marR="0" lvl="0" indent="0" algn="ctr" defTabSz="88542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464646"/>
                </a:solidFill>
                <a:effectLst/>
                <a:uLnTx/>
                <a:uFillTx/>
                <a:latin typeface="Arial Narrow" panose="020B0606020202030204" pitchFamily="34" charset="0"/>
                <a:ea typeface="+mn-ea"/>
                <a:cs typeface="+mn-cs"/>
              </a:rPr>
              <a:t>2017 – 2018</a:t>
            </a:r>
            <a:endParaRPr kumimoji="0" lang="en-US" sz="1400" b="1" i="0" u="none" strike="noStrike" kern="1200" cap="none" spc="0" normalizeH="0" baseline="0" noProof="0" dirty="0">
              <a:ln>
                <a:noFill/>
              </a:ln>
              <a:solidFill>
                <a:srgbClr val="464646"/>
              </a:solidFill>
              <a:effectLst/>
              <a:uLnTx/>
              <a:uFillTx/>
              <a:latin typeface="Arial Narrow" panose="020B0606020202030204" pitchFamily="34" charset="0"/>
              <a:ea typeface="+mn-ea"/>
              <a:cs typeface="+mn-cs"/>
            </a:endParaRPr>
          </a:p>
        </p:txBody>
      </p:sp>
      <p:graphicFrame>
        <p:nvGraphicFramePr>
          <p:cNvPr id="61" name="Object 3"/>
          <p:cNvGraphicFramePr>
            <a:graphicFrameLocks/>
          </p:cNvGraphicFramePr>
          <p:nvPr>
            <p:custDataLst>
              <p:tags r:id="rId16"/>
            </p:custDataLst>
            <p:extLst>
              <p:ext uri="{D42A27DB-BD31-4B8C-83A1-F6EECF244321}">
                <p14:modId xmlns:p14="http://schemas.microsoft.com/office/powerpoint/2010/main" val="1204987199"/>
              </p:ext>
            </p:extLst>
          </p:nvPr>
        </p:nvGraphicFramePr>
        <p:xfrm>
          <a:off x="3253120" y="5498122"/>
          <a:ext cx="3415922" cy="904853"/>
        </p:xfrm>
        <a:graphic>
          <a:graphicData uri="http://schemas.openxmlformats.org/drawingml/2006/chart">
            <c:chart xmlns:c="http://schemas.openxmlformats.org/drawingml/2006/chart" xmlns:r="http://schemas.openxmlformats.org/officeDocument/2006/relationships" r:id="rId30"/>
          </a:graphicData>
        </a:graphic>
      </p:graphicFrame>
      <p:graphicFrame>
        <p:nvGraphicFramePr>
          <p:cNvPr id="62" name="Object 3"/>
          <p:cNvGraphicFramePr>
            <a:graphicFrameLocks/>
          </p:cNvGraphicFramePr>
          <p:nvPr>
            <p:custDataLst>
              <p:tags r:id="rId17"/>
            </p:custDataLst>
            <p:extLst>
              <p:ext uri="{D42A27DB-BD31-4B8C-83A1-F6EECF244321}">
                <p14:modId xmlns:p14="http://schemas.microsoft.com/office/powerpoint/2010/main" val="1359603658"/>
              </p:ext>
            </p:extLst>
          </p:nvPr>
        </p:nvGraphicFramePr>
        <p:xfrm>
          <a:off x="6661378" y="5498122"/>
          <a:ext cx="3415922" cy="904853"/>
        </p:xfrm>
        <a:graphic>
          <a:graphicData uri="http://schemas.openxmlformats.org/drawingml/2006/chart">
            <c:chart xmlns:c="http://schemas.openxmlformats.org/drawingml/2006/chart" xmlns:r="http://schemas.openxmlformats.org/officeDocument/2006/relationships" r:id="rId31"/>
          </a:graphicData>
        </a:graphic>
      </p:graphicFrame>
      <p:graphicFrame>
        <p:nvGraphicFramePr>
          <p:cNvPr id="63" name="Object 3"/>
          <p:cNvGraphicFramePr>
            <a:graphicFrameLocks/>
          </p:cNvGraphicFramePr>
          <p:nvPr>
            <p:custDataLst>
              <p:tags r:id="rId18"/>
            </p:custDataLst>
            <p:extLst>
              <p:ext uri="{D42A27DB-BD31-4B8C-83A1-F6EECF244321}">
                <p14:modId xmlns:p14="http://schemas.microsoft.com/office/powerpoint/2010/main" val="3773653555"/>
              </p:ext>
            </p:extLst>
          </p:nvPr>
        </p:nvGraphicFramePr>
        <p:xfrm>
          <a:off x="10043217" y="5496515"/>
          <a:ext cx="3415922" cy="904853"/>
        </p:xfrm>
        <a:graphic>
          <a:graphicData uri="http://schemas.openxmlformats.org/drawingml/2006/chart">
            <c:chart xmlns:c="http://schemas.openxmlformats.org/drawingml/2006/chart" xmlns:r="http://schemas.openxmlformats.org/officeDocument/2006/relationships" r:id="rId32"/>
          </a:graphicData>
        </a:graphic>
      </p:graphicFrame>
      <p:sp>
        <p:nvSpPr>
          <p:cNvPr id="64" name="TextBox 63"/>
          <p:cNvSpPr txBox="1"/>
          <p:nvPr/>
        </p:nvSpPr>
        <p:spPr>
          <a:xfrm>
            <a:off x="8203490" y="2305706"/>
            <a:ext cx="945353" cy="261610"/>
          </a:xfrm>
          <a:prstGeom prst="rect">
            <a:avLst/>
          </a:prstGeom>
          <a:solidFill>
            <a:schemeClr val="bg2"/>
          </a:solidFill>
        </p:spPr>
        <p:txBody>
          <a:bodyPr wrap="square" rtlCol="0">
            <a:spAutoFit/>
          </a:bodyPr>
          <a:lstStyle/>
          <a:p>
            <a:r>
              <a:rPr lang="en-GB" sz="1100" dirty="0" smtClean="0">
                <a:latin typeface="+mj-lt"/>
              </a:rPr>
              <a:t>1,7x</a:t>
            </a:r>
            <a:endParaRPr lang="en-US" sz="1100" dirty="0">
              <a:latin typeface="+mj-lt"/>
            </a:endParaRPr>
          </a:p>
        </p:txBody>
      </p:sp>
      <p:sp>
        <p:nvSpPr>
          <p:cNvPr id="65" name="TextBox 64"/>
          <p:cNvSpPr txBox="1"/>
          <p:nvPr/>
        </p:nvSpPr>
        <p:spPr>
          <a:xfrm>
            <a:off x="11547774" y="2318499"/>
            <a:ext cx="945353" cy="261610"/>
          </a:xfrm>
          <a:prstGeom prst="rect">
            <a:avLst/>
          </a:prstGeom>
          <a:solidFill>
            <a:schemeClr val="bg2"/>
          </a:solidFill>
        </p:spPr>
        <p:txBody>
          <a:bodyPr wrap="square" rtlCol="0">
            <a:spAutoFit/>
          </a:bodyPr>
          <a:lstStyle/>
          <a:p>
            <a:r>
              <a:rPr lang="en-GB" sz="1100" dirty="0" smtClean="0">
                <a:latin typeface="+mj-lt"/>
              </a:rPr>
              <a:t>1,6x</a:t>
            </a:r>
            <a:endParaRPr lang="en-US" sz="1100" dirty="0">
              <a:latin typeface="+mj-lt"/>
            </a:endParaRPr>
          </a:p>
        </p:txBody>
      </p:sp>
      <p:sp>
        <p:nvSpPr>
          <p:cNvPr id="66" name="TextBox 65"/>
          <p:cNvSpPr txBox="1"/>
          <p:nvPr/>
        </p:nvSpPr>
        <p:spPr>
          <a:xfrm>
            <a:off x="11547774" y="3352957"/>
            <a:ext cx="945353" cy="261610"/>
          </a:xfrm>
          <a:prstGeom prst="rect">
            <a:avLst/>
          </a:prstGeom>
          <a:solidFill>
            <a:schemeClr val="bg2"/>
          </a:solidFill>
        </p:spPr>
        <p:txBody>
          <a:bodyPr wrap="square" rtlCol="0">
            <a:spAutoFit/>
          </a:bodyPr>
          <a:lstStyle/>
          <a:p>
            <a:r>
              <a:rPr lang="en-GB" sz="1100" dirty="0" smtClean="0">
                <a:latin typeface="+mj-lt"/>
              </a:rPr>
              <a:t>1,5x</a:t>
            </a:r>
            <a:endParaRPr lang="en-US" sz="1100" dirty="0">
              <a:latin typeface="+mj-lt"/>
            </a:endParaRPr>
          </a:p>
        </p:txBody>
      </p:sp>
      <p:sp>
        <p:nvSpPr>
          <p:cNvPr id="67" name="TextBox 66"/>
          <p:cNvSpPr txBox="1"/>
          <p:nvPr/>
        </p:nvSpPr>
        <p:spPr>
          <a:xfrm>
            <a:off x="8203490" y="3266088"/>
            <a:ext cx="945353" cy="261610"/>
          </a:xfrm>
          <a:prstGeom prst="rect">
            <a:avLst/>
          </a:prstGeom>
          <a:solidFill>
            <a:schemeClr val="bg2"/>
          </a:solidFill>
        </p:spPr>
        <p:txBody>
          <a:bodyPr wrap="square" rtlCol="0">
            <a:spAutoFit/>
          </a:bodyPr>
          <a:lstStyle/>
          <a:p>
            <a:r>
              <a:rPr lang="en-GB" sz="1100" dirty="0" smtClean="0">
                <a:latin typeface="+mj-lt"/>
              </a:rPr>
              <a:t>1,9x</a:t>
            </a:r>
            <a:endParaRPr lang="en-US" sz="1100" dirty="0">
              <a:latin typeface="+mj-lt"/>
            </a:endParaRPr>
          </a:p>
        </p:txBody>
      </p:sp>
      <p:sp>
        <p:nvSpPr>
          <p:cNvPr id="68" name="TextBox 67"/>
          <p:cNvSpPr txBox="1"/>
          <p:nvPr/>
        </p:nvSpPr>
        <p:spPr>
          <a:xfrm>
            <a:off x="8203490" y="4477771"/>
            <a:ext cx="945353" cy="261610"/>
          </a:xfrm>
          <a:prstGeom prst="rect">
            <a:avLst/>
          </a:prstGeom>
          <a:solidFill>
            <a:schemeClr val="bg2"/>
          </a:solidFill>
        </p:spPr>
        <p:txBody>
          <a:bodyPr wrap="square" rtlCol="0">
            <a:spAutoFit/>
          </a:bodyPr>
          <a:lstStyle/>
          <a:p>
            <a:r>
              <a:rPr lang="en-GB" sz="1100" dirty="0" smtClean="0">
                <a:latin typeface="+mj-lt"/>
              </a:rPr>
              <a:t>1,5x</a:t>
            </a:r>
            <a:endParaRPr lang="en-US" sz="1100" dirty="0">
              <a:latin typeface="+mj-lt"/>
            </a:endParaRPr>
          </a:p>
        </p:txBody>
      </p:sp>
      <p:sp>
        <p:nvSpPr>
          <p:cNvPr id="69" name="TextBox 68"/>
          <p:cNvSpPr txBox="1"/>
          <p:nvPr/>
        </p:nvSpPr>
        <p:spPr>
          <a:xfrm>
            <a:off x="8203490" y="5619002"/>
            <a:ext cx="945353" cy="261610"/>
          </a:xfrm>
          <a:prstGeom prst="rect">
            <a:avLst/>
          </a:prstGeom>
          <a:solidFill>
            <a:schemeClr val="bg2"/>
          </a:solidFill>
        </p:spPr>
        <p:txBody>
          <a:bodyPr wrap="square" rtlCol="0">
            <a:spAutoFit/>
          </a:bodyPr>
          <a:lstStyle/>
          <a:p>
            <a:r>
              <a:rPr lang="en-GB" sz="1100" dirty="0" smtClean="0">
                <a:latin typeface="+mj-lt"/>
              </a:rPr>
              <a:t>1,2x</a:t>
            </a:r>
            <a:endParaRPr lang="en-US" sz="1100" dirty="0">
              <a:latin typeface="+mj-lt"/>
            </a:endParaRPr>
          </a:p>
        </p:txBody>
      </p:sp>
      <p:sp>
        <p:nvSpPr>
          <p:cNvPr id="70" name="TextBox 69"/>
          <p:cNvSpPr txBox="1"/>
          <p:nvPr/>
        </p:nvSpPr>
        <p:spPr>
          <a:xfrm>
            <a:off x="11547774" y="5896126"/>
            <a:ext cx="945353" cy="261610"/>
          </a:xfrm>
          <a:prstGeom prst="rect">
            <a:avLst/>
          </a:prstGeom>
          <a:solidFill>
            <a:schemeClr val="bg2"/>
          </a:solidFill>
        </p:spPr>
        <p:txBody>
          <a:bodyPr wrap="square" rtlCol="0">
            <a:spAutoFit/>
          </a:bodyPr>
          <a:lstStyle/>
          <a:p>
            <a:r>
              <a:rPr lang="en-GB" sz="1100" dirty="0" smtClean="0">
                <a:latin typeface="+mj-lt"/>
              </a:rPr>
              <a:t>0,1x</a:t>
            </a:r>
            <a:endParaRPr lang="en-US" sz="1100" dirty="0">
              <a:latin typeface="+mj-lt"/>
            </a:endParaRPr>
          </a:p>
        </p:txBody>
      </p:sp>
      <p:sp>
        <p:nvSpPr>
          <p:cNvPr id="71" name="TextBox 70"/>
          <p:cNvSpPr txBox="1"/>
          <p:nvPr/>
        </p:nvSpPr>
        <p:spPr>
          <a:xfrm>
            <a:off x="11547774" y="4767327"/>
            <a:ext cx="945353" cy="261610"/>
          </a:xfrm>
          <a:prstGeom prst="rect">
            <a:avLst/>
          </a:prstGeom>
          <a:solidFill>
            <a:schemeClr val="bg2"/>
          </a:solidFill>
        </p:spPr>
        <p:txBody>
          <a:bodyPr wrap="square" rtlCol="0">
            <a:spAutoFit/>
          </a:bodyPr>
          <a:lstStyle/>
          <a:p>
            <a:r>
              <a:rPr lang="en-GB" sz="1100" dirty="0" smtClean="0">
                <a:latin typeface="+mj-lt"/>
              </a:rPr>
              <a:t>0,4x</a:t>
            </a:r>
            <a:endParaRPr lang="en-US" sz="1100" dirty="0">
              <a:latin typeface="+mj-lt"/>
            </a:endParaRPr>
          </a:p>
        </p:txBody>
      </p:sp>
    </p:spTree>
    <p:custDataLst>
      <p:tags r:id="rId1"/>
    </p:custDataLst>
    <p:extLst>
      <p:ext uri="{BB962C8B-B14F-4D97-AF65-F5344CB8AC3E}">
        <p14:creationId xmlns:p14="http://schemas.microsoft.com/office/powerpoint/2010/main" val="176884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err="1" smtClean="0"/>
              <a:t>Integrazione</a:t>
            </a:r>
            <a:r>
              <a:rPr lang="en-GB" dirty="0" smtClean="0"/>
              <a:t> </a:t>
            </a:r>
            <a:r>
              <a:rPr lang="en-GB" dirty="0" err="1" smtClean="0"/>
              <a:t>dei</a:t>
            </a:r>
            <a:r>
              <a:rPr lang="en-GB" dirty="0" smtClean="0"/>
              <a:t> </a:t>
            </a:r>
            <a:r>
              <a:rPr lang="en-GB" dirty="0" err="1" smtClean="0"/>
              <a:t>criteri</a:t>
            </a:r>
            <a:r>
              <a:rPr lang="en-GB" dirty="0" smtClean="0"/>
              <a:t> ESG </a:t>
            </a:r>
            <a:r>
              <a:rPr lang="en-GB" dirty="0" err="1" smtClean="0"/>
              <a:t>nel</a:t>
            </a:r>
            <a:r>
              <a:rPr lang="en-GB" dirty="0" smtClean="0"/>
              <a:t> Private Equity</a:t>
            </a:r>
            <a:endParaRPr lang="en-GB" dirty="0"/>
          </a:p>
        </p:txBody>
      </p:sp>
    </p:spTree>
    <p:custDataLst>
      <p:tags r:id="rId1"/>
    </p:custDataLst>
    <p:extLst>
      <p:ext uri="{BB962C8B-B14F-4D97-AF65-F5344CB8AC3E}">
        <p14:creationId xmlns:p14="http://schemas.microsoft.com/office/powerpoint/2010/main" val="387946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Integrazione dei fattori ESG: focus sul miglioramento di portafoglio</a:t>
            </a:r>
            <a:endParaRPr lang="en-US" dirty="0"/>
          </a:p>
        </p:txBody>
      </p:sp>
      <p:sp>
        <p:nvSpPr>
          <p:cNvPr id="5" name="Content Placeholder 4"/>
          <p:cNvSpPr>
            <a:spLocks noGrp="1"/>
          </p:cNvSpPr>
          <p:nvPr>
            <p:ph sz="quarter" idx="12"/>
          </p:nvPr>
        </p:nvSpPr>
        <p:spPr/>
        <p:txBody>
          <a:bodyPr/>
          <a:lstStyle/>
          <a:p>
            <a:r>
              <a:rPr lang="it-IT" dirty="0"/>
              <a:t>I fattori ESG sono integrati nel rigoroso processo di due </a:t>
            </a:r>
            <a:r>
              <a:rPr lang="it-IT" dirty="0" err="1"/>
              <a:t>diligence</a:t>
            </a:r>
            <a:r>
              <a:rPr lang="it-IT" dirty="0"/>
              <a:t> del team di Private </a:t>
            </a:r>
            <a:r>
              <a:rPr lang="it-IT" dirty="0" err="1"/>
              <a:t>Equity</a:t>
            </a:r>
            <a:r>
              <a:rPr lang="it-IT" dirty="0"/>
              <a:t> di NB</a:t>
            </a:r>
          </a:p>
        </p:txBody>
      </p:sp>
      <p:sp>
        <p:nvSpPr>
          <p:cNvPr id="30" name="Rectangle 29"/>
          <p:cNvSpPr/>
          <p:nvPr/>
        </p:nvSpPr>
        <p:spPr bwMode="auto">
          <a:xfrm>
            <a:off x="1121061" y="2147390"/>
            <a:ext cx="4384243" cy="5244454"/>
          </a:xfrm>
          <a:prstGeom prst="rect">
            <a:avLst/>
          </a:prstGeom>
          <a:gradFill flip="none" rotWithShape="1">
            <a:gsLst>
              <a:gs pos="43000">
                <a:srgbClr val="F8F8F8"/>
              </a:gs>
              <a:gs pos="100000">
                <a:schemeClr val="bg1"/>
              </a:gs>
            </a:gsLst>
            <a:lin ang="16200000" scaled="1"/>
            <a:tileRect/>
          </a:gradFill>
          <a:ln w="9525" cap="flat" cmpd="sng" algn="ctr">
            <a:solidFill>
              <a:srgbClr val="D7D9DD"/>
            </a:solidFill>
            <a:prstDash val="solid"/>
            <a:round/>
            <a:headEnd type="none" w="med" len="med"/>
            <a:tailEnd type="none" w="med" len="med"/>
          </a:ln>
          <a:effectLst/>
          <a:extLst/>
        </p:spPr>
        <p:txBody>
          <a:bodyPr wrap="none" lIns="0" tIns="0" rIns="18288" bIns="18288"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Narrow"/>
              <a:ea typeface="+mn-ea"/>
              <a:cs typeface="+mn-cs"/>
            </a:endParaRPr>
          </a:p>
        </p:txBody>
      </p:sp>
      <p:cxnSp>
        <p:nvCxnSpPr>
          <p:cNvPr id="31" name="Straight Connector 30"/>
          <p:cNvCxnSpPr/>
          <p:nvPr/>
        </p:nvCxnSpPr>
        <p:spPr bwMode="auto">
          <a:xfrm>
            <a:off x="1121061" y="2147391"/>
            <a:ext cx="4384243" cy="0"/>
          </a:xfrm>
          <a:prstGeom prst="line">
            <a:avLst/>
          </a:prstGeom>
          <a:noFill/>
          <a:ln w="38100" cap="flat" cmpd="sng" algn="ctr">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Rectangle 31"/>
          <p:cNvSpPr/>
          <p:nvPr/>
        </p:nvSpPr>
        <p:spPr bwMode="auto">
          <a:xfrm>
            <a:off x="6667928" y="2147390"/>
            <a:ext cx="6575285" cy="5260277"/>
          </a:xfrm>
          <a:prstGeom prst="rect">
            <a:avLst/>
          </a:prstGeom>
          <a:gradFill flip="none" rotWithShape="1">
            <a:gsLst>
              <a:gs pos="43000">
                <a:srgbClr val="F8F8F8"/>
              </a:gs>
              <a:gs pos="100000">
                <a:schemeClr val="bg1"/>
              </a:gs>
            </a:gsLst>
            <a:lin ang="16200000" scaled="1"/>
            <a:tileRect/>
          </a:gradFill>
          <a:ln w="9525" cap="flat" cmpd="sng" algn="ctr">
            <a:solidFill>
              <a:srgbClr val="D7D9DD"/>
            </a:solidFill>
            <a:prstDash val="solid"/>
            <a:round/>
            <a:headEnd type="none" w="med" len="med"/>
            <a:tailEnd type="none" w="med" len="med"/>
          </a:ln>
          <a:effectLst/>
          <a:extLst/>
        </p:spPr>
        <p:txBody>
          <a:bodyPr wrap="none" lIns="0" tIns="0" rIns="18288" bIns="18288"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Narrow"/>
              <a:ea typeface="+mn-ea"/>
              <a:cs typeface="+mn-cs"/>
            </a:endParaRPr>
          </a:p>
        </p:txBody>
      </p:sp>
      <p:sp>
        <p:nvSpPr>
          <p:cNvPr id="33" name="Rectangle 32"/>
          <p:cNvSpPr/>
          <p:nvPr/>
        </p:nvSpPr>
        <p:spPr>
          <a:xfrm>
            <a:off x="6833909" y="2473605"/>
            <a:ext cx="6203998" cy="4519186"/>
          </a:xfrm>
          <a:prstGeom prst="rect">
            <a:avLst/>
          </a:prstGeom>
        </p:spPr>
        <p:txBody>
          <a:bodyPr wrap="square">
            <a:spAutoFit/>
          </a:bodyPr>
          <a:lstStyle/>
          <a:p>
            <a:pPr marL="0" lvl="1" algn="l">
              <a:lnSpc>
                <a:spcPts val="1320"/>
              </a:lnSpc>
              <a:spcBef>
                <a:spcPts val="599"/>
              </a:spcBef>
              <a:spcAft>
                <a:spcPts val="599"/>
              </a:spcAft>
            </a:pPr>
            <a:r>
              <a:rPr lang="it-IT" sz="1800" b="1" dirty="0">
                <a:solidFill>
                  <a:schemeClr val="accent5">
                    <a:lumMod val="75000"/>
                  </a:schemeClr>
                </a:solidFill>
                <a:latin typeface="Arial Narrow"/>
                <a:cs typeface="Arial" panose="020B0604020202020204" pitchFamily="34" charset="0"/>
              </a:rPr>
              <a:t>ESEMPIO PRATICO</a:t>
            </a:r>
            <a:endParaRPr lang="en-US" sz="1800" b="1" dirty="0">
              <a:solidFill>
                <a:schemeClr val="accent5">
                  <a:lumMod val="75000"/>
                </a:schemeClr>
              </a:solidFill>
              <a:latin typeface="Arial Narrow"/>
              <a:cs typeface="Arial" panose="020B0604020202020204" pitchFamily="34" charset="0"/>
            </a:endParaRPr>
          </a:p>
          <a:p>
            <a:pPr algn="l">
              <a:lnSpc>
                <a:spcPts val="1320"/>
              </a:lnSpc>
              <a:spcBef>
                <a:spcPts val="599"/>
              </a:spcBef>
              <a:spcAft>
                <a:spcPts val="599"/>
              </a:spcAft>
            </a:pPr>
            <a:r>
              <a:rPr lang="en-US" sz="1800" b="1" dirty="0" err="1">
                <a:solidFill>
                  <a:schemeClr val="accent5">
                    <a:lumMod val="75000"/>
                  </a:schemeClr>
                </a:solidFill>
                <a:latin typeface="Arial Narrow"/>
                <a:cs typeface="Arial" panose="020B0604020202020204" pitchFamily="34" charset="0"/>
              </a:rPr>
              <a:t>Investimento</a:t>
            </a:r>
            <a:r>
              <a:rPr lang="en-US" sz="1800" b="1" dirty="0">
                <a:solidFill>
                  <a:schemeClr val="accent5">
                    <a:lumMod val="75000"/>
                  </a:schemeClr>
                </a:solidFill>
                <a:latin typeface="Arial Narrow"/>
                <a:cs typeface="Arial" panose="020B0604020202020204" pitchFamily="34" charset="0"/>
              </a:rPr>
              <a:t> in </a:t>
            </a:r>
            <a:r>
              <a:rPr lang="en-US" sz="1800" b="1" dirty="0" err="1">
                <a:solidFill>
                  <a:schemeClr val="accent5">
                    <a:lumMod val="75000"/>
                  </a:schemeClr>
                </a:solidFill>
                <a:latin typeface="Arial Narrow"/>
                <a:cs typeface="Arial" panose="020B0604020202020204" pitchFamily="34" charset="0"/>
              </a:rPr>
              <a:t>fondi</a:t>
            </a:r>
            <a:endParaRPr lang="en-US" sz="1800" b="1" dirty="0">
              <a:solidFill>
                <a:schemeClr val="accent5">
                  <a:lumMod val="75000"/>
                </a:schemeClr>
              </a:solidFill>
              <a:latin typeface="Arial Narrow"/>
              <a:cs typeface="Arial" panose="020B0604020202020204" pitchFamily="34" charset="0"/>
            </a:endParaRPr>
          </a:p>
          <a:p>
            <a:pPr marL="171309" indent="-171309" algn="l">
              <a:spcBef>
                <a:spcPts val="599"/>
              </a:spcBef>
              <a:spcAft>
                <a:spcPts val="599"/>
              </a:spcAft>
              <a:buFont typeface="Arial" panose="020B0604020202020204" pitchFamily="34" charset="0"/>
              <a:buChar char="•"/>
            </a:pPr>
            <a:r>
              <a:rPr lang="en-US" sz="1800" dirty="0" err="1">
                <a:solidFill>
                  <a:srgbClr val="464646"/>
                </a:solidFill>
                <a:latin typeface="Arial Narrow"/>
                <a:cs typeface="Arial" panose="020B0604020202020204" pitchFamily="34" charset="0"/>
              </a:rPr>
              <a:t>Cerchiamo</a:t>
            </a:r>
            <a:r>
              <a:rPr lang="en-US" sz="1800" dirty="0">
                <a:solidFill>
                  <a:srgbClr val="464646"/>
                </a:solidFill>
                <a:latin typeface="Arial Narrow"/>
                <a:cs typeface="Arial" panose="020B0604020202020204" pitchFamily="34" charset="0"/>
              </a:rPr>
              <a:t> di </a:t>
            </a:r>
            <a:r>
              <a:rPr lang="en-US" sz="1800" dirty="0" err="1">
                <a:solidFill>
                  <a:srgbClr val="464646"/>
                </a:solidFill>
                <a:latin typeface="Arial Narrow"/>
                <a:cs typeface="Arial" panose="020B0604020202020204" pitchFamily="34" charset="0"/>
              </a:rPr>
              <a:t>assicurarci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che</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i</a:t>
            </a:r>
            <a:r>
              <a:rPr lang="en-US" sz="1800" dirty="0">
                <a:solidFill>
                  <a:srgbClr val="464646"/>
                </a:solidFill>
                <a:latin typeface="Arial Narrow"/>
                <a:cs typeface="Arial" panose="020B0604020202020204" pitchFamily="34" charset="0"/>
              </a:rPr>
              <a:t> GP </a:t>
            </a:r>
            <a:r>
              <a:rPr lang="en-US" sz="1800" dirty="0" err="1">
                <a:solidFill>
                  <a:srgbClr val="464646"/>
                </a:solidFill>
                <a:latin typeface="Arial Narrow"/>
                <a:cs typeface="Arial" panose="020B0604020202020204" pitchFamily="34" charset="0"/>
              </a:rPr>
              <a:t>collaborino</a:t>
            </a:r>
            <a:r>
              <a:rPr lang="en-US" sz="1800" dirty="0">
                <a:solidFill>
                  <a:srgbClr val="464646"/>
                </a:solidFill>
                <a:latin typeface="Arial Narrow"/>
                <a:cs typeface="Arial" panose="020B0604020202020204" pitchFamily="34" charset="0"/>
              </a:rPr>
              <a:t> con le </a:t>
            </a:r>
            <a:r>
              <a:rPr lang="en-US" sz="1800" dirty="0" err="1">
                <a:solidFill>
                  <a:srgbClr val="464646"/>
                </a:solidFill>
                <a:latin typeface="Arial Narrow"/>
                <a:cs typeface="Arial" panose="020B0604020202020204" pitchFamily="34" charset="0"/>
              </a:rPr>
              <a:t>società</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incluse</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nel</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portafoglio</a:t>
            </a:r>
            <a:r>
              <a:rPr lang="en-US" sz="1800" dirty="0">
                <a:solidFill>
                  <a:srgbClr val="464646"/>
                </a:solidFill>
                <a:latin typeface="Arial Narrow"/>
                <a:cs typeface="Arial" panose="020B0604020202020204" pitchFamily="34" charset="0"/>
              </a:rPr>
              <a:t> per </a:t>
            </a:r>
            <a:r>
              <a:rPr lang="en-US" sz="1800" dirty="0" err="1">
                <a:solidFill>
                  <a:srgbClr val="464646"/>
                </a:solidFill>
                <a:latin typeface="Arial Narrow"/>
                <a:cs typeface="Arial" panose="020B0604020202020204" pitchFamily="34" charset="0"/>
              </a:rPr>
              <a:t>identificare</a:t>
            </a:r>
            <a:r>
              <a:rPr lang="en-US" sz="1800" dirty="0">
                <a:solidFill>
                  <a:srgbClr val="464646"/>
                </a:solidFill>
                <a:latin typeface="Arial Narrow"/>
                <a:cs typeface="Arial" panose="020B0604020202020204" pitchFamily="34" charset="0"/>
              </a:rPr>
              <a:t> </a:t>
            </a:r>
            <a:r>
              <a:rPr lang="en-US" sz="1800" dirty="0" err="1" smtClean="0">
                <a:solidFill>
                  <a:srgbClr val="464646"/>
                </a:solidFill>
                <a:latin typeface="Arial Narrow"/>
                <a:cs typeface="Arial" panose="020B0604020202020204" pitchFamily="34" charset="0"/>
              </a:rPr>
              <a:t>consistentemente</a:t>
            </a:r>
            <a:r>
              <a:rPr lang="en-US" sz="1800" dirty="0">
                <a:solidFill>
                  <a:srgbClr val="464646"/>
                </a:solidFill>
                <a:latin typeface="Arial Narrow"/>
                <a:cs typeface="Arial" panose="020B0604020202020204" pitchFamily="34" charset="0"/>
              </a:rPr>
              <a:t> </a:t>
            </a:r>
            <a:r>
              <a:rPr lang="it-IT" sz="1800" dirty="0" smtClean="0">
                <a:solidFill>
                  <a:srgbClr val="464646"/>
                </a:solidFill>
                <a:latin typeface="Arial Narrow"/>
                <a:cs typeface="Arial" panose="020B0604020202020204" pitchFamily="34" charset="0"/>
              </a:rPr>
              <a:t>le dinamiche ESG e gestirle</a:t>
            </a:r>
            <a:endParaRPr lang="en-US" sz="1800" dirty="0" smtClean="0">
              <a:solidFill>
                <a:srgbClr val="464646"/>
              </a:solidFill>
              <a:latin typeface="Arial Narrow"/>
              <a:cs typeface="Arial" panose="020B0604020202020204" pitchFamily="34" charset="0"/>
            </a:endParaRPr>
          </a:p>
          <a:p>
            <a:pPr marL="171309" indent="-171309" algn="l">
              <a:spcBef>
                <a:spcPts val="599"/>
              </a:spcBef>
              <a:spcAft>
                <a:spcPts val="599"/>
              </a:spcAft>
              <a:buFont typeface="Arial" panose="020B0604020202020204" pitchFamily="34" charset="0"/>
              <a:buChar char="•"/>
            </a:pPr>
            <a:r>
              <a:rPr lang="en-US" sz="1800" dirty="0" err="1" smtClean="0">
                <a:solidFill>
                  <a:srgbClr val="464646"/>
                </a:solidFill>
                <a:latin typeface="Arial Narrow"/>
                <a:cs typeface="Arial" panose="020B0604020202020204" pitchFamily="34" charset="0"/>
              </a:rPr>
              <a:t>Capacità</a:t>
            </a:r>
            <a:r>
              <a:rPr lang="en-US" sz="1800" dirty="0" smtClean="0">
                <a:solidFill>
                  <a:srgbClr val="464646"/>
                </a:solidFill>
                <a:latin typeface="Arial Narrow"/>
                <a:cs typeface="Arial" panose="020B0604020202020204" pitchFamily="34" charset="0"/>
              </a:rPr>
              <a:t> </a:t>
            </a:r>
            <a:r>
              <a:rPr lang="en-US" sz="1800" dirty="0">
                <a:solidFill>
                  <a:srgbClr val="464646"/>
                </a:solidFill>
                <a:latin typeface="Arial Narrow"/>
                <a:cs typeface="Arial" panose="020B0604020202020204" pitchFamily="34" charset="0"/>
              </a:rPr>
              <a:t>di </a:t>
            </a:r>
            <a:r>
              <a:rPr lang="en-US" sz="1800" dirty="0" err="1">
                <a:solidFill>
                  <a:srgbClr val="464646"/>
                </a:solidFill>
                <a:latin typeface="Arial Narrow"/>
                <a:cs typeface="Arial" panose="020B0604020202020204" pitchFamily="34" charset="0"/>
              </a:rPr>
              <a:t>analizzare</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i</a:t>
            </a:r>
            <a:r>
              <a:rPr lang="en-US" sz="1800" dirty="0">
                <a:solidFill>
                  <a:srgbClr val="464646"/>
                </a:solidFill>
                <a:latin typeface="Arial Narrow"/>
                <a:cs typeface="Arial" panose="020B0604020202020204" pitchFamily="34" charset="0"/>
              </a:rPr>
              <a:t> GP prima </a:t>
            </a:r>
            <a:r>
              <a:rPr lang="en-US" sz="1800" dirty="0" err="1">
                <a:solidFill>
                  <a:srgbClr val="464646"/>
                </a:solidFill>
                <a:latin typeface="Arial Narrow"/>
                <a:cs typeface="Arial" panose="020B0604020202020204" pitchFamily="34" charset="0"/>
              </a:rPr>
              <a:t>dell’investimento</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assumendo</a:t>
            </a:r>
            <a:r>
              <a:rPr lang="en-US" sz="1800" dirty="0">
                <a:solidFill>
                  <a:srgbClr val="464646"/>
                </a:solidFill>
                <a:latin typeface="Arial Narrow"/>
                <a:cs typeface="Arial" panose="020B0604020202020204" pitchFamily="34" charset="0"/>
              </a:rPr>
              <a:t> non </a:t>
            </a:r>
            <a:r>
              <a:rPr lang="en-US" sz="1800" dirty="0" err="1">
                <a:solidFill>
                  <a:srgbClr val="464646"/>
                </a:solidFill>
                <a:latin typeface="Arial Narrow"/>
                <a:cs typeface="Arial" panose="020B0604020202020204" pitchFamily="34" charset="0"/>
              </a:rPr>
              <a:t>si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tratti</a:t>
            </a:r>
            <a:r>
              <a:rPr lang="en-US" sz="1800" dirty="0">
                <a:solidFill>
                  <a:srgbClr val="464646"/>
                </a:solidFill>
                <a:latin typeface="Arial Narrow"/>
                <a:cs typeface="Arial" panose="020B0604020202020204" pitchFamily="34" charset="0"/>
              </a:rPr>
              <a:t> del primo </a:t>
            </a:r>
            <a:r>
              <a:rPr lang="en-US" sz="1800" dirty="0" err="1">
                <a:solidFill>
                  <a:srgbClr val="464646"/>
                </a:solidFill>
                <a:latin typeface="Arial Narrow"/>
                <a:cs typeface="Arial" panose="020B0604020202020204" pitchFamily="34" charset="0"/>
              </a:rPr>
              <a:t>investimento</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nel</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fondo</a:t>
            </a:r>
            <a:r>
              <a:rPr lang="en-US" sz="1800" dirty="0">
                <a:solidFill>
                  <a:srgbClr val="464646"/>
                </a:solidFill>
                <a:latin typeface="Arial Narrow"/>
                <a:cs typeface="Arial" panose="020B0604020202020204" pitchFamily="34" charset="0"/>
              </a:rPr>
              <a:t>) per </a:t>
            </a:r>
            <a:r>
              <a:rPr lang="en-US" sz="1800" dirty="0" err="1">
                <a:solidFill>
                  <a:srgbClr val="464646"/>
                </a:solidFill>
                <a:latin typeface="Arial Narrow"/>
                <a:cs typeface="Arial" panose="020B0604020202020204" pitchFamily="34" charset="0"/>
              </a:rPr>
              <a:t>criticità</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pregresse</a:t>
            </a:r>
            <a:r>
              <a:rPr lang="en-US" sz="1800" dirty="0">
                <a:solidFill>
                  <a:srgbClr val="464646"/>
                </a:solidFill>
                <a:latin typeface="Arial Narrow"/>
                <a:cs typeface="Arial" panose="020B0604020202020204" pitchFamily="34" charset="0"/>
              </a:rPr>
              <a:t> legate </a:t>
            </a:r>
            <a:r>
              <a:rPr lang="en-US" sz="1800" dirty="0" err="1">
                <a:solidFill>
                  <a:srgbClr val="464646"/>
                </a:solidFill>
                <a:latin typeface="Arial Narrow"/>
                <a:cs typeface="Arial" panose="020B0604020202020204" pitchFamily="34" charset="0"/>
              </a:rPr>
              <a:t>ai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fattori</a:t>
            </a:r>
            <a:r>
              <a:rPr lang="en-US" sz="1800" dirty="0">
                <a:solidFill>
                  <a:srgbClr val="464646"/>
                </a:solidFill>
                <a:latin typeface="Arial Narrow"/>
                <a:cs typeface="Arial" panose="020B0604020202020204" pitchFamily="34" charset="0"/>
              </a:rPr>
              <a:t> ESG</a:t>
            </a:r>
          </a:p>
          <a:p>
            <a:pPr marL="171309" indent="-171309" algn="l">
              <a:spcBef>
                <a:spcPts val="599"/>
              </a:spcBef>
              <a:spcAft>
                <a:spcPts val="599"/>
              </a:spcAft>
              <a:buFont typeface="Arial" panose="020B0604020202020204" pitchFamily="34" charset="0"/>
              <a:buChar char="•"/>
            </a:pPr>
            <a:r>
              <a:rPr lang="en-US" sz="1800" dirty="0">
                <a:solidFill>
                  <a:srgbClr val="464646"/>
                </a:solidFill>
                <a:latin typeface="Arial Narrow"/>
                <a:cs typeface="Arial" panose="020B0604020202020204" pitchFamily="34" charset="0"/>
              </a:rPr>
              <a:t>Per </a:t>
            </a:r>
            <a:r>
              <a:rPr lang="en-US" sz="1800" dirty="0" err="1">
                <a:solidFill>
                  <a:srgbClr val="464646"/>
                </a:solidFill>
                <a:latin typeface="Arial Narrow"/>
                <a:cs typeface="Arial" panose="020B0604020202020204" pitchFamily="34" charset="0"/>
              </a:rPr>
              <a:t>gli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investimenti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primari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capacità</a:t>
            </a:r>
            <a:r>
              <a:rPr lang="en-US" sz="1800" dirty="0">
                <a:solidFill>
                  <a:srgbClr val="464646"/>
                </a:solidFill>
                <a:latin typeface="Arial Narrow"/>
                <a:cs typeface="Arial" panose="020B0604020202020204" pitchFamily="34" charset="0"/>
              </a:rPr>
              <a:t> di </a:t>
            </a:r>
            <a:r>
              <a:rPr lang="en-US" sz="1800" dirty="0" err="1">
                <a:solidFill>
                  <a:srgbClr val="464646"/>
                </a:solidFill>
                <a:latin typeface="Arial Narrow"/>
                <a:cs typeface="Arial" panose="020B0604020202020204" pitchFamily="34" charset="0"/>
              </a:rPr>
              <a:t>confrontarsi</a:t>
            </a:r>
            <a:r>
              <a:rPr lang="en-US" sz="1800" dirty="0">
                <a:solidFill>
                  <a:srgbClr val="464646"/>
                </a:solidFill>
                <a:latin typeface="Arial Narrow"/>
                <a:cs typeface="Arial" panose="020B0604020202020204" pitchFamily="34" charset="0"/>
              </a:rPr>
              <a:t> con </a:t>
            </a:r>
            <a:r>
              <a:rPr lang="en-US" sz="1800" dirty="0" err="1">
                <a:solidFill>
                  <a:srgbClr val="464646"/>
                </a:solidFill>
                <a:latin typeface="Arial Narrow"/>
                <a:cs typeface="Arial" panose="020B0604020202020204" pitchFamily="34" charset="0"/>
              </a:rPr>
              <a:t>i</a:t>
            </a:r>
            <a:r>
              <a:rPr lang="en-US" sz="1800" dirty="0">
                <a:solidFill>
                  <a:srgbClr val="464646"/>
                </a:solidFill>
                <a:latin typeface="Arial Narrow"/>
                <a:cs typeface="Arial" panose="020B0604020202020204" pitchFamily="34" charset="0"/>
              </a:rPr>
              <a:t> GP in termini di </a:t>
            </a:r>
            <a:r>
              <a:rPr lang="en-US" sz="1800" dirty="0" err="1">
                <a:solidFill>
                  <a:srgbClr val="464646"/>
                </a:solidFill>
                <a:latin typeface="Arial Narrow"/>
                <a:cs typeface="Arial" panose="020B0604020202020204" pitchFamily="34" charset="0"/>
              </a:rPr>
              <a:t>politica</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interna</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sugli</a:t>
            </a:r>
            <a:r>
              <a:rPr lang="en-US" sz="1800" dirty="0">
                <a:solidFill>
                  <a:srgbClr val="464646"/>
                </a:solidFill>
                <a:latin typeface="Arial Narrow"/>
                <a:cs typeface="Arial" panose="020B0604020202020204" pitchFamily="34" charset="0"/>
              </a:rPr>
              <a:t> ESG, </a:t>
            </a:r>
            <a:r>
              <a:rPr lang="en-US" sz="1800" dirty="0" err="1">
                <a:solidFill>
                  <a:srgbClr val="464646"/>
                </a:solidFill>
                <a:latin typeface="Arial Narrow"/>
                <a:cs typeface="Arial" panose="020B0604020202020204" pitchFamily="34" charset="0"/>
              </a:rPr>
              <a:t>integrazione</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degli</a:t>
            </a:r>
            <a:r>
              <a:rPr lang="en-US" sz="1800" dirty="0">
                <a:solidFill>
                  <a:srgbClr val="464646"/>
                </a:solidFill>
                <a:latin typeface="Arial Narrow"/>
                <a:cs typeface="Arial" panose="020B0604020202020204" pitchFamily="34" charset="0"/>
              </a:rPr>
              <a:t> ESG </a:t>
            </a:r>
            <a:r>
              <a:rPr lang="en-US" sz="1800" dirty="0" err="1">
                <a:solidFill>
                  <a:srgbClr val="464646"/>
                </a:solidFill>
                <a:latin typeface="Arial Narrow"/>
                <a:cs typeface="Arial" panose="020B0604020202020204" pitchFamily="34" charset="0"/>
              </a:rPr>
              <a:t>nei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processi</a:t>
            </a:r>
            <a:r>
              <a:rPr lang="en-US" sz="1800" dirty="0">
                <a:solidFill>
                  <a:srgbClr val="464646"/>
                </a:solidFill>
                <a:latin typeface="Arial Narrow"/>
                <a:cs typeface="Arial" panose="020B0604020202020204" pitchFamily="34" charset="0"/>
              </a:rPr>
              <a:t> di due diligence, </a:t>
            </a:r>
            <a:r>
              <a:rPr lang="en-US" sz="1800" dirty="0" err="1">
                <a:solidFill>
                  <a:srgbClr val="464646"/>
                </a:solidFill>
                <a:latin typeface="Arial Narrow"/>
                <a:cs typeface="Arial" panose="020B0604020202020204" pitchFamily="34" charset="0"/>
              </a:rPr>
              <a:t>nei</a:t>
            </a:r>
            <a:r>
              <a:rPr lang="en-US" sz="1800" dirty="0">
                <a:solidFill>
                  <a:srgbClr val="464646"/>
                </a:solidFill>
                <a:latin typeface="Arial Narrow"/>
                <a:cs typeface="Arial" panose="020B0604020202020204" pitchFamily="34" charset="0"/>
              </a:rPr>
              <a:t> business plan </a:t>
            </a:r>
            <a:r>
              <a:rPr lang="en-US" sz="1800" dirty="0" err="1">
                <a:solidFill>
                  <a:srgbClr val="464646"/>
                </a:solidFill>
                <a:latin typeface="Arial Narrow"/>
                <a:cs typeface="Arial" panose="020B0604020202020204" pitchFamily="34" charset="0"/>
              </a:rPr>
              <a:t>degli</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investimenti</a:t>
            </a:r>
            <a:r>
              <a:rPr lang="en-US" sz="1800" dirty="0">
                <a:solidFill>
                  <a:srgbClr val="464646"/>
                </a:solidFill>
                <a:latin typeface="Arial Narrow"/>
                <a:cs typeface="Arial" panose="020B0604020202020204" pitchFamily="34" charset="0"/>
              </a:rPr>
              <a:t> e </a:t>
            </a:r>
            <a:r>
              <a:rPr lang="en-US" sz="1800" dirty="0" err="1">
                <a:solidFill>
                  <a:srgbClr val="464646"/>
                </a:solidFill>
                <a:latin typeface="Arial Narrow"/>
                <a:cs typeface="Arial" panose="020B0604020202020204" pitchFamily="34" charset="0"/>
              </a:rPr>
              <a:t>nel</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monitoraggio</a:t>
            </a:r>
            <a:r>
              <a:rPr lang="en-US" sz="1800" dirty="0">
                <a:solidFill>
                  <a:srgbClr val="464646"/>
                </a:solidFill>
                <a:latin typeface="Arial Narrow"/>
                <a:cs typeface="Arial" panose="020B0604020202020204" pitchFamily="34" charset="0"/>
              </a:rPr>
              <a:t> e </a:t>
            </a:r>
            <a:r>
              <a:rPr lang="en-US" sz="1800" dirty="0" err="1">
                <a:solidFill>
                  <a:srgbClr val="464646"/>
                </a:solidFill>
                <a:latin typeface="Arial Narrow"/>
                <a:cs typeface="Arial" panose="020B0604020202020204" pitchFamily="34" charset="0"/>
              </a:rPr>
              <a:t>nella</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reportistica</a:t>
            </a:r>
            <a:endParaRPr lang="en-US" sz="1800" dirty="0">
              <a:solidFill>
                <a:srgbClr val="464646"/>
              </a:solidFill>
              <a:latin typeface="Arial Narrow"/>
              <a:cs typeface="Arial" panose="020B0604020202020204" pitchFamily="34" charset="0"/>
            </a:endParaRPr>
          </a:p>
          <a:p>
            <a:pPr marL="171309" indent="-171309" algn="l">
              <a:spcBef>
                <a:spcPts val="599"/>
              </a:spcBef>
              <a:spcAft>
                <a:spcPts val="599"/>
              </a:spcAft>
              <a:buFont typeface="Arial" panose="020B0604020202020204" pitchFamily="34" charset="0"/>
              <a:buChar char="•"/>
            </a:pPr>
            <a:r>
              <a:rPr lang="en-US" sz="1800" dirty="0" err="1">
                <a:solidFill>
                  <a:srgbClr val="464646"/>
                </a:solidFill>
                <a:latin typeface="Arial Narrow"/>
                <a:cs typeface="Arial" panose="020B0604020202020204" pitchFamily="34" charset="0"/>
              </a:rPr>
              <a:t>Documentazione</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sugli</a:t>
            </a:r>
            <a:r>
              <a:rPr lang="en-US" sz="1800" dirty="0">
                <a:solidFill>
                  <a:srgbClr val="464646"/>
                </a:solidFill>
                <a:latin typeface="Arial Narrow"/>
                <a:cs typeface="Arial" panose="020B0604020202020204" pitchFamily="34" charset="0"/>
              </a:rPr>
              <a:t> ESG </a:t>
            </a:r>
            <a:r>
              <a:rPr lang="en-US" sz="1800" dirty="0" err="1">
                <a:solidFill>
                  <a:srgbClr val="464646"/>
                </a:solidFill>
                <a:latin typeface="Arial Narrow"/>
                <a:cs typeface="Arial" panose="020B0604020202020204" pitchFamily="34" charset="0"/>
              </a:rPr>
              <a:t>incluse</a:t>
            </a:r>
            <a:r>
              <a:rPr lang="en-US" sz="1800" dirty="0">
                <a:solidFill>
                  <a:srgbClr val="464646"/>
                </a:solidFill>
                <a:latin typeface="Arial Narrow"/>
                <a:cs typeface="Arial" panose="020B0604020202020204" pitchFamily="34" charset="0"/>
              </a:rPr>
              <a:t> </a:t>
            </a:r>
            <a:r>
              <a:rPr lang="en-US" sz="1800" dirty="0" err="1">
                <a:solidFill>
                  <a:srgbClr val="464646"/>
                </a:solidFill>
                <a:latin typeface="Arial Narrow"/>
                <a:cs typeface="Arial" panose="020B0604020202020204" pitchFamily="34" charset="0"/>
              </a:rPr>
              <a:t>nelle</a:t>
            </a:r>
            <a:r>
              <a:rPr lang="en-US" sz="1800" dirty="0">
                <a:solidFill>
                  <a:srgbClr val="464646"/>
                </a:solidFill>
                <a:latin typeface="Arial Narrow"/>
                <a:cs typeface="Arial" panose="020B0604020202020204" pitchFamily="34" charset="0"/>
              </a:rPr>
              <a:t> note </a:t>
            </a:r>
            <a:r>
              <a:rPr lang="en-US" sz="1800" dirty="0" err="1">
                <a:solidFill>
                  <a:srgbClr val="464646"/>
                </a:solidFill>
                <a:latin typeface="Arial Narrow"/>
                <a:cs typeface="Arial" panose="020B0604020202020204" pitchFamily="34" charset="0"/>
              </a:rPr>
              <a:t>presentate</a:t>
            </a:r>
            <a:r>
              <a:rPr lang="en-US" sz="1800" dirty="0">
                <a:solidFill>
                  <a:srgbClr val="464646"/>
                </a:solidFill>
                <a:latin typeface="Arial Narrow"/>
                <a:cs typeface="Arial" panose="020B0604020202020204" pitchFamily="34" charset="0"/>
              </a:rPr>
              <a:t> al </a:t>
            </a:r>
            <a:r>
              <a:rPr lang="en-US" sz="1800" dirty="0" err="1">
                <a:solidFill>
                  <a:srgbClr val="464646"/>
                </a:solidFill>
                <a:latin typeface="Arial Narrow"/>
                <a:cs typeface="Arial" panose="020B0604020202020204" pitchFamily="34" charset="0"/>
              </a:rPr>
              <a:t>Comitato</a:t>
            </a:r>
            <a:r>
              <a:rPr lang="en-US" sz="1800" dirty="0">
                <a:solidFill>
                  <a:srgbClr val="464646"/>
                </a:solidFill>
                <a:latin typeface="Arial Narrow"/>
                <a:cs typeface="Arial" panose="020B0604020202020204" pitchFamily="34" charset="0"/>
              </a:rPr>
              <a:t> </a:t>
            </a:r>
            <a:r>
              <a:rPr lang="en-US" sz="1800" dirty="0" smtClean="0">
                <a:solidFill>
                  <a:srgbClr val="464646"/>
                </a:solidFill>
                <a:latin typeface="Arial Narrow"/>
                <a:cs typeface="Arial" panose="020B0604020202020204" pitchFamily="34" charset="0"/>
              </a:rPr>
              <a:t>di </a:t>
            </a:r>
            <a:r>
              <a:rPr lang="en-US" sz="1800" dirty="0" err="1" smtClean="0">
                <a:solidFill>
                  <a:srgbClr val="464646"/>
                </a:solidFill>
                <a:latin typeface="Arial Narrow"/>
                <a:cs typeface="Arial" panose="020B0604020202020204" pitchFamily="34" charset="0"/>
              </a:rPr>
              <a:t>Investimento</a:t>
            </a:r>
            <a:endParaRPr lang="en-US" sz="1800" dirty="0">
              <a:solidFill>
                <a:srgbClr val="464646"/>
              </a:solidFill>
              <a:latin typeface="Arial Narrow"/>
              <a:cs typeface="Arial" panose="020B0604020202020204" pitchFamily="34" charset="0"/>
            </a:endParaRPr>
          </a:p>
        </p:txBody>
      </p:sp>
      <p:sp>
        <p:nvSpPr>
          <p:cNvPr id="34" name="Isosceles Triangle 33"/>
          <p:cNvSpPr/>
          <p:nvPr/>
        </p:nvSpPr>
        <p:spPr bwMode="auto">
          <a:xfrm rot="5400000">
            <a:off x="5061423" y="4477446"/>
            <a:ext cx="2091477" cy="686723"/>
          </a:xfrm>
          <a:prstGeom prst="triangle">
            <a:avLst/>
          </a:prstGeom>
          <a:pattFill prst="pct25">
            <a:fgClr>
              <a:schemeClr val="bg1">
                <a:lumMod val="65000"/>
              </a:schemeClr>
            </a:fgClr>
            <a:bgClr>
              <a:schemeClr val="bg1"/>
            </a:bgClr>
          </a:pattFill>
          <a:ln w="9525" cap="flat" cmpd="sng" algn="ctr">
            <a:noFill/>
            <a:prstDash val="solid"/>
            <a:round/>
            <a:headEnd type="none" w="med" len="med"/>
            <a:tailEnd type="none" w="med" len="med"/>
          </a:ln>
          <a:effectLst/>
          <a:extLst/>
        </p:spPr>
        <p:txBody>
          <a:bodyPr vert="horz" wrap="none" lIns="0" tIns="0" rIns="17884" bIns="17884" numCol="1" rtlCol="0" anchor="ctr" anchorCtr="0" compatLnSpc="1">
            <a:prstTxWarp prst="textNoShape">
              <a:avLst/>
            </a:prstTxWarp>
          </a:bodyPr>
          <a:lstStyle/>
          <a:p>
            <a:pPr defTabSz="894392" fontAlgn="auto">
              <a:spcBef>
                <a:spcPts val="0"/>
              </a:spcBef>
              <a:spcAft>
                <a:spcPts val="0"/>
              </a:spcAft>
              <a:defRPr/>
            </a:pPr>
            <a:endParaRPr lang="en-US" sz="1800" kern="0" dirty="0">
              <a:solidFill>
                <a:sysClr val="windowText" lastClr="000000"/>
              </a:solidFill>
              <a:cs typeface="Arial" charset="0"/>
            </a:endParaRPr>
          </a:p>
        </p:txBody>
      </p:sp>
      <p:pic>
        <p:nvPicPr>
          <p:cNvPr id="35" name="Picture 8" descr="Image result for Principles for Responsible Investment (PRI)">
            <a:hlinkClick r:id="rId4"/>
          </p:cNvPr>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1640581" y="2414923"/>
            <a:ext cx="3218829" cy="605679"/>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111320" y="3341573"/>
            <a:ext cx="4128500" cy="3139244"/>
          </a:xfrm>
          <a:prstGeom prst="rect">
            <a:avLst/>
          </a:prstGeom>
          <a:noFill/>
        </p:spPr>
        <p:txBody>
          <a:bodyPr wrap="square" lIns="91368" tIns="45682" rIns="91368" bIns="45682" rtlCol="0">
            <a:spAutoFit/>
          </a:bodyPr>
          <a:lstStyle/>
          <a:p>
            <a:pPr marL="180975" indent="-180975" algn="l">
              <a:buFont typeface="Arial" panose="020B0604020202020204" pitchFamily="34" charset="0"/>
              <a:buChar char="•"/>
            </a:pPr>
            <a:r>
              <a:rPr lang="it-IT" sz="1800" dirty="0">
                <a:solidFill>
                  <a:srgbClr val="464646"/>
                </a:solidFill>
                <a:latin typeface="Arial Narrow"/>
                <a:cs typeface="Arial" panose="020B0604020202020204" pitchFamily="34" charset="0"/>
              </a:rPr>
              <a:t>Neuberger Berman è </a:t>
            </a:r>
            <a:r>
              <a:rPr lang="it-IT" sz="1800" dirty="0" smtClean="0">
                <a:solidFill>
                  <a:srgbClr val="464646"/>
                </a:solidFill>
                <a:latin typeface="Arial Narrow"/>
                <a:cs typeface="Arial" panose="020B0604020202020204" pitchFamily="34" charset="0"/>
              </a:rPr>
              <a:t>sottoscrittore </a:t>
            </a:r>
            <a:r>
              <a:rPr lang="it-IT" sz="1800" dirty="0">
                <a:solidFill>
                  <a:srgbClr val="464646"/>
                </a:solidFill>
                <a:latin typeface="Arial Narrow"/>
                <a:cs typeface="Arial" panose="020B0604020202020204" pitchFamily="34" charset="0"/>
              </a:rPr>
              <a:t>dei principi sostenuti dall’ONU per gli investimenti responsabili (PRI) dal </a:t>
            </a:r>
            <a:r>
              <a:rPr lang="it-IT" sz="1800" dirty="0" smtClean="0">
                <a:solidFill>
                  <a:srgbClr val="464646"/>
                </a:solidFill>
                <a:latin typeface="Arial Narrow"/>
                <a:cs typeface="Arial" panose="020B0604020202020204" pitchFamily="34" charset="0"/>
              </a:rPr>
              <a:t>2012.</a:t>
            </a:r>
          </a:p>
          <a:p>
            <a:pPr marL="180975" indent="-180975" algn="l"/>
            <a:endParaRPr lang="it-IT" sz="1800" dirty="0">
              <a:solidFill>
                <a:srgbClr val="464646"/>
              </a:solidFill>
              <a:latin typeface="Arial Narrow"/>
              <a:cs typeface="Arial" panose="020B0604020202020204" pitchFamily="34" charset="0"/>
            </a:endParaRPr>
          </a:p>
          <a:p>
            <a:pPr marL="180975" indent="-180975" algn="l">
              <a:buFont typeface="Arial" panose="020B0604020202020204" pitchFamily="34" charset="0"/>
              <a:buChar char="•"/>
            </a:pPr>
            <a:r>
              <a:rPr lang="it-IT" sz="1800" dirty="0">
                <a:solidFill>
                  <a:srgbClr val="464646"/>
                </a:solidFill>
                <a:latin typeface="Arial Narrow"/>
                <a:cs typeface="Arial" panose="020B0604020202020204" pitchFamily="34" charset="0"/>
              </a:rPr>
              <a:t>Dei 69 gestori con patrimoni superiori a $250 miliardi, solo 8 hanno ricevuto tre o più valutazioni A+, tra cui </a:t>
            </a:r>
            <a:r>
              <a:rPr lang="it-IT" sz="1800" dirty="0" err="1">
                <a:solidFill>
                  <a:srgbClr val="464646"/>
                </a:solidFill>
                <a:latin typeface="Arial Narrow"/>
                <a:cs typeface="Arial" panose="020B0604020202020204" pitchFamily="34" charset="0"/>
              </a:rPr>
              <a:t>Neuberger</a:t>
            </a:r>
            <a:r>
              <a:rPr lang="it-IT" sz="1800" dirty="0">
                <a:solidFill>
                  <a:srgbClr val="464646"/>
                </a:solidFill>
                <a:latin typeface="Arial Narrow"/>
                <a:cs typeface="Arial" panose="020B0604020202020204" pitchFamily="34" charset="0"/>
              </a:rPr>
              <a:t> </a:t>
            </a:r>
            <a:r>
              <a:rPr lang="it-IT" sz="1800" dirty="0" err="1">
                <a:solidFill>
                  <a:srgbClr val="464646"/>
                </a:solidFill>
                <a:latin typeface="Arial Narrow"/>
                <a:cs typeface="Arial" panose="020B0604020202020204" pitchFamily="34" charset="0"/>
              </a:rPr>
              <a:t>Berman</a:t>
            </a:r>
            <a:r>
              <a:rPr lang="it-IT" sz="1800" dirty="0" smtClean="0">
                <a:solidFill>
                  <a:srgbClr val="464646"/>
                </a:solidFill>
                <a:latin typeface="Arial Narrow"/>
                <a:cs typeface="Arial" panose="020B0604020202020204" pitchFamily="34" charset="0"/>
              </a:rPr>
              <a:t>.</a:t>
            </a:r>
          </a:p>
          <a:p>
            <a:pPr marL="180975" indent="-180975" algn="l">
              <a:buFont typeface="Arial" panose="020B0604020202020204" pitchFamily="34" charset="0"/>
              <a:buChar char="•"/>
            </a:pPr>
            <a:endParaRPr lang="it-IT" sz="1800" dirty="0" smtClean="0">
              <a:solidFill>
                <a:srgbClr val="464646"/>
              </a:solidFill>
              <a:latin typeface="Arial Narrow"/>
              <a:cs typeface="Arial" panose="020B0604020202020204" pitchFamily="34" charset="0"/>
            </a:endParaRPr>
          </a:p>
          <a:p>
            <a:pPr marL="180975" indent="-180975" algn="l">
              <a:buFont typeface="Arial" panose="020B0604020202020204" pitchFamily="34" charset="0"/>
              <a:buChar char="•"/>
            </a:pPr>
            <a:r>
              <a:rPr lang="it-IT" sz="1800" b="1" dirty="0" smtClean="0">
                <a:solidFill>
                  <a:srgbClr val="464646"/>
                </a:solidFill>
                <a:latin typeface="Arial Narrow"/>
                <a:cs typeface="Arial" panose="020B0604020202020204" pitchFamily="34" charset="0"/>
              </a:rPr>
              <a:t>Uno </a:t>
            </a:r>
            <a:r>
              <a:rPr lang="it-IT" sz="1800" b="1" dirty="0">
                <a:solidFill>
                  <a:srgbClr val="464646"/>
                </a:solidFill>
                <a:latin typeface="Arial Narrow"/>
                <a:cs typeface="Arial" panose="020B0604020202020204" pitchFamily="34" charset="0"/>
              </a:rPr>
              <a:t>dei rating A+ ottenuti da </a:t>
            </a:r>
            <a:r>
              <a:rPr lang="it-IT" sz="1800" b="1" dirty="0" err="1">
                <a:solidFill>
                  <a:srgbClr val="464646"/>
                </a:solidFill>
                <a:latin typeface="Arial Narrow"/>
                <a:cs typeface="Arial" panose="020B0604020202020204" pitchFamily="34" charset="0"/>
              </a:rPr>
              <a:t>Neuberger</a:t>
            </a:r>
            <a:r>
              <a:rPr lang="it-IT" sz="1800" b="1" dirty="0">
                <a:solidFill>
                  <a:srgbClr val="464646"/>
                </a:solidFill>
                <a:latin typeface="Arial Narrow"/>
                <a:cs typeface="Arial" panose="020B0604020202020204" pitchFamily="34" charset="0"/>
              </a:rPr>
              <a:t> </a:t>
            </a:r>
            <a:r>
              <a:rPr lang="it-IT" sz="1800" b="1" dirty="0" err="1">
                <a:solidFill>
                  <a:srgbClr val="464646"/>
                </a:solidFill>
                <a:latin typeface="Arial Narrow"/>
                <a:cs typeface="Arial" panose="020B0604020202020204" pitchFamily="34" charset="0"/>
              </a:rPr>
              <a:t>Berman</a:t>
            </a:r>
            <a:r>
              <a:rPr lang="it-IT" sz="1800" b="1" dirty="0">
                <a:solidFill>
                  <a:srgbClr val="464646"/>
                </a:solidFill>
                <a:latin typeface="Arial Narrow"/>
                <a:cs typeface="Arial" panose="020B0604020202020204" pitchFamily="34" charset="0"/>
              </a:rPr>
              <a:t> è relativo alle strategie in private </a:t>
            </a:r>
            <a:r>
              <a:rPr lang="it-IT" sz="1800" b="1" dirty="0" err="1">
                <a:solidFill>
                  <a:srgbClr val="464646"/>
                </a:solidFill>
                <a:latin typeface="Arial Narrow"/>
                <a:cs typeface="Arial" panose="020B0604020202020204" pitchFamily="34" charset="0"/>
              </a:rPr>
              <a:t>equity</a:t>
            </a:r>
            <a:endParaRPr lang="it-IT" sz="1800" b="1" dirty="0">
              <a:solidFill>
                <a:srgbClr val="464646"/>
              </a:solidFill>
              <a:latin typeface="Arial Narrow"/>
              <a:cs typeface="Arial" panose="020B0604020202020204" pitchFamily="34" charset="0"/>
            </a:endParaRPr>
          </a:p>
        </p:txBody>
      </p:sp>
      <p:cxnSp>
        <p:nvCxnSpPr>
          <p:cNvPr id="37" name="Straight Connector 36"/>
          <p:cNvCxnSpPr/>
          <p:nvPr/>
        </p:nvCxnSpPr>
        <p:spPr bwMode="auto">
          <a:xfrm>
            <a:off x="6669167" y="2147390"/>
            <a:ext cx="6569966" cy="0"/>
          </a:xfrm>
          <a:prstGeom prst="line">
            <a:avLst/>
          </a:prstGeom>
          <a:noFill/>
          <a:ln w="38100" cap="flat" cmpd="sng" algn="ctr">
            <a:solidFill>
              <a:schemeClr val="accent5">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Rectangle 37"/>
          <p:cNvSpPr/>
          <p:nvPr/>
        </p:nvSpPr>
        <p:spPr bwMode="auto">
          <a:xfrm>
            <a:off x="6699144" y="7230427"/>
            <a:ext cx="6523038" cy="180000"/>
          </a:xfrm>
          <a:prstGeom prst="rect">
            <a:avLst/>
          </a:prstGeom>
          <a:pattFill prst="pct20">
            <a:fgClr>
              <a:schemeClr val="accent5">
                <a:lumMod val="75000"/>
              </a:schemeClr>
            </a:fgClr>
            <a:bgClr>
              <a:schemeClr val="bg1"/>
            </a:bgClr>
          </a:pattFill>
          <a:ln w="9525" cap="flat" cmpd="sng" algn="ctr">
            <a:noFill/>
            <a:prstDash val="solid"/>
            <a:round/>
            <a:headEnd type="none" w="med" len="med"/>
            <a:tailEnd type="none" w="med" len="med"/>
          </a:ln>
          <a:effectLst/>
          <a:extLst/>
        </p:spPr>
        <p:txBody>
          <a:bodyPr wrap="none" lIns="0" tIns="0" rIns="18288" bIns="18288"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Narrow"/>
              <a:ea typeface="+mn-ea"/>
              <a:cs typeface="+mn-cs"/>
            </a:endParaRPr>
          </a:p>
        </p:txBody>
      </p:sp>
      <p:sp>
        <p:nvSpPr>
          <p:cNvPr id="39" name="Rectangle 38"/>
          <p:cNvSpPr/>
          <p:nvPr/>
        </p:nvSpPr>
        <p:spPr bwMode="auto">
          <a:xfrm>
            <a:off x="1128681" y="7213323"/>
            <a:ext cx="4375382" cy="180000"/>
          </a:xfrm>
          <a:prstGeom prst="rect">
            <a:avLst/>
          </a:prstGeom>
          <a:pattFill prst="pct20">
            <a:fgClr>
              <a:schemeClr val="accent1"/>
            </a:fgClr>
            <a:bgClr>
              <a:schemeClr val="bg1"/>
            </a:bgClr>
          </a:pattFill>
          <a:ln w="9525" cap="flat" cmpd="sng" algn="ctr">
            <a:noFill/>
            <a:prstDash val="solid"/>
            <a:round/>
            <a:headEnd type="none" w="med" len="med"/>
            <a:tailEnd type="none" w="med" len="med"/>
          </a:ln>
          <a:effectLst/>
          <a:extLst/>
        </p:spPr>
        <p:txBody>
          <a:bodyPr wrap="none" lIns="0" tIns="0" rIns="18288" bIns="18288"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Narrow"/>
              <a:ea typeface="+mn-ea"/>
              <a:cs typeface="+mn-cs"/>
            </a:endParaRPr>
          </a:p>
        </p:txBody>
      </p:sp>
    </p:spTree>
    <p:extLst>
      <p:ext uri="{BB962C8B-B14F-4D97-AF65-F5344CB8AC3E}">
        <p14:creationId xmlns:p14="http://schemas.microsoft.com/office/powerpoint/2010/main" val="334359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Investimenti in Private </a:t>
            </a:r>
            <a:r>
              <a:rPr lang="it-IT" dirty="0" err="1"/>
              <a:t>Equity</a:t>
            </a:r>
            <a:r>
              <a:rPr lang="it-IT" dirty="0"/>
              <a:t> allineati agli Obiettivi di Sviluppo Sostenibile delle Nazioni Unite</a:t>
            </a:r>
            <a:endParaRPr lang="en-US" dirty="0"/>
          </a:p>
        </p:txBody>
      </p:sp>
      <p:sp>
        <p:nvSpPr>
          <p:cNvPr id="5" name="Content Placeholder 4"/>
          <p:cNvSpPr>
            <a:spLocks noGrp="1"/>
          </p:cNvSpPr>
          <p:nvPr>
            <p:ph sz="quarter" idx="12"/>
          </p:nvPr>
        </p:nvSpPr>
        <p:spPr/>
        <p:txBody>
          <a:bodyPr/>
          <a:lstStyle/>
          <a:p>
            <a:r>
              <a:rPr lang="it-IT" dirty="0"/>
              <a:t>Neuberger Berman ha identificato cinque temi di investimento che raggruppano gli obiettivi di sviluppo delle Nazioni Unite</a:t>
            </a:r>
          </a:p>
        </p:txBody>
      </p:sp>
      <p:graphicFrame>
        <p:nvGraphicFramePr>
          <p:cNvPr id="9" name="Table 8"/>
          <p:cNvGraphicFramePr>
            <a:graphicFrameLocks noGrp="1"/>
          </p:cNvGraphicFramePr>
          <p:nvPr>
            <p:custDataLst>
              <p:tags r:id="rId1"/>
            </p:custDataLst>
            <p:extLst>
              <p:ext uri="{D42A27DB-BD31-4B8C-83A1-F6EECF244321}">
                <p14:modId xmlns:p14="http://schemas.microsoft.com/office/powerpoint/2010/main" val="382276063"/>
              </p:ext>
            </p:extLst>
          </p:nvPr>
        </p:nvGraphicFramePr>
        <p:xfrm>
          <a:off x="1108364" y="1979339"/>
          <a:ext cx="12424756" cy="5555727"/>
        </p:xfrm>
        <a:graphic>
          <a:graphicData uri="http://schemas.openxmlformats.org/drawingml/2006/table">
            <a:tbl>
              <a:tblPr firstRow="1" bandRow="1">
                <a:tableStyleId>{5C22544A-7EE6-4342-B048-85BDC9FD1C3A}</a:tableStyleId>
              </a:tblPr>
              <a:tblGrid>
                <a:gridCol w="5515986">
                  <a:extLst>
                    <a:ext uri="{9D8B030D-6E8A-4147-A177-3AD203B41FA5}">
                      <a16:colId xmlns:a16="http://schemas.microsoft.com/office/drawing/2014/main" val="20000"/>
                    </a:ext>
                  </a:extLst>
                </a:gridCol>
                <a:gridCol w="6908770">
                  <a:extLst>
                    <a:ext uri="{9D8B030D-6E8A-4147-A177-3AD203B41FA5}">
                      <a16:colId xmlns:a16="http://schemas.microsoft.com/office/drawing/2014/main" val="20001"/>
                    </a:ext>
                  </a:extLst>
                </a:gridCol>
              </a:tblGrid>
              <a:tr h="442874">
                <a:tc>
                  <a:txBody>
                    <a:bodyPr/>
                    <a:lstStyle/>
                    <a:p>
                      <a:pPr marL="0" indent="0" algn="l">
                        <a:buFont typeface="Arial" panose="020B0604020202020204" pitchFamily="34" charset="0"/>
                        <a:buNone/>
                      </a:pPr>
                      <a:r>
                        <a:rPr lang="it-IT" sz="1600" b="1" dirty="0" smtClean="0">
                          <a:solidFill>
                            <a:schemeClr val="tx2"/>
                          </a:solidFill>
                          <a:latin typeface="Arial Narrow" panose="020B0606020202030204" pitchFamily="34" charset="0"/>
                        </a:rPr>
                        <a:t>I TEMI DI INVESTIMENTO A IMPATTO SOCIALE E AMBIENTALE</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0" indent="0" algn="l">
                        <a:buFont typeface="Arial" panose="020B0604020202020204" pitchFamily="34" charset="0"/>
                        <a:buNone/>
                      </a:pPr>
                      <a:endParaRPr lang="en-US" sz="1200" b="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23061">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dirty="0" smtClean="0">
                          <a:ln>
                            <a:noFill/>
                          </a:ln>
                          <a:solidFill>
                            <a:schemeClr val="tx2"/>
                          </a:solidFill>
                          <a:effectLst/>
                          <a:uLnTx/>
                          <a:uFillTx/>
                          <a:latin typeface="Arial Narrow" panose="020B0606020202030204" pitchFamily="34" charset="0"/>
                        </a:rPr>
                        <a:t>SOCIALE</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30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842215">
                <a:tc>
                  <a:txBody>
                    <a:bodyPr/>
                    <a:lstStyle/>
                    <a:p>
                      <a:pPr marL="231775" marR="0" lvl="0" indent="0" algn="l" defTabSz="914400" eaLnBrk="1" fontAlgn="auto" latinLnBrk="0" hangingPunct="1">
                        <a:lnSpc>
                          <a:spcPct val="100000"/>
                        </a:lnSpc>
                        <a:spcBef>
                          <a:spcPts val="0"/>
                        </a:spcBef>
                        <a:spcAft>
                          <a:spcPts val="0"/>
                        </a:spcAft>
                        <a:buClrTx/>
                        <a:buSzTx/>
                        <a:buFontTx/>
                        <a:buNone/>
                        <a:tabLst/>
                        <a:defRPr/>
                      </a:pPr>
                      <a:r>
                        <a:rPr kumimoji="0" lang="it-IT" sz="1500" b="1" i="0" u="none" strike="noStrike" kern="0" cap="none" spc="0" normalizeH="0" baseline="0" noProof="0" dirty="0" smtClean="0">
                          <a:ln>
                            <a:noFill/>
                          </a:ln>
                          <a:solidFill>
                            <a:schemeClr val="tx2"/>
                          </a:solidFill>
                          <a:effectLst/>
                          <a:uLnTx/>
                          <a:uFillTx/>
                          <a:latin typeface="Arial Narrow" panose="020B0606020202030204" pitchFamily="34" charset="0"/>
                        </a:rPr>
                        <a:t>Promuovono una crescita economica duratura, inclusive e sostenibile e la piena occupazione</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30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7200">
                <a:tc>
                  <a:txBody>
                    <a:bodyPr/>
                    <a:lstStyle/>
                    <a:p>
                      <a:pPr marL="231775" marR="0" lvl="0" indent="0" algn="l" defTabSz="914400" eaLnBrk="1" fontAlgn="auto" latinLnBrk="0" hangingPunct="1">
                        <a:lnSpc>
                          <a:spcPct val="100000"/>
                        </a:lnSpc>
                        <a:spcBef>
                          <a:spcPts val="0"/>
                        </a:spcBef>
                        <a:spcAft>
                          <a:spcPts val="0"/>
                        </a:spcAft>
                        <a:buClrTx/>
                        <a:buSzTx/>
                        <a:buFontTx/>
                        <a:buNone/>
                        <a:tabLst/>
                        <a:defRPr/>
                      </a:pPr>
                      <a:r>
                        <a:rPr kumimoji="0" lang="it-IT" sz="1500" b="1" i="0" u="none" strike="noStrike" kern="0" cap="none" spc="0" normalizeH="0" baseline="0" noProof="0" dirty="0" smtClean="0">
                          <a:ln>
                            <a:noFill/>
                          </a:ln>
                          <a:solidFill>
                            <a:schemeClr val="tx2"/>
                          </a:solidFill>
                          <a:effectLst/>
                          <a:uLnTx/>
                          <a:uFillTx/>
                          <a:latin typeface="Arial Narrow" panose="020B0606020202030204" pitchFamily="34" charset="0"/>
                        </a:rPr>
                        <a:t>Migliorano la condizioni di salute e benessere per tutti e </a:t>
                      </a:r>
                      <a:br>
                        <a:rPr kumimoji="0" lang="it-IT" sz="1500" b="1" i="0" u="none" strike="noStrike" kern="0" cap="none" spc="0" normalizeH="0" baseline="0" noProof="0" dirty="0" smtClean="0">
                          <a:ln>
                            <a:noFill/>
                          </a:ln>
                          <a:solidFill>
                            <a:schemeClr val="tx2"/>
                          </a:solidFill>
                          <a:effectLst/>
                          <a:uLnTx/>
                          <a:uFillTx/>
                          <a:latin typeface="Arial Narrow" panose="020B0606020202030204" pitchFamily="34" charset="0"/>
                        </a:rPr>
                      </a:br>
                      <a:r>
                        <a:rPr kumimoji="0" lang="it-IT" sz="1500" b="1" i="0" u="none" strike="noStrike" kern="0" cap="none" spc="0" normalizeH="0" baseline="0" noProof="0" dirty="0" smtClean="0">
                          <a:ln>
                            <a:noFill/>
                          </a:ln>
                          <a:solidFill>
                            <a:schemeClr val="tx2"/>
                          </a:solidFill>
                          <a:effectLst/>
                          <a:uLnTx/>
                          <a:uFillTx/>
                          <a:latin typeface="Arial Narrow" panose="020B0606020202030204" pitchFamily="34" charset="0"/>
                        </a:rPr>
                        <a:t>per tutte le età</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1"/>
                      <a:endParaRPr lang="en-US" sz="1300" dirty="0" smtClean="0">
                        <a:solidFill>
                          <a:schemeClr val="tx2"/>
                        </a:solidFill>
                        <a:latin typeface="Arial Narrow" panose="020B0606020202030204" pitchFamily="34" charset="0"/>
                      </a:endParaRPr>
                    </a:p>
                    <a:p>
                      <a:pPr lvl="1"/>
                      <a:endParaRPr lang="en-US" sz="1300" dirty="0" smtClean="0">
                        <a:solidFill>
                          <a:schemeClr val="tx2"/>
                        </a:solidFill>
                        <a:latin typeface="Arial Narrow" panose="020B0606020202030204" pitchFamily="34" charset="0"/>
                      </a:endParaRPr>
                    </a:p>
                    <a:p>
                      <a:pPr lvl="1"/>
                      <a:endParaRPr lang="en-US" sz="1300" dirty="0" smtClean="0">
                        <a:solidFill>
                          <a:schemeClr val="tx2"/>
                        </a:solidFill>
                        <a:latin typeface="Arial Narrow" panose="020B0606020202030204" pitchFamily="34" charset="0"/>
                      </a:endParaRPr>
                    </a:p>
                    <a:p>
                      <a:pPr lvl="1"/>
                      <a:endParaRPr lang="en-US" sz="1300" dirty="0" smtClean="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7200">
                <a:tc>
                  <a:txBody>
                    <a:bodyPr/>
                    <a:lstStyle/>
                    <a:p>
                      <a:pPr marL="231775"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dirty="0" err="1" smtClean="0">
                          <a:ln>
                            <a:noFill/>
                          </a:ln>
                          <a:solidFill>
                            <a:schemeClr val="tx2"/>
                          </a:solidFill>
                          <a:effectLst/>
                          <a:uLnTx/>
                          <a:uFillTx/>
                          <a:latin typeface="Arial Narrow" panose="020B0606020202030204" pitchFamily="34" charset="0"/>
                        </a:rPr>
                        <a:t>Promuovono</a:t>
                      </a:r>
                      <a:r>
                        <a:rPr kumimoji="0" lang="en-US" sz="1500" b="1" i="0" u="none" strike="noStrike" kern="0" cap="none" spc="0" normalizeH="0" baseline="0" noProof="0" dirty="0" smtClean="0">
                          <a:ln>
                            <a:noFill/>
                          </a:ln>
                          <a:solidFill>
                            <a:schemeClr val="tx2"/>
                          </a:solidFill>
                          <a:effectLst/>
                          <a:uLnTx/>
                          <a:uFillTx/>
                          <a:latin typeface="Arial Narrow" panose="020B0606020202030204" pitchFamily="34" charset="0"/>
                        </a:rPr>
                        <a:t> </a:t>
                      </a:r>
                      <a:r>
                        <a:rPr kumimoji="0" lang="en-US" sz="1500" b="1" i="0" u="none" strike="noStrike" kern="0" cap="none" spc="0" normalizeH="0" baseline="0" noProof="0" dirty="0" err="1" smtClean="0">
                          <a:ln>
                            <a:noFill/>
                          </a:ln>
                          <a:solidFill>
                            <a:schemeClr val="tx2"/>
                          </a:solidFill>
                          <a:effectLst/>
                          <a:uLnTx/>
                          <a:uFillTx/>
                          <a:latin typeface="Arial Narrow" panose="020B0606020202030204" pitchFamily="34" charset="0"/>
                        </a:rPr>
                        <a:t>l’uguaglianza</a:t>
                      </a:r>
                      <a:r>
                        <a:rPr kumimoji="0" lang="en-US" sz="1500" b="1" i="0" u="none" strike="noStrike" kern="0" cap="none" spc="0" normalizeH="0" baseline="0" noProof="0" dirty="0" smtClean="0">
                          <a:ln>
                            <a:noFill/>
                          </a:ln>
                          <a:solidFill>
                            <a:schemeClr val="tx2"/>
                          </a:solidFill>
                          <a:effectLst/>
                          <a:uLnTx/>
                          <a:uFillTx/>
                          <a:latin typeface="Arial Narrow" panose="020B0606020202030204" pitchFamily="34" charset="0"/>
                        </a:rPr>
                        <a:t> di </a:t>
                      </a:r>
                      <a:r>
                        <a:rPr kumimoji="0" lang="en-US" sz="1500" b="1" i="0" u="none" strike="noStrike" kern="0" cap="none" spc="0" normalizeH="0" baseline="0" noProof="0" dirty="0" err="1" smtClean="0">
                          <a:ln>
                            <a:noFill/>
                          </a:ln>
                          <a:solidFill>
                            <a:schemeClr val="tx2"/>
                          </a:solidFill>
                          <a:effectLst/>
                          <a:uLnTx/>
                          <a:uFillTx/>
                          <a:latin typeface="Arial Narrow" panose="020B0606020202030204" pitchFamily="34" charset="0"/>
                        </a:rPr>
                        <a:t>genere</a:t>
                      </a:r>
                      <a:endParaRPr kumimoji="0" lang="en-US" sz="1500" b="1" i="0" u="none" strike="noStrike" kern="0" cap="none" spc="0" normalizeH="0" baseline="0" noProof="0" dirty="0" smtClean="0">
                        <a:ln>
                          <a:noFill/>
                        </a:ln>
                        <a:solidFill>
                          <a:schemeClr val="tx2"/>
                        </a:solidFill>
                        <a:effectLst/>
                        <a:uLnTx/>
                        <a:uFillTx/>
                        <a:latin typeface="Arial Narrow" panose="020B0606020202030204" pitchFamily="34" charset="0"/>
                      </a:endParaRP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endParaRPr lang="en-US" sz="1300" dirty="0" smtClean="0">
                        <a:solidFill>
                          <a:schemeClr val="tx2"/>
                        </a:solidFill>
                        <a:latin typeface="Arial Narrow" panose="020B0606020202030204" pitchFamily="34" charset="0"/>
                      </a:endParaRPr>
                    </a:p>
                    <a:p>
                      <a:endParaRPr lang="en-US" sz="1300" dirty="0" smtClean="0">
                        <a:solidFill>
                          <a:schemeClr val="tx2"/>
                        </a:solidFill>
                        <a:latin typeface="Arial Narrow" panose="020B0606020202030204" pitchFamily="34" charset="0"/>
                      </a:endParaRPr>
                    </a:p>
                    <a:p>
                      <a:endParaRPr lang="en-US" sz="1300" dirty="0" smtClean="0">
                        <a:solidFill>
                          <a:schemeClr val="tx2"/>
                        </a:solidFill>
                        <a:latin typeface="Arial Narrow" panose="020B0606020202030204" pitchFamily="34" charset="0"/>
                      </a:endParaRPr>
                    </a:p>
                    <a:p>
                      <a:endParaRPr lang="en-US" sz="130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23061">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all" spc="0" normalizeH="0" baseline="0" noProof="0" dirty="0" smtClean="0">
                          <a:ln>
                            <a:noFill/>
                          </a:ln>
                          <a:solidFill>
                            <a:schemeClr val="tx2"/>
                          </a:solidFill>
                          <a:effectLst/>
                          <a:uLnTx/>
                          <a:uFillTx/>
                          <a:latin typeface="Arial Narrow" panose="020B0606020202030204" pitchFamily="34" charset="0"/>
                        </a:rPr>
                        <a:t>AMBIENTALE</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30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822960">
                <a:tc>
                  <a:txBody>
                    <a:bodyPr/>
                    <a:lstStyle/>
                    <a:p>
                      <a:pPr marL="231775" marR="0" lvl="0" indent="0" algn="l" defTabSz="914400" rtl="0" eaLnBrk="1" fontAlgn="auto" latinLnBrk="0" hangingPunct="1">
                        <a:lnSpc>
                          <a:spcPct val="100000"/>
                        </a:lnSpc>
                        <a:spcBef>
                          <a:spcPts val="0"/>
                        </a:spcBef>
                        <a:spcAft>
                          <a:spcPts val="0"/>
                        </a:spcAft>
                        <a:buClrTx/>
                        <a:buSzTx/>
                        <a:buFontTx/>
                        <a:buNone/>
                        <a:tabLst/>
                        <a:defRPr/>
                      </a:pPr>
                      <a:r>
                        <a:rPr lang="it-IT" sz="1500" b="1" kern="0" dirty="0" smtClean="0">
                          <a:solidFill>
                            <a:schemeClr val="tx2"/>
                          </a:solidFill>
                          <a:latin typeface="Arial Narrow" panose="020B0606020202030204" pitchFamily="34" charset="0"/>
                        </a:rPr>
                        <a:t>Assicurano l’accesso a sistemi di energia economici e promuovono azioni per combattere i cambiamenti climatici</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30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822960">
                <a:tc>
                  <a:txBody>
                    <a:bodyPr/>
                    <a:lstStyle/>
                    <a:p>
                      <a:pPr marL="231775" marR="0" lvl="0" indent="0" algn="l" defTabSz="914400" rtl="0" eaLnBrk="1" fontAlgn="auto" latinLnBrk="0" hangingPunct="1">
                        <a:lnSpc>
                          <a:spcPct val="100000"/>
                        </a:lnSpc>
                        <a:spcBef>
                          <a:spcPts val="0"/>
                        </a:spcBef>
                        <a:spcAft>
                          <a:spcPts val="0"/>
                        </a:spcAft>
                        <a:buClrTx/>
                        <a:buSzTx/>
                        <a:buFontTx/>
                        <a:buNone/>
                        <a:tabLst/>
                        <a:defRPr/>
                      </a:pPr>
                      <a:r>
                        <a:rPr lang="it-IT" sz="1500" b="1" kern="0" dirty="0" smtClean="0">
                          <a:solidFill>
                            <a:schemeClr val="tx2"/>
                          </a:solidFill>
                          <a:latin typeface="Arial Narrow" panose="020B0606020202030204" pitchFamily="34" charset="0"/>
                        </a:rPr>
                        <a:t>Conservano e proteggono l’ecosistema terrestre</a:t>
                      </a:r>
                    </a:p>
                  </a:txBody>
                  <a:tcPr marL="96819" marR="96819" marT="48409" marB="48409" anchor="ctr">
                    <a:lnL w="1270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300" dirty="0">
                        <a:solidFill>
                          <a:schemeClr val="tx2"/>
                        </a:solidFill>
                        <a:latin typeface="Arial Narrow" panose="020B0606020202030204" pitchFamily="34" charset="0"/>
                      </a:endParaRPr>
                    </a:p>
                  </a:txBody>
                  <a:tcPr marL="96819" marR="96819" marT="48409" marB="48409" anchor="ct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10" name="Picture 5"/>
          <p:cNvPicPr>
            <a:picLocks noChangeAspect="1" noChangeArrowheads="1"/>
          </p:cNvPicPr>
          <p:nvPr>
            <p:custDataLst>
              <p:tags r:id="rId2"/>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9200144" y="1935311"/>
            <a:ext cx="2663701" cy="4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10"/>
          <p:cNvGrpSpPr>
            <a:grpSpLocks noChangeAspect="1"/>
          </p:cNvGrpSpPr>
          <p:nvPr>
            <p:custDataLst>
              <p:tags r:id="rId3"/>
            </p:custDataLst>
          </p:nvPr>
        </p:nvGrpSpPr>
        <p:grpSpPr>
          <a:xfrm>
            <a:off x="8821188" y="2901992"/>
            <a:ext cx="3421612" cy="683882"/>
            <a:chOff x="4388242" y="1057848"/>
            <a:chExt cx="7291330" cy="1457326"/>
          </a:xfrm>
        </p:grpSpPr>
        <p:pic>
          <p:nvPicPr>
            <p:cNvPr id="12" name="Picture 2"/>
            <p:cNvPicPr>
              <a:picLocks noChangeAspect="1" noChangeArrowheads="1"/>
            </p:cNvPicPr>
            <p:nvPr>
              <p:custDataLst>
                <p:tags r:id="rId12"/>
              </p:custDataLst>
            </p:nvPr>
          </p:nvPicPr>
          <p:blipFill>
            <a:blip r:embed="rId19">
              <a:extLst>
                <a:ext uri="{28A0092B-C50C-407E-A947-70E740481C1C}">
                  <a14:useLocalDpi xmlns:a14="http://schemas.microsoft.com/office/drawing/2010/main" val="0"/>
                </a:ext>
              </a:extLst>
            </a:blip>
            <a:srcRect/>
            <a:stretch>
              <a:fillRect/>
            </a:stretch>
          </p:blipFill>
          <p:spPr bwMode="auto">
            <a:xfrm>
              <a:off x="4388242" y="1057848"/>
              <a:ext cx="1476374"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custDataLst>
                <p:tags r:id="rId13"/>
              </p:custDataLst>
            </p:nvPr>
          </p:nvPicPr>
          <p:blipFill>
            <a:blip r:embed="rId20">
              <a:extLst>
                <a:ext uri="{28A0092B-C50C-407E-A947-70E740481C1C}">
                  <a14:useLocalDpi xmlns:a14="http://schemas.microsoft.com/office/drawing/2010/main" val="0"/>
                </a:ext>
              </a:extLst>
            </a:blip>
            <a:srcRect/>
            <a:stretch>
              <a:fillRect/>
            </a:stretch>
          </p:blipFill>
          <p:spPr bwMode="auto">
            <a:xfrm>
              <a:off x="5870555" y="1057848"/>
              <a:ext cx="1466851"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custDataLst>
                <p:tags r:id="rId14"/>
              </p:custDataLst>
            </p:nvPr>
          </p:nvPicPr>
          <p:blipFill>
            <a:blip r:embed="rId21">
              <a:extLst>
                <a:ext uri="{28A0092B-C50C-407E-A947-70E740481C1C}">
                  <a14:useLocalDpi xmlns:a14="http://schemas.microsoft.com/office/drawing/2010/main" val="0"/>
                </a:ext>
              </a:extLst>
            </a:blip>
            <a:srcRect/>
            <a:stretch>
              <a:fillRect/>
            </a:stretch>
          </p:blipFill>
          <p:spPr bwMode="auto">
            <a:xfrm>
              <a:off x="7343345" y="1057848"/>
              <a:ext cx="1457325" cy="1457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0"/>
            <p:cNvPicPr>
              <a:picLocks noChangeAspect="1" noChangeArrowheads="1"/>
            </p:cNvPicPr>
            <p:nvPr>
              <p:custDataLst>
                <p:tags r:id="rId15"/>
              </p:custDataLst>
            </p:nvPr>
          </p:nvPicPr>
          <p:blipFill>
            <a:blip r:embed="rId22">
              <a:extLst>
                <a:ext uri="{28A0092B-C50C-407E-A947-70E740481C1C}">
                  <a14:useLocalDpi xmlns:a14="http://schemas.microsoft.com/office/drawing/2010/main" val="0"/>
                </a:ext>
              </a:extLst>
            </a:blip>
            <a:srcRect/>
            <a:stretch>
              <a:fillRect/>
            </a:stretch>
          </p:blipFill>
          <p:spPr bwMode="auto">
            <a:xfrm>
              <a:off x="8806607" y="1057848"/>
              <a:ext cx="1428749"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241295" y="1057848"/>
              <a:ext cx="1438277" cy="1428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7" name="Group 16"/>
          <p:cNvGrpSpPr>
            <a:grpSpLocks noChangeAspect="1"/>
          </p:cNvGrpSpPr>
          <p:nvPr>
            <p:custDataLst>
              <p:tags r:id="rId4"/>
            </p:custDataLst>
          </p:nvPr>
        </p:nvGrpSpPr>
        <p:grpSpPr>
          <a:xfrm>
            <a:off x="9488976" y="3800438"/>
            <a:ext cx="2086036" cy="686374"/>
            <a:chOff x="10123849" y="806735"/>
            <a:chExt cx="4429125" cy="1457325"/>
          </a:xfrm>
        </p:grpSpPr>
        <p:pic>
          <p:nvPicPr>
            <p:cNvPr id="18" name="Picture 5"/>
            <p:cNvPicPr>
              <a:picLocks noChangeAspect="1" noChangeArrowheads="1"/>
            </p:cNvPicPr>
            <p:nvPr>
              <p:custDataLst>
                <p:tags r:id="rId9"/>
              </p:custDataLst>
            </p:nvPr>
          </p:nvPicPr>
          <p:blipFill>
            <a:blip r:embed="rId24">
              <a:extLst>
                <a:ext uri="{28A0092B-C50C-407E-A947-70E740481C1C}">
                  <a14:useLocalDpi xmlns:a14="http://schemas.microsoft.com/office/drawing/2010/main" val="0"/>
                </a:ext>
              </a:extLst>
            </a:blip>
            <a:srcRect/>
            <a:stretch>
              <a:fillRect/>
            </a:stretch>
          </p:blipFill>
          <p:spPr bwMode="auto">
            <a:xfrm>
              <a:off x="10123849" y="816260"/>
              <a:ext cx="14763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6"/>
            <p:cNvPicPr>
              <a:picLocks noChangeAspect="1" noChangeArrowheads="1"/>
            </p:cNvPicPr>
            <p:nvPr>
              <p:custDataLst>
                <p:tags r:id="rId10"/>
              </p:custDataLst>
            </p:nvPr>
          </p:nvPicPr>
          <p:blipFill>
            <a:blip r:embed="rId25">
              <a:extLst>
                <a:ext uri="{28A0092B-C50C-407E-A947-70E740481C1C}">
                  <a14:useLocalDpi xmlns:a14="http://schemas.microsoft.com/office/drawing/2010/main" val="0"/>
                </a:ext>
              </a:extLst>
            </a:blip>
            <a:srcRect/>
            <a:stretch>
              <a:fillRect/>
            </a:stretch>
          </p:blipFill>
          <p:spPr bwMode="auto">
            <a:xfrm>
              <a:off x="11609749" y="806735"/>
              <a:ext cx="1438275" cy="1457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8"/>
            <p:cNvPicPr>
              <a:picLocks noChangeAspect="1" noChangeArrowheads="1"/>
            </p:cNvPicPr>
            <p:nvPr>
              <p:custDataLst>
                <p:tags r:id="rId11"/>
              </p:custDataLst>
            </p:nvPr>
          </p:nvPicPr>
          <p:blipFill>
            <a:blip r:embed="rId26">
              <a:extLst>
                <a:ext uri="{28A0092B-C50C-407E-A947-70E740481C1C}">
                  <a14:useLocalDpi xmlns:a14="http://schemas.microsoft.com/office/drawing/2010/main" val="0"/>
                </a:ext>
              </a:extLst>
            </a:blip>
            <a:srcRect/>
            <a:stretch>
              <a:fillRect/>
            </a:stretch>
          </p:blipFill>
          <p:spPr bwMode="auto">
            <a:xfrm>
              <a:off x="13057549" y="816260"/>
              <a:ext cx="149542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1" name="Picture 7"/>
          <p:cNvPicPr>
            <a:picLocks noChangeAspect="1" noChangeArrowheads="1"/>
          </p:cNvPicPr>
          <p:nvPr>
            <p:custDataLst>
              <p:tags r:id="rId5"/>
            </p:custDataLst>
          </p:nvPr>
        </p:nvPicPr>
        <p:blipFill>
          <a:blip r:embed="rId27">
            <a:extLst>
              <a:ext uri="{28A0092B-C50C-407E-A947-70E740481C1C}">
                <a14:useLocalDpi xmlns:a14="http://schemas.microsoft.com/office/drawing/2010/main" val="0"/>
              </a:ext>
            </a:extLst>
          </a:blip>
          <a:srcRect/>
          <a:stretch>
            <a:fillRect/>
          </a:stretch>
        </p:blipFill>
        <p:spPr bwMode="auto">
          <a:xfrm>
            <a:off x="10184291" y="4670545"/>
            <a:ext cx="695406" cy="686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2" name="Group 21"/>
          <p:cNvGrpSpPr>
            <a:grpSpLocks noChangeAspect="1"/>
          </p:cNvGrpSpPr>
          <p:nvPr>
            <p:custDataLst>
              <p:tags r:id="rId6"/>
            </p:custDataLst>
          </p:nvPr>
        </p:nvGrpSpPr>
        <p:grpSpPr>
          <a:xfrm>
            <a:off x="9500210" y="5953985"/>
            <a:ext cx="2063568" cy="683554"/>
            <a:chOff x="11600224" y="4969887"/>
            <a:chExt cx="4370745" cy="1447800"/>
          </a:xfrm>
        </p:grpSpPr>
        <p:pic>
          <p:nvPicPr>
            <p:cNvPr id="23" name="Picture 9"/>
            <p:cNvPicPr>
              <a:picLocks noChangeAspect="1" noChangeArrowheads="1"/>
            </p:cNvPicPr>
            <p:nvPr>
              <p:custDataLst>
                <p:tags r:id="rId8"/>
              </p:custDataLst>
            </p:nvPr>
          </p:nvPicPr>
          <p:blipFill>
            <a:blip r:embed="rId28">
              <a:extLst>
                <a:ext uri="{28A0092B-C50C-407E-A947-70E740481C1C}">
                  <a14:useLocalDpi xmlns:a14="http://schemas.microsoft.com/office/drawing/2010/main" val="0"/>
                </a:ext>
              </a:extLst>
            </a:blip>
            <a:srcRect/>
            <a:stretch>
              <a:fillRect/>
            </a:stretch>
          </p:blipFill>
          <p:spPr bwMode="auto">
            <a:xfrm>
              <a:off x="11600224" y="4969887"/>
              <a:ext cx="1457326"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3075983" y="4969887"/>
              <a:ext cx="1428749"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4523168" y="4969887"/>
              <a:ext cx="1447801" cy="1438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6" name="Group 25"/>
          <p:cNvGrpSpPr>
            <a:grpSpLocks noChangeAspect="1"/>
          </p:cNvGrpSpPr>
          <p:nvPr>
            <p:custDataLst>
              <p:tags r:id="rId7"/>
            </p:custDataLst>
          </p:nvPr>
        </p:nvGrpSpPr>
        <p:grpSpPr>
          <a:xfrm>
            <a:off x="9509208" y="6791340"/>
            <a:ext cx="2045576" cy="686372"/>
            <a:chOff x="11637091" y="6526635"/>
            <a:chExt cx="4314828" cy="1447800"/>
          </a:xfrm>
        </p:grpSpPr>
        <p:pic>
          <p:nvPicPr>
            <p:cNvPr id="27" name="Picture 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1637091" y="6526635"/>
              <a:ext cx="1457324"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3094417" y="6526635"/>
              <a:ext cx="1428749" cy="1390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7"/>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4523170" y="6526635"/>
              <a:ext cx="1428749"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76373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Un caso pratico. Il fondo di Private </a:t>
            </a:r>
            <a:r>
              <a:rPr lang="it-IT" dirty="0" err="1" smtClean="0"/>
              <a:t>Equity</a:t>
            </a:r>
            <a:r>
              <a:rPr lang="it-IT" dirty="0" smtClean="0"/>
              <a:t> diretto </a:t>
            </a:r>
            <a:r>
              <a:rPr lang="it-IT" dirty="0"/>
              <a:t>italiano NB Renaissance </a:t>
            </a:r>
            <a:r>
              <a:rPr lang="it-IT" dirty="0" err="1" smtClean="0"/>
              <a:t>Partners</a:t>
            </a:r>
            <a:endParaRPr lang="en-US" dirty="0"/>
          </a:p>
        </p:txBody>
      </p:sp>
      <p:sp>
        <p:nvSpPr>
          <p:cNvPr id="5" name="Content Placeholder 4"/>
          <p:cNvSpPr>
            <a:spLocks noGrp="1"/>
          </p:cNvSpPr>
          <p:nvPr>
            <p:ph sz="quarter" idx="12"/>
          </p:nvPr>
        </p:nvSpPr>
        <p:spPr/>
        <p:txBody>
          <a:bodyPr/>
          <a:lstStyle/>
          <a:p>
            <a:r>
              <a:rPr lang="it-IT" dirty="0"/>
              <a:t>Le aziende in cui abbiamo investito comprendono numerose eccellenze del tessuto produttivo italiano e contribuiscono in misura significativa alla crescita dell’economia reale e </a:t>
            </a:r>
            <a:r>
              <a:rPr lang="it-IT" dirty="0" smtClean="0"/>
              <a:t>dell’occupazione. A tutte le aziende in portafoglio viene richiesto di redigere un bilancio </a:t>
            </a:r>
            <a:r>
              <a:rPr lang="it-IT" smtClean="0"/>
              <a:t>di sostenibilità.</a:t>
            </a:r>
            <a:endParaRPr lang="it-IT" dirty="0"/>
          </a:p>
        </p:txBody>
      </p:sp>
      <p:sp>
        <p:nvSpPr>
          <p:cNvPr id="30" name="Rectangle 29"/>
          <p:cNvSpPr/>
          <p:nvPr/>
        </p:nvSpPr>
        <p:spPr bwMode="auto">
          <a:xfrm>
            <a:off x="1117600" y="4286920"/>
            <a:ext cx="2809009" cy="2473476"/>
          </a:xfrm>
          <a:prstGeom prst="rect">
            <a:avLst/>
          </a:prstGeom>
          <a:gradFill>
            <a:gsLst>
              <a:gs pos="0">
                <a:schemeClr val="bg1">
                  <a:lumMod val="95000"/>
                </a:schemeClr>
              </a:gs>
              <a:gs pos="100000">
                <a:schemeClr val="bg1"/>
              </a:gs>
              <a:gs pos="100000">
                <a:schemeClr val="accent1">
                  <a:tint val="23500"/>
                  <a:satMod val="160000"/>
                </a:schemeClr>
              </a:gs>
            </a:gsLst>
            <a:lin ang="5400000" scaled="0"/>
          </a:gradFill>
          <a:ln w="9525" cap="flat" cmpd="sng" algn="ctr">
            <a:solidFill>
              <a:srgbClr val="FFFFFF">
                <a:lumMod val="85000"/>
              </a:srgbClr>
            </a:solid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smtClean="0">
              <a:ln>
                <a:noFill/>
              </a:ln>
              <a:solidFill>
                <a:sysClr val="windowText" lastClr="000000"/>
              </a:solidFill>
              <a:effectLst/>
              <a:uLnTx/>
              <a:uFillTx/>
            </a:endParaRPr>
          </a:p>
        </p:txBody>
      </p:sp>
      <p:sp>
        <p:nvSpPr>
          <p:cNvPr id="31" name="Rectangle 30"/>
          <p:cNvSpPr/>
          <p:nvPr/>
        </p:nvSpPr>
        <p:spPr bwMode="auto">
          <a:xfrm>
            <a:off x="4333105" y="4286920"/>
            <a:ext cx="2809009" cy="2473476"/>
          </a:xfrm>
          <a:prstGeom prst="rect">
            <a:avLst/>
          </a:prstGeom>
          <a:gradFill>
            <a:gsLst>
              <a:gs pos="0">
                <a:schemeClr val="bg1">
                  <a:lumMod val="95000"/>
                </a:schemeClr>
              </a:gs>
              <a:gs pos="100000">
                <a:schemeClr val="bg1"/>
              </a:gs>
              <a:gs pos="100000">
                <a:schemeClr val="accent1">
                  <a:tint val="23500"/>
                  <a:satMod val="160000"/>
                </a:schemeClr>
              </a:gs>
            </a:gsLst>
            <a:lin ang="5400000" scaled="0"/>
          </a:gradFill>
          <a:ln w="9525" cap="flat" cmpd="sng" algn="ctr">
            <a:solidFill>
              <a:srgbClr val="FFFFFF">
                <a:lumMod val="75000"/>
              </a:srgbClr>
            </a:solid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smtClean="0">
              <a:ln>
                <a:noFill/>
              </a:ln>
              <a:solidFill>
                <a:sysClr val="windowText" lastClr="000000"/>
              </a:solidFill>
              <a:effectLst/>
              <a:uLnTx/>
              <a:uFillTx/>
            </a:endParaRPr>
          </a:p>
        </p:txBody>
      </p:sp>
      <p:sp>
        <p:nvSpPr>
          <p:cNvPr id="32" name="Rectangle 31"/>
          <p:cNvSpPr/>
          <p:nvPr/>
        </p:nvSpPr>
        <p:spPr bwMode="auto">
          <a:xfrm>
            <a:off x="7548611" y="4286920"/>
            <a:ext cx="2809009" cy="2473476"/>
          </a:xfrm>
          <a:prstGeom prst="rect">
            <a:avLst/>
          </a:prstGeom>
          <a:gradFill>
            <a:gsLst>
              <a:gs pos="0">
                <a:schemeClr val="bg1">
                  <a:lumMod val="95000"/>
                </a:schemeClr>
              </a:gs>
              <a:gs pos="100000">
                <a:schemeClr val="bg1"/>
              </a:gs>
              <a:gs pos="100000">
                <a:schemeClr val="accent1">
                  <a:tint val="23500"/>
                  <a:satMod val="160000"/>
                </a:schemeClr>
              </a:gs>
            </a:gsLst>
            <a:lin ang="5400000" scaled="0"/>
          </a:gradFill>
          <a:ln w="9525" cap="flat" cmpd="sng" algn="ctr">
            <a:solidFill>
              <a:srgbClr val="FFFFFF">
                <a:lumMod val="75000"/>
              </a:srgbClr>
            </a:solid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smtClean="0">
              <a:ln>
                <a:noFill/>
              </a:ln>
              <a:solidFill>
                <a:sysClr val="windowText" lastClr="000000"/>
              </a:solidFill>
              <a:effectLst/>
              <a:uLnTx/>
              <a:uFillTx/>
            </a:endParaRPr>
          </a:p>
        </p:txBody>
      </p:sp>
      <p:sp>
        <p:nvSpPr>
          <p:cNvPr id="33" name="Rectangle 32"/>
          <p:cNvSpPr/>
          <p:nvPr/>
        </p:nvSpPr>
        <p:spPr bwMode="auto">
          <a:xfrm>
            <a:off x="10764116" y="4286920"/>
            <a:ext cx="2809009" cy="2473476"/>
          </a:xfrm>
          <a:prstGeom prst="rect">
            <a:avLst/>
          </a:prstGeom>
          <a:gradFill>
            <a:gsLst>
              <a:gs pos="0">
                <a:schemeClr val="bg1">
                  <a:lumMod val="95000"/>
                </a:schemeClr>
              </a:gs>
              <a:gs pos="100000">
                <a:schemeClr val="bg1"/>
              </a:gs>
              <a:gs pos="100000">
                <a:schemeClr val="accent1">
                  <a:tint val="23500"/>
                  <a:satMod val="160000"/>
                </a:schemeClr>
              </a:gs>
            </a:gsLst>
            <a:lin ang="5400000" scaled="0"/>
          </a:gradFill>
          <a:ln w="9525" cap="flat" cmpd="sng" algn="ctr">
            <a:solidFill>
              <a:srgbClr val="FFFFFF">
                <a:lumMod val="75000"/>
              </a:srgbClr>
            </a:solid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smtClean="0">
              <a:ln>
                <a:noFill/>
              </a:ln>
              <a:solidFill>
                <a:sysClr val="windowText" lastClr="000000"/>
              </a:solidFill>
              <a:effectLst/>
              <a:uLnTx/>
              <a:uFillTx/>
            </a:endParaRPr>
          </a:p>
        </p:txBody>
      </p:sp>
      <p:sp>
        <p:nvSpPr>
          <p:cNvPr id="34" name="Rectangle 33"/>
          <p:cNvSpPr/>
          <p:nvPr/>
        </p:nvSpPr>
        <p:spPr bwMode="auto">
          <a:xfrm>
            <a:off x="1117600" y="6926755"/>
            <a:ext cx="12455525" cy="380597"/>
          </a:xfrm>
          <a:prstGeom prst="rect">
            <a:avLst/>
          </a:prstGeom>
          <a:solidFill>
            <a:schemeClr val="accent3"/>
          </a:solidFill>
          <a:ln w="9525" cap="flat" cmpd="sng" algn="ctr">
            <a:noFill/>
            <a:prstDash val="solid"/>
            <a:round/>
            <a:headEnd type="none" w="med" len="med"/>
            <a:tailEnd type="none" w="med" len="med"/>
          </a:ln>
          <a:effectLst/>
          <a:extLst/>
        </p:spPr>
        <p:txBody>
          <a:bodyPr vert="horz" wrap="square" lIns="0" tIns="0" rIns="18288"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it-IT" sz="2000" b="1" i="0" u="none" strike="noStrike" kern="1200" cap="none" spc="0" normalizeH="0" baseline="0" noProof="0" dirty="0" smtClean="0">
                <a:ln>
                  <a:noFill/>
                </a:ln>
                <a:solidFill>
                  <a:srgbClr val="FFFFFF"/>
                </a:solidFill>
                <a:effectLst/>
                <a:uLnTx/>
                <a:uFillTx/>
                <a:latin typeface="Arial Narrow" panose="020B0606020202030204" pitchFamily="34" charset="0"/>
              </a:rPr>
              <a:t>Un indotto stimato in Italia di oltre 50.000 lavoratori in molti settori chiave dell’economia italiana</a:t>
            </a:r>
            <a:endParaRPr kumimoji="0" lang="en-US" sz="2000" b="1" i="0" u="none" strike="noStrike" kern="1200" cap="none" spc="0" normalizeH="0" baseline="0" noProof="0" dirty="0" smtClean="0">
              <a:ln>
                <a:noFill/>
              </a:ln>
              <a:solidFill>
                <a:srgbClr val="FFFFFF"/>
              </a:solidFill>
              <a:effectLst/>
              <a:uLnTx/>
              <a:uFillTx/>
              <a:latin typeface="Arial Narrow" panose="020B0606020202030204" pitchFamily="34" charset="0"/>
            </a:endParaRPr>
          </a:p>
        </p:txBody>
      </p:sp>
      <p:sp>
        <p:nvSpPr>
          <p:cNvPr id="35" name="Rectangle 34"/>
          <p:cNvSpPr/>
          <p:nvPr/>
        </p:nvSpPr>
        <p:spPr>
          <a:xfrm>
            <a:off x="1177868" y="5142556"/>
            <a:ext cx="2688471" cy="1200329"/>
          </a:xfrm>
          <a:prstGeom prst="rect">
            <a:avLst/>
          </a:prstGeom>
        </p:spPr>
        <p:txBody>
          <a:bodyPr wrap="square">
            <a:spAutoFit/>
          </a:bodyPr>
          <a:lstStyle/>
          <a:p>
            <a:pPr lvl="0" algn="ctr" defTabSz="914400" fontAlgn="base" hangingPunct="1">
              <a:spcBef>
                <a:spcPct val="0"/>
              </a:spcBef>
              <a:spcAft>
                <a:spcPct val="0"/>
              </a:spcAft>
              <a:defRPr/>
            </a:pPr>
            <a:r>
              <a:rPr lang="it-IT" sz="1800" kern="1200" dirty="0">
                <a:solidFill>
                  <a:srgbClr val="686F72">
                    <a:lumMod val="50000"/>
                  </a:srgbClr>
                </a:solidFill>
                <a:latin typeface="+mj-lt"/>
              </a:rPr>
              <a:t>Fatturato aggregato delle aziende attualmente nel nostro portafoglio, di cui il 65% rappresentato da export</a:t>
            </a:r>
          </a:p>
        </p:txBody>
      </p:sp>
      <p:sp>
        <p:nvSpPr>
          <p:cNvPr id="36" name="Rectangle 35"/>
          <p:cNvSpPr/>
          <p:nvPr/>
        </p:nvSpPr>
        <p:spPr bwMode="auto">
          <a:xfrm>
            <a:off x="1332632" y="4440382"/>
            <a:ext cx="2351016" cy="479587"/>
          </a:xfrm>
          <a:prstGeom prst="rect">
            <a:avLst/>
          </a:prstGeom>
          <a:noFill/>
          <a:ln w="9525" cap="flat" cmpd="sng" algn="ctr">
            <a:noFill/>
            <a:prstDash val="solid"/>
            <a:round/>
            <a:headEnd type="none" w="med" len="med"/>
            <a:tailEnd type="none" w="med" len="med"/>
          </a:ln>
          <a:effectLst/>
          <a:extLst/>
        </p:spPr>
        <p:txBody>
          <a:bodyPr vert="horz" wrap="none" lIns="0" tIns="0" rIns="0"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800" b="0" i="0" u="none" strike="noStrike" kern="1200" cap="none" spc="0" normalizeH="0" baseline="0" noProof="0" dirty="0" smtClean="0">
                <a:ln>
                  <a:noFill/>
                </a:ln>
                <a:solidFill>
                  <a:schemeClr val="accent3"/>
                </a:solidFill>
                <a:effectLst/>
                <a:uLnTx/>
                <a:uFillTx/>
                <a:latin typeface="Arial Narrow" panose="020B0606020202030204" pitchFamily="34" charset="0"/>
              </a:rPr>
              <a:t>€5 </a:t>
            </a:r>
            <a:r>
              <a:rPr kumimoji="0" lang="en-US" sz="4800" b="0" i="0" u="none" strike="noStrike" kern="1200" cap="none" spc="0" normalizeH="0" baseline="0" noProof="0" dirty="0" err="1" smtClean="0">
                <a:ln>
                  <a:noFill/>
                </a:ln>
                <a:solidFill>
                  <a:schemeClr val="accent3"/>
                </a:solidFill>
                <a:effectLst/>
                <a:uLnTx/>
                <a:uFillTx/>
                <a:latin typeface="Arial Narrow" panose="020B0606020202030204" pitchFamily="34" charset="0"/>
              </a:rPr>
              <a:t>mld</a:t>
            </a:r>
            <a:endParaRPr kumimoji="0" lang="en-US" sz="4800" b="0" i="0" u="none" strike="noStrike" kern="1200" cap="none" spc="0" normalizeH="0" baseline="0" noProof="0" dirty="0" smtClean="0">
              <a:ln>
                <a:noFill/>
              </a:ln>
              <a:solidFill>
                <a:schemeClr val="accent3"/>
              </a:solidFill>
              <a:effectLst/>
              <a:uLnTx/>
              <a:uFillTx/>
              <a:latin typeface="Arial Narrow" panose="020B0606020202030204" pitchFamily="34" charset="0"/>
            </a:endParaRPr>
          </a:p>
        </p:txBody>
      </p:sp>
      <p:cxnSp>
        <p:nvCxnSpPr>
          <p:cNvPr id="37" name="Straight Connector 36"/>
          <p:cNvCxnSpPr/>
          <p:nvPr/>
        </p:nvCxnSpPr>
        <p:spPr bwMode="auto">
          <a:xfrm>
            <a:off x="1332632" y="5077202"/>
            <a:ext cx="2351016" cy="0"/>
          </a:xfrm>
          <a:prstGeom prst="line">
            <a:avLst/>
          </a:prstGeom>
          <a:noFill/>
          <a:ln w="15875" cap="flat" cmpd="sng" algn="ctr">
            <a:solidFill>
              <a:srgbClr val="FFFFFF">
                <a:lumMod val="75000"/>
              </a:srgbClr>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Rectangle 37"/>
          <p:cNvSpPr/>
          <p:nvPr/>
        </p:nvSpPr>
        <p:spPr>
          <a:xfrm>
            <a:off x="4393373" y="5142556"/>
            <a:ext cx="2688471" cy="1200329"/>
          </a:xfrm>
          <a:prstGeom prst="rect">
            <a:avLst/>
          </a:prstGeom>
        </p:spPr>
        <p:txBody>
          <a:bodyPr wrap="square">
            <a:spAutoFit/>
          </a:bodyPr>
          <a:lstStyle/>
          <a:p>
            <a:pPr lvl="0" algn="ctr" defTabSz="914400" fontAlgn="base" hangingPunct="1">
              <a:spcBef>
                <a:spcPct val="0"/>
              </a:spcBef>
              <a:spcAft>
                <a:spcPct val="0"/>
              </a:spcAft>
              <a:defRPr/>
            </a:pPr>
            <a:r>
              <a:rPr lang="it-IT" sz="1800" kern="1200" dirty="0">
                <a:solidFill>
                  <a:srgbClr val="686F72">
                    <a:lumMod val="50000"/>
                  </a:srgbClr>
                </a:solidFill>
                <a:latin typeface="+mj-lt"/>
              </a:rPr>
              <a:t>Dipendenti aggregati delle aziende attualmente nel nostro portafoglio, di cui 19.000 in Italia</a:t>
            </a:r>
          </a:p>
        </p:txBody>
      </p:sp>
      <p:sp>
        <p:nvSpPr>
          <p:cNvPr id="39" name="Rectangle 38"/>
          <p:cNvSpPr/>
          <p:nvPr/>
        </p:nvSpPr>
        <p:spPr bwMode="auto">
          <a:xfrm>
            <a:off x="4548137" y="4440382"/>
            <a:ext cx="2351016" cy="479587"/>
          </a:xfrm>
          <a:prstGeom prst="rect">
            <a:avLst/>
          </a:prstGeom>
          <a:noFill/>
          <a:ln w="9525" cap="flat" cmpd="sng" algn="ctr">
            <a:noFill/>
            <a:prstDash val="solid"/>
            <a:round/>
            <a:headEnd type="none" w="med" len="med"/>
            <a:tailEnd type="none" w="med" len="med"/>
          </a:ln>
          <a:effectLst/>
          <a:extLst/>
        </p:spPr>
        <p:txBody>
          <a:bodyPr vert="horz" wrap="none" lIns="0" tIns="0" rIns="0"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800" b="0" i="0" u="none" strike="noStrike" kern="1200" cap="none" spc="0" normalizeH="0" baseline="0" noProof="0" dirty="0" smtClean="0">
                <a:ln>
                  <a:noFill/>
                </a:ln>
                <a:solidFill>
                  <a:schemeClr val="accent3"/>
                </a:solidFill>
                <a:effectLst/>
                <a:uLnTx/>
                <a:uFillTx/>
                <a:latin typeface="Arial Narrow" pitchFamily="34" charset="0"/>
              </a:rPr>
              <a:t>31.000</a:t>
            </a:r>
          </a:p>
        </p:txBody>
      </p:sp>
      <p:cxnSp>
        <p:nvCxnSpPr>
          <p:cNvPr id="40" name="Straight Connector 39"/>
          <p:cNvCxnSpPr/>
          <p:nvPr/>
        </p:nvCxnSpPr>
        <p:spPr bwMode="auto">
          <a:xfrm>
            <a:off x="4548137" y="5077202"/>
            <a:ext cx="2351016" cy="0"/>
          </a:xfrm>
          <a:prstGeom prst="line">
            <a:avLst/>
          </a:prstGeom>
          <a:noFill/>
          <a:ln w="15875" cap="flat" cmpd="sng" algn="ctr">
            <a:solidFill>
              <a:srgbClr val="FFFFFF">
                <a:lumMod val="75000"/>
              </a:srgbClr>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Rectangle 40"/>
          <p:cNvSpPr/>
          <p:nvPr/>
        </p:nvSpPr>
        <p:spPr>
          <a:xfrm>
            <a:off x="7609362" y="5142556"/>
            <a:ext cx="2688471" cy="1477328"/>
          </a:xfrm>
          <a:prstGeom prst="rect">
            <a:avLst/>
          </a:prstGeom>
        </p:spPr>
        <p:txBody>
          <a:bodyPr wrap="square">
            <a:spAutoFit/>
          </a:bodyPr>
          <a:lstStyle/>
          <a:p>
            <a:pPr lvl="0" algn="ctr" defTabSz="914400" fontAlgn="base" hangingPunct="1">
              <a:spcBef>
                <a:spcPct val="0"/>
              </a:spcBef>
              <a:spcAft>
                <a:spcPct val="0"/>
              </a:spcAft>
              <a:defRPr/>
            </a:pPr>
            <a:r>
              <a:rPr lang="it-IT" sz="1800" kern="1200" dirty="0">
                <a:solidFill>
                  <a:srgbClr val="686F72">
                    <a:lumMod val="50000"/>
                  </a:srgbClr>
                </a:solidFill>
                <a:latin typeface="+mj-lt"/>
              </a:rPr>
              <a:t>Nuovi posti di lavoro creati nell’ultimo anno dalle aziende attualmente nel nostro portafoglio, di cui circa 2.000</a:t>
            </a:r>
          </a:p>
          <a:p>
            <a:pPr lvl="0" algn="ctr" defTabSz="914400" fontAlgn="base" hangingPunct="1">
              <a:spcBef>
                <a:spcPct val="0"/>
              </a:spcBef>
              <a:spcAft>
                <a:spcPct val="0"/>
              </a:spcAft>
              <a:defRPr/>
            </a:pPr>
            <a:r>
              <a:rPr lang="it-IT" sz="1800" kern="1200" dirty="0">
                <a:solidFill>
                  <a:srgbClr val="686F72">
                    <a:lumMod val="50000"/>
                  </a:srgbClr>
                </a:solidFill>
                <a:latin typeface="+mj-lt"/>
              </a:rPr>
              <a:t>in Italia</a:t>
            </a:r>
          </a:p>
        </p:txBody>
      </p:sp>
      <p:sp>
        <p:nvSpPr>
          <p:cNvPr id="42" name="Rectangle 41"/>
          <p:cNvSpPr/>
          <p:nvPr/>
        </p:nvSpPr>
        <p:spPr bwMode="auto">
          <a:xfrm>
            <a:off x="7764125" y="4440382"/>
            <a:ext cx="2351016" cy="479587"/>
          </a:xfrm>
          <a:prstGeom prst="rect">
            <a:avLst/>
          </a:prstGeom>
          <a:noFill/>
          <a:ln w="9525" cap="flat" cmpd="sng" algn="ctr">
            <a:noFill/>
            <a:prstDash val="solid"/>
            <a:round/>
            <a:headEnd type="none" w="med" len="med"/>
            <a:tailEnd type="none" w="med" len="med"/>
          </a:ln>
          <a:effectLst/>
          <a:extLst/>
        </p:spPr>
        <p:txBody>
          <a:bodyPr vert="horz" wrap="none" lIns="0" tIns="0" rIns="0"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800" b="0" i="0" u="none" strike="noStrike" kern="1200" cap="none" spc="0" normalizeH="0" baseline="0" noProof="0" dirty="0" smtClean="0">
                <a:ln>
                  <a:noFill/>
                </a:ln>
                <a:solidFill>
                  <a:schemeClr val="accent3"/>
                </a:solidFill>
                <a:effectLst/>
                <a:uLnTx/>
                <a:uFillTx/>
                <a:latin typeface="Arial Narrow" pitchFamily="34" charset="0"/>
              </a:rPr>
              <a:t>+ 3.500</a:t>
            </a:r>
          </a:p>
        </p:txBody>
      </p:sp>
      <p:cxnSp>
        <p:nvCxnSpPr>
          <p:cNvPr id="43" name="Straight Connector 42"/>
          <p:cNvCxnSpPr/>
          <p:nvPr/>
        </p:nvCxnSpPr>
        <p:spPr bwMode="auto">
          <a:xfrm>
            <a:off x="7764125" y="5077202"/>
            <a:ext cx="2351016" cy="0"/>
          </a:xfrm>
          <a:prstGeom prst="line">
            <a:avLst/>
          </a:prstGeom>
          <a:noFill/>
          <a:ln w="15875" cap="flat" cmpd="sng" algn="ctr">
            <a:solidFill>
              <a:srgbClr val="FFFFFF">
                <a:lumMod val="75000"/>
              </a:srgbClr>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Rectangle 43"/>
          <p:cNvSpPr/>
          <p:nvPr/>
        </p:nvSpPr>
        <p:spPr>
          <a:xfrm>
            <a:off x="10824384" y="5142556"/>
            <a:ext cx="2688471" cy="1200329"/>
          </a:xfrm>
          <a:prstGeom prst="rect">
            <a:avLst/>
          </a:prstGeom>
        </p:spPr>
        <p:txBody>
          <a:bodyPr wrap="square">
            <a:spAutoFit/>
          </a:bodyPr>
          <a:lstStyle/>
          <a:p>
            <a:pPr lvl="0" algn="ctr" defTabSz="914400" fontAlgn="base" hangingPunct="1">
              <a:spcBef>
                <a:spcPct val="0"/>
              </a:spcBef>
              <a:spcAft>
                <a:spcPct val="0"/>
              </a:spcAft>
              <a:defRPr/>
            </a:pPr>
            <a:r>
              <a:rPr lang="it-IT" sz="1800" kern="1200" dirty="0">
                <a:solidFill>
                  <a:srgbClr val="686F72">
                    <a:lumMod val="50000"/>
                  </a:srgbClr>
                </a:solidFill>
                <a:latin typeface="+mj-lt"/>
              </a:rPr>
              <a:t>Stabilimenti produttivi nei 5 continenti delle aziende attualmente nel nostro portafoglio</a:t>
            </a:r>
          </a:p>
        </p:txBody>
      </p:sp>
      <p:sp>
        <p:nvSpPr>
          <p:cNvPr id="45" name="Rectangle 44"/>
          <p:cNvSpPr/>
          <p:nvPr/>
        </p:nvSpPr>
        <p:spPr bwMode="auto">
          <a:xfrm>
            <a:off x="10979148" y="4440382"/>
            <a:ext cx="2351016" cy="479587"/>
          </a:xfrm>
          <a:prstGeom prst="rect">
            <a:avLst/>
          </a:prstGeom>
          <a:noFill/>
          <a:ln w="9525" cap="flat" cmpd="sng" algn="ctr">
            <a:noFill/>
            <a:prstDash val="solid"/>
            <a:round/>
            <a:headEnd type="none" w="med" len="med"/>
            <a:tailEnd type="none" w="med" len="med"/>
          </a:ln>
          <a:effectLst/>
          <a:extLst/>
        </p:spPr>
        <p:txBody>
          <a:bodyPr vert="horz" wrap="none" lIns="0" tIns="0" rIns="0" bIns="1828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4800" b="0" i="0" u="none" strike="noStrike" kern="1200" cap="none" spc="0" normalizeH="0" baseline="0" noProof="0" dirty="0" smtClean="0">
                <a:ln>
                  <a:noFill/>
                </a:ln>
                <a:solidFill>
                  <a:schemeClr val="accent3"/>
                </a:solidFill>
                <a:effectLst/>
                <a:uLnTx/>
                <a:uFillTx/>
                <a:latin typeface="Arial Narrow" pitchFamily="34" charset="0"/>
              </a:rPr>
              <a:t>&gt; 180</a:t>
            </a:r>
          </a:p>
        </p:txBody>
      </p:sp>
      <p:cxnSp>
        <p:nvCxnSpPr>
          <p:cNvPr id="46" name="Straight Connector 45"/>
          <p:cNvCxnSpPr/>
          <p:nvPr/>
        </p:nvCxnSpPr>
        <p:spPr bwMode="auto">
          <a:xfrm>
            <a:off x="10979148" y="5077202"/>
            <a:ext cx="2351016" cy="0"/>
          </a:xfrm>
          <a:prstGeom prst="line">
            <a:avLst/>
          </a:prstGeom>
          <a:noFill/>
          <a:ln w="15875" cap="flat" cmpd="sng" algn="ctr">
            <a:solidFill>
              <a:srgbClr val="FFFFFF">
                <a:lumMod val="75000"/>
              </a:srgbClr>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7" name="Picture 3" descr="C:\Users\amasiero\AppData\Local\Microsoft\Windows\Temporary Internet Files\Content.IE5\MVWKFLGL\Group_people_icon[1].jpg"/>
          <p:cNvPicPr>
            <a:picLocks noChangeAspect="1" noChangeArrowheads="1"/>
          </p:cNvPicPr>
          <p:nvPr>
            <p:custDataLst>
              <p:tags r:id="rId1"/>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4563947" y="2494525"/>
            <a:ext cx="2359310" cy="147884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7763417" y="2661007"/>
            <a:ext cx="2448606" cy="1321137"/>
          </a:xfrm>
          <a:prstGeom prst="rect">
            <a:avLst/>
          </a:prstGeom>
        </p:spPr>
      </p:pic>
      <p:pic>
        <p:nvPicPr>
          <p:cNvPr id="49" name="Picture 12" descr="C:\Users\amasiero\AppData\Local\Microsoft\Windows\Temporary Internet Files\Content.IE5\BK3V4UK0\growth-chart[1].jpg"/>
          <p:cNvPicPr>
            <a:picLocks noChangeAspect="1" noChangeArrowheads="1"/>
          </p:cNvPicPr>
          <p:nvPr>
            <p:custDataLst>
              <p:tags r:id="rId3"/>
            </p:custDataLst>
          </p:nvPr>
        </p:nvPicPr>
        <p:blipFill rotWithShape="1">
          <a:blip r:embed="rId9" cstate="print">
            <a:extLst>
              <a:ext uri="{28A0092B-C50C-407E-A947-70E740481C1C}">
                <a14:useLocalDpi xmlns:a14="http://schemas.microsoft.com/office/drawing/2010/main" val="0"/>
              </a:ext>
            </a:extLst>
          </a:blip>
          <a:srcRect l="9816" t="6064" r="7868" b="4192"/>
          <a:stretch/>
        </p:blipFill>
        <p:spPr bwMode="auto">
          <a:xfrm>
            <a:off x="1332631" y="2494524"/>
            <a:ext cx="2351017" cy="143568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0" descr="C:\Users\amasiero\AppData\Local\Microsoft\Windows\Temporary Internet Files\Content.IE5\3L2CAQUA\15356-illustration-of-a-blue-factory-pv[1].png"/>
          <p:cNvPicPr>
            <a:picLocks noChangeAspect="1" noChangeArrowheads="1"/>
          </p:cNvPicPr>
          <p:nvPr>
            <p:custDataLst>
              <p:tags r:id="rId4"/>
            </p:custDataLst>
          </p:nvPr>
        </p:nvPicPr>
        <p:blipFill rotWithShape="1">
          <a:blip r:embed="rId10" cstate="print">
            <a:extLst>
              <a:ext uri="{28A0092B-C50C-407E-A947-70E740481C1C}">
                <a14:useLocalDpi xmlns:a14="http://schemas.microsoft.com/office/drawing/2010/main" val="0"/>
              </a:ext>
            </a:extLst>
          </a:blip>
          <a:srcRect t="19166"/>
          <a:stretch/>
        </p:blipFill>
        <p:spPr bwMode="auto">
          <a:xfrm>
            <a:off x="10979148" y="2355555"/>
            <a:ext cx="2129103" cy="1753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952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Le </a:t>
            </a:r>
            <a:r>
              <a:rPr lang="en-US" dirty="0" err="1" smtClean="0"/>
              <a:t>credenziali</a:t>
            </a:r>
            <a:r>
              <a:rPr lang="en-US" dirty="0" smtClean="0"/>
              <a:t> di Neuberger Berman</a:t>
            </a:r>
            <a:endParaRPr lang="en-US" dirty="0"/>
          </a:p>
        </p:txBody>
      </p:sp>
    </p:spTree>
    <p:custDataLst>
      <p:tags r:id="rId1"/>
    </p:custDataLst>
    <p:extLst>
      <p:ext uri="{BB962C8B-B14F-4D97-AF65-F5344CB8AC3E}">
        <p14:creationId xmlns:p14="http://schemas.microsoft.com/office/powerpoint/2010/main" val="6827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it-IT" altLang="en-US" sz="2500" dirty="0" smtClean="0"/>
              <a:t>Neuberger </a:t>
            </a:r>
            <a:r>
              <a:rPr lang="it-IT" altLang="en-US" sz="2500" dirty="0" err="1" smtClean="0"/>
              <a:t>Berman</a:t>
            </a:r>
            <a:r>
              <a:rPr lang="it-IT" altLang="en-US" sz="2500" dirty="0" smtClean="0"/>
              <a:t>: un leader globale nel Private </a:t>
            </a:r>
            <a:r>
              <a:rPr lang="it-IT" altLang="en-US" sz="2500" dirty="0" err="1" smtClean="0"/>
              <a:t>Equity</a:t>
            </a:r>
            <a:endParaRPr lang="en-US" sz="2500" dirty="0"/>
          </a:p>
        </p:txBody>
      </p:sp>
      <p:sp>
        <p:nvSpPr>
          <p:cNvPr id="12" name="Content Placeholder 11"/>
          <p:cNvSpPr>
            <a:spLocks noGrp="1"/>
          </p:cNvSpPr>
          <p:nvPr>
            <p:ph sz="quarter" idx="13"/>
          </p:nvPr>
        </p:nvSpPr>
        <p:spPr/>
        <p:txBody>
          <a:bodyPr/>
          <a:lstStyle/>
          <a:p>
            <a:r>
              <a:rPr lang="en-US" kern="1200" dirty="0" smtClean="0">
                <a:solidFill>
                  <a:schemeClr val="tx2"/>
                </a:solidFill>
                <a:latin typeface="Arial Narrow" pitchFamily="34" charset="0"/>
              </a:rPr>
              <a:t>Note:  </a:t>
            </a:r>
            <a:r>
              <a:rPr lang="en-US" kern="1200" dirty="0" err="1" smtClean="0">
                <a:solidFill>
                  <a:schemeClr val="tx2"/>
                </a:solidFill>
                <a:latin typeface="Arial Narrow" pitchFamily="34" charset="0"/>
              </a:rPr>
              <a:t>Dati</a:t>
            </a:r>
            <a:r>
              <a:rPr lang="en-US" kern="1200" dirty="0" smtClean="0">
                <a:solidFill>
                  <a:schemeClr val="tx2"/>
                </a:solidFill>
                <a:latin typeface="Arial Narrow" pitchFamily="34" charset="0"/>
              </a:rPr>
              <a:t> a </a:t>
            </a:r>
            <a:r>
              <a:rPr lang="en-US" kern="1200" dirty="0" err="1" smtClean="0">
                <a:solidFill>
                  <a:schemeClr val="tx2"/>
                </a:solidFill>
                <a:latin typeface="Arial Narrow" pitchFamily="34" charset="0"/>
              </a:rPr>
              <a:t>settembre</a:t>
            </a:r>
            <a:r>
              <a:rPr lang="en-US" kern="1200" dirty="0" smtClean="0">
                <a:solidFill>
                  <a:schemeClr val="tx2"/>
                </a:solidFill>
                <a:latin typeface="Arial Narrow" pitchFamily="34" charset="0"/>
              </a:rPr>
              <a:t> 2019. </a:t>
            </a:r>
            <a:r>
              <a:rPr lang="it-IT" kern="1200" dirty="0">
                <a:solidFill>
                  <a:schemeClr val="tx2"/>
                </a:solidFill>
                <a:latin typeface="Arial Narrow" pitchFamily="34" charset="0"/>
              </a:rPr>
              <a:t>I dati rappresentano il </a:t>
            </a:r>
            <a:r>
              <a:rPr lang="it-IT" kern="1200" dirty="0" err="1">
                <a:solidFill>
                  <a:schemeClr val="tx2"/>
                </a:solidFill>
                <a:latin typeface="Arial Narrow" pitchFamily="34" charset="0"/>
              </a:rPr>
              <a:t>commitment</a:t>
            </a:r>
            <a:r>
              <a:rPr lang="it-IT" kern="1200" dirty="0">
                <a:solidFill>
                  <a:schemeClr val="tx2"/>
                </a:solidFill>
                <a:latin typeface="Arial Narrow" pitchFamily="34" charset="0"/>
              </a:rPr>
              <a:t> totale dal </a:t>
            </a:r>
            <a:r>
              <a:rPr lang="it-IT" kern="1200" dirty="0" smtClean="0">
                <a:solidFill>
                  <a:schemeClr val="tx2"/>
                </a:solidFill>
                <a:latin typeface="Arial Narrow" pitchFamily="34" charset="0"/>
              </a:rPr>
              <a:t>lancio nel 1987, </a:t>
            </a:r>
            <a:r>
              <a:rPr lang="it-IT" kern="1200" dirty="0">
                <a:solidFill>
                  <a:schemeClr val="tx2"/>
                </a:solidFill>
                <a:latin typeface="Arial Narrow" pitchFamily="34" charset="0"/>
              </a:rPr>
              <a:t>inclusi </a:t>
            </a:r>
            <a:r>
              <a:rPr lang="it-IT" kern="1200" dirty="0" smtClean="0">
                <a:solidFill>
                  <a:schemeClr val="tx2"/>
                </a:solidFill>
                <a:latin typeface="Arial Narrow" pitchFamily="34" charset="0"/>
              </a:rPr>
              <a:t>i </a:t>
            </a:r>
            <a:r>
              <a:rPr lang="it-IT" kern="1200" dirty="0" err="1">
                <a:solidFill>
                  <a:schemeClr val="tx2"/>
                </a:solidFill>
                <a:latin typeface="Arial Narrow" pitchFamily="34" charset="0"/>
              </a:rPr>
              <a:t>commitment</a:t>
            </a:r>
            <a:r>
              <a:rPr lang="it-IT" kern="1200" dirty="0">
                <a:solidFill>
                  <a:schemeClr val="tx2"/>
                </a:solidFill>
                <a:latin typeface="Arial Narrow" pitchFamily="34" charset="0"/>
              </a:rPr>
              <a:t> in fase di </a:t>
            </a:r>
            <a:r>
              <a:rPr lang="it-IT" kern="1200" dirty="0" smtClean="0">
                <a:solidFill>
                  <a:schemeClr val="tx2"/>
                </a:solidFill>
                <a:latin typeface="Arial Narrow" pitchFamily="34" charset="0"/>
              </a:rPr>
              <a:t>documentazione.</a:t>
            </a:r>
            <a:endParaRPr lang="en-US" kern="1200" dirty="0">
              <a:solidFill>
                <a:schemeClr val="tx2"/>
              </a:solidFill>
              <a:latin typeface="Arial Narrow" pitchFamily="34" charset="0"/>
            </a:endParaRPr>
          </a:p>
          <a:p>
            <a:pPr marL="242042" indent="-242042">
              <a:buFont typeface="+mj-lt"/>
              <a:buAutoNum type="arabicPeriod"/>
            </a:pPr>
            <a:r>
              <a:rPr lang="en-US" kern="1200" dirty="0" smtClean="0">
                <a:solidFill>
                  <a:schemeClr val="tx2"/>
                </a:solidFill>
                <a:latin typeface="Arial Narrow" pitchFamily="34" charset="0"/>
              </a:rPr>
              <a:t>Include le </a:t>
            </a:r>
            <a:r>
              <a:rPr lang="en-US" kern="1200" dirty="0" err="1" smtClean="0">
                <a:solidFill>
                  <a:schemeClr val="tx2"/>
                </a:solidFill>
                <a:latin typeface="Arial Narrow" pitchFamily="34" charset="0"/>
              </a:rPr>
              <a:t>allocazioni</a:t>
            </a:r>
            <a:r>
              <a:rPr lang="en-US" kern="1200" dirty="0" smtClean="0">
                <a:solidFill>
                  <a:schemeClr val="tx2"/>
                </a:solidFill>
                <a:latin typeface="Arial Narrow" pitchFamily="34" charset="0"/>
              </a:rPr>
              <a:t> </a:t>
            </a:r>
            <a:r>
              <a:rPr lang="en-US" kern="1200" dirty="0" err="1" smtClean="0">
                <a:solidFill>
                  <a:schemeClr val="tx2"/>
                </a:solidFill>
                <a:latin typeface="Arial Narrow" pitchFamily="34" charset="0"/>
              </a:rPr>
              <a:t>stimate</a:t>
            </a:r>
            <a:r>
              <a:rPr lang="en-US" kern="1200" dirty="0" smtClean="0">
                <a:solidFill>
                  <a:schemeClr val="tx2"/>
                </a:solidFill>
                <a:latin typeface="Arial Narrow" pitchFamily="34" charset="0"/>
              </a:rPr>
              <a:t> di dry powder </a:t>
            </a:r>
            <a:r>
              <a:rPr lang="it-IT" kern="1200" dirty="0">
                <a:solidFill>
                  <a:schemeClr val="tx2"/>
                </a:solidFill>
                <a:latin typeface="Arial Narrow" pitchFamily="34" charset="0"/>
              </a:rPr>
              <a:t>cash per portafogli diversificati composti da primario, secondario e </a:t>
            </a:r>
            <a:r>
              <a:rPr lang="it-IT" kern="1200" dirty="0" err="1">
                <a:solidFill>
                  <a:schemeClr val="tx2"/>
                </a:solidFill>
                <a:latin typeface="Arial Narrow" pitchFamily="34" charset="0"/>
              </a:rPr>
              <a:t>coinvestimenti</a:t>
            </a:r>
            <a:r>
              <a:rPr lang="it-IT" kern="1200" dirty="0">
                <a:solidFill>
                  <a:schemeClr val="tx2"/>
                </a:solidFill>
                <a:latin typeface="Arial Narrow" pitchFamily="34" charset="0"/>
              </a:rPr>
              <a:t>. Di conseguenza le AUM potrebbero variare in base a come i mandati sono investiti nel tempo.</a:t>
            </a:r>
          </a:p>
        </p:txBody>
      </p:sp>
      <p:graphicFrame>
        <p:nvGraphicFramePr>
          <p:cNvPr id="23" name="Chart 22"/>
          <p:cNvGraphicFramePr>
            <a:graphicFrameLocks noChangeAspect="1"/>
          </p:cNvGraphicFramePr>
          <p:nvPr>
            <p:extLst>
              <p:ext uri="{D42A27DB-BD31-4B8C-83A1-F6EECF244321}">
                <p14:modId xmlns:p14="http://schemas.microsoft.com/office/powerpoint/2010/main" val="1444902117"/>
              </p:ext>
            </p:extLst>
          </p:nvPr>
        </p:nvGraphicFramePr>
        <p:xfrm>
          <a:off x="7591246" y="2757844"/>
          <a:ext cx="3481936" cy="3465610"/>
        </p:xfrm>
        <a:graphic>
          <a:graphicData uri="http://schemas.openxmlformats.org/drawingml/2006/chart">
            <c:chart xmlns:c="http://schemas.openxmlformats.org/drawingml/2006/chart" xmlns:r="http://schemas.openxmlformats.org/officeDocument/2006/relationships" r:id="rId13"/>
          </a:graphicData>
        </a:graphic>
      </p:graphicFrame>
      <p:sp>
        <p:nvSpPr>
          <p:cNvPr id="24" name="Text Box 20"/>
          <p:cNvSpPr txBox="1">
            <a:spLocks noChangeArrowheads="1"/>
          </p:cNvSpPr>
          <p:nvPr>
            <p:custDataLst>
              <p:tags r:id="rId2"/>
            </p:custDataLst>
          </p:nvPr>
        </p:nvSpPr>
        <p:spPr bwMode="gray">
          <a:xfrm>
            <a:off x="10741352" y="5283218"/>
            <a:ext cx="1916407" cy="575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1112" bIns="21112">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defTabSz="947092" eaLnBrk="1" hangingPunct="1">
              <a:defRPr/>
            </a:pPr>
            <a:r>
              <a:rPr lang="en-US" altLang="en-US" sz="1800" dirty="0" smtClean="0">
                <a:solidFill>
                  <a:schemeClr val="tx1"/>
                </a:solidFill>
                <a:latin typeface="Arial Narrow" pitchFamily="34" charset="0"/>
              </a:rPr>
              <a:t>Private Credit</a:t>
            </a:r>
            <a:endParaRPr lang="en-US" altLang="en-US" sz="1800" dirty="0">
              <a:solidFill>
                <a:schemeClr val="tx1"/>
              </a:solidFill>
              <a:latin typeface="Arial Narrow" pitchFamily="34" charset="0"/>
            </a:endParaRPr>
          </a:p>
          <a:p>
            <a:pPr algn="ctr" defTabSz="947092" eaLnBrk="1" hangingPunct="1">
              <a:defRPr/>
            </a:pPr>
            <a:r>
              <a:rPr lang="en-US" altLang="en-US" sz="1800" dirty="0">
                <a:solidFill>
                  <a:schemeClr val="tx1"/>
                </a:solidFill>
                <a:latin typeface="Arial Narrow" pitchFamily="34" charset="0"/>
              </a:rPr>
              <a:t>$</a:t>
            </a:r>
            <a:r>
              <a:rPr lang="en-US" altLang="en-US" sz="1800" dirty="0" smtClean="0">
                <a:solidFill>
                  <a:schemeClr val="tx1"/>
                </a:solidFill>
                <a:latin typeface="Arial Narrow" pitchFamily="34" charset="0"/>
              </a:rPr>
              <a:t>4 </a:t>
            </a:r>
            <a:r>
              <a:rPr lang="en-US" altLang="en-US" sz="1800" dirty="0" err="1" smtClean="0">
                <a:solidFill>
                  <a:schemeClr val="tx1"/>
                </a:solidFill>
                <a:latin typeface="Arial Narrow" pitchFamily="34" charset="0"/>
              </a:rPr>
              <a:t>mld</a:t>
            </a:r>
            <a:endParaRPr lang="en-US" altLang="en-US" sz="1800" dirty="0">
              <a:solidFill>
                <a:schemeClr val="tx1"/>
              </a:solidFill>
              <a:latin typeface="Arial Narrow" pitchFamily="34" charset="0"/>
            </a:endParaRPr>
          </a:p>
        </p:txBody>
      </p:sp>
      <p:sp>
        <p:nvSpPr>
          <p:cNvPr id="25" name="Text Box 17"/>
          <p:cNvSpPr txBox="1">
            <a:spLocks noChangeArrowheads="1"/>
          </p:cNvSpPr>
          <p:nvPr>
            <p:custDataLst>
              <p:tags r:id="rId3"/>
            </p:custDataLst>
          </p:nvPr>
        </p:nvSpPr>
        <p:spPr bwMode="gray">
          <a:xfrm>
            <a:off x="6626470" y="2972139"/>
            <a:ext cx="1377460" cy="575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21112" bIns="21112">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defTabSz="947092" eaLnBrk="1" hangingPunct="1">
              <a:defRPr/>
            </a:pPr>
            <a:r>
              <a:rPr lang="en-US" altLang="en-US" sz="1800" dirty="0" err="1" smtClean="0">
                <a:solidFill>
                  <a:schemeClr val="tx1"/>
                </a:solidFill>
                <a:latin typeface="Arial Narrow" pitchFamily="34" charset="0"/>
              </a:rPr>
              <a:t>Primario</a:t>
            </a:r>
            <a:r>
              <a:rPr lang="en-US" altLang="en-US" sz="1800" dirty="0" smtClean="0">
                <a:solidFill>
                  <a:schemeClr val="tx1"/>
                </a:solidFill>
                <a:latin typeface="Arial Narrow" pitchFamily="34" charset="0"/>
              </a:rPr>
              <a:t> (</a:t>
            </a:r>
            <a:r>
              <a:rPr lang="en-US" altLang="en-US" sz="1800" dirty="0" err="1" smtClean="0">
                <a:solidFill>
                  <a:schemeClr val="tx1"/>
                </a:solidFill>
                <a:latin typeface="Arial Narrow" pitchFamily="34" charset="0"/>
              </a:rPr>
              <a:t>Fondi</a:t>
            </a:r>
            <a:r>
              <a:rPr lang="en-US" altLang="en-US" sz="1800" dirty="0" smtClean="0">
                <a:solidFill>
                  <a:schemeClr val="tx1"/>
                </a:solidFill>
                <a:latin typeface="Arial Narrow" pitchFamily="34" charset="0"/>
              </a:rPr>
              <a:t>)</a:t>
            </a:r>
            <a:endParaRPr lang="en-US" altLang="en-US" sz="1800" dirty="0">
              <a:solidFill>
                <a:schemeClr val="tx1"/>
              </a:solidFill>
              <a:latin typeface="Arial Narrow" pitchFamily="34" charset="0"/>
            </a:endParaRPr>
          </a:p>
          <a:p>
            <a:pPr algn="ctr" defTabSz="947092" eaLnBrk="1" hangingPunct="1">
              <a:defRPr/>
            </a:pPr>
            <a:r>
              <a:rPr lang="en-US" altLang="en-US" sz="1800" dirty="0">
                <a:solidFill>
                  <a:schemeClr val="tx1"/>
                </a:solidFill>
                <a:latin typeface="Arial Narrow" pitchFamily="34" charset="0"/>
              </a:rPr>
              <a:t>$</a:t>
            </a:r>
            <a:r>
              <a:rPr lang="en-US" altLang="en-US" sz="1800" dirty="0" smtClean="0">
                <a:solidFill>
                  <a:schemeClr val="tx1"/>
                </a:solidFill>
                <a:latin typeface="Arial Narrow" pitchFamily="34" charset="0"/>
              </a:rPr>
              <a:t>22 </a:t>
            </a:r>
            <a:r>
              <a:rPr lang="en-US" altLang="en-US" sz="1800" dirty="0" err="1" smtClean="0">
                <a:solidFill>
                  <a:schemeClr val="tx1"/>
                </a:solidFill>
                <a:latin typeface="Arial Narrow" pitchFamily="34" charset="0"/>
              </a:rPr>
              <a:t>mld</a:t>
            </a:r>
            <a:r>
              <a:rPr lang="en-US" altLang="en-US" sz="1800" baseline="30000" dirty="0" smtClean="0">
                <a:solidFill>
                  <a:schemeClr val="tx1"/>
                </a:solidFill>
                <a:latin typeface="Arial Narrow" pitchFamily="34" charset="0"/>
              </a:rPr>
              <a:t>(1</a:t>
            </a:r>
            <a:r>
              <a:rPr lang="en-US" altLang="en-US" sz="1800" baseline="30000" dirty="0">
                <a:solidFill>
                  <a:schemeClr val="tx1"/>
                </a:solidFill>
                <a:latin typeface="Arial Narrow" pitchFamily="34" charset="0"/>
              </a:rPr>
              <a:t>)</a:t>
            </a:r>
          </a:p>
        </p:txBody>
      </p:sp>
      <p:sp>
        <p:nvSpPr>
          <p:cNvPr id="26" name="Text Box 18"/>
          <p:cNvSpPr txBox="1">
            <a:spLocks noChangeArrowheads="1"/>
          </p:cNvSpPr>
          <p:nvPr>
            <p:custDataLst>
              <p:tags r:id="rId4"/>
            </p:custDataLst>
          </p:nvPr>
        </p:nvSpPr>
        <p:spPr bwMode="gray">
          <a:xfrm>
            <a:off x="11073182" y="4196566"/>
            <a:ext cx="1526526" cy="57531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1112" bIns="21112">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defTabSz="947092" eaLnBrk="1" hangingPunct="1">
              <a:defRPr/>
            </a:pPr>
            <a:r>
              <a:rPr lang="en-US" altLang="en-US" sz="1800" dirty="0" smtClean="0">
                <a:solidFill>
                  <a:schemeClr val="tx1"/>
                </a:solidFill>
                <a:latin typeface="Arial Narrow" pitchFamily="34" charset="0"/>
              </a:rPr>
              <a:t>Co-</a:t>
            </a:r>
            <a:r>
              <a:rPr lang="en-US" altLang="en-US" sz="1800" dirty="0" err="1" smtClean="0">
                <a:solidFill>
                  <a:schemeClr val="tx1"/>
                </a:solidFill>
                <a:latin typeface="Arial Narrow" pitchFamily="34" charset="0"/>
              </a:rPr>
              <a:t>investimenti</a:t>
            </a:r>
            <a:endParaRPr lang="en-US" altLang="en-US" sz="1800" dirty="0">
              <a:solidFill>
                <a:schemeClr val="tx1"/>
              </a:solidFill>
              <a:latin typeface="Arial Narrow" pitchFamily="34" charset="0"/>
            </a:endParaRPr>
          </a:p>
          <a:p>
            <a:pPr algn="ctr" defTabSz="947092" eaLnBrk="1" hangingPunct="1">
              <a:defRPr/>
            </a:pPr>
            <a:r>
              <a:rPr lang="en-US" altLang="en-US" sz="1800" dirty="0">
                <a:solidFill>
                  <a:schemeClr val="tx1"/>
                </a:solidFill>
                <a:latin typeface="Arial Narrow" pitchFamily="34" charset="0"/>
              </a:rPr>
              <a:t>$</a:t>
            </a:r>
            <a:r>
              <a:rPr lang="en-US" altLang="en-US" sz="1800" dirty="0" smtClean="0">
                <a:solidFill>
                  <a:schemeClr val="tx1"/>
                </a:solidFill>
                <a:latin typeface="Arial Narrow" pitchFamily="34" charset="0"/>
              </a:rPr>
              <a:t>16 </a:t>
            </a:r>
            <a:r>
              <a:rPr lang="en-US" altLang="en-US" sz="1800" dirty="0" err="1" smtClean="0">
                <a:solidFill>
                  <a:schemeClr val="tx1"/>
                </a:solidFill>
                <a:latin typeface="Arial Narrow" pitchFamily="34" charset="0"/>
              </a:rPr>
              <a:t>mld</a:t>
            </a:r>
            <a:r>
              <a:rPr lang="en-US" altLang="en-US" sz="1800" baseline="30000" dirty="0" smtClean="0">
                <a:solidFill>
                  <a:schemeClr val="tx1"/>
                </a:solidFill>
                <a:latin typeface="Arial Narrow" pitchFamily="34" charset="0"/>
              </a:rPr>
              <a:t>(1</a:t>
            </a:r>
            <a:r>
              <a:rPr lang="en-US" altLang="en-US" sz="1800" baseline="30000" dirty="0">
                <a:solidFill>
                  <a:schemeClr val="tx1"/>
                </a:solidFill>
                <a:latin typeface="Arial Narrow" pitchFamily="34" charset="0"/>
              </a:rPr>
              <a:t>)</a:t>
            </a:r>
          </a:p>
        </p:txBody>
      </p:sp>
      <p:sp>
        <p:nvSpPr>
          <p:cNvPr id="29" name="Text Box 19"/>
          <p:cNvSpPr txBox="1">
            <a:spLocks noChangeArrowheads="1"/>
          </p:cNvSpPr>
          <p:nvPr>
            <p:custDataLst>
              <p:tags r:id="rId5"/>
            </p:custDataLst>
          </p:nvPr>
        </p:nvSpPr>
        <p:spPr bwMode="gray">
          <a:xfrm>
            <a:off x="10230417" y="2778767"/>
            <a:ext cx="2006104" cy="575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1112" bIns="21112">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defTabSz="947092" eaLnBrk="1" hangingPunct="1">
              <a:defRPr/>
            </a:pPr>
            <a:r>
              <a:rPr lang="en-US" altLang="en-US" sz="1800" dirty="0" err="1" smtClean="0">
                <a:solidFill>
                  <a:schemeClr val="tx1"/>
                </a:solidFill>
                <a:latin typeface="Arial Narrow" pitchFamily="34" charset="0"/>
              </a:rPr>
              <a:t>Secondario</a:t>
            </a:r>
            <a:r>
              <a:rPr lang="en-US" altLang="en-US" sz="1800" dirty="0" smtClean="0">
                <a:solidFill>
                  <a:schemeClr val="tx1"/>
                </a:solidFill>
                <a:latin typeface="Arial Narrow" pitchFamily="34" charset="0"/>
              </a:rPr>
              <a:t> (</a:t>
            </a:r>
            <a:r>
              <a:rPr lang="en-US" altLang="en-US" sz="1800" dirty="0" err="1" smtClean="0">
                <a:solidFill>
                  <a:schemeClr val="tx1"/>
                </a:solidFill>
                <a:latin typeface="Arial Narrow" pitchFamily="34" charset="0"/>
              </a:rPr>
              <a:t>Fondi</a:t>
            </a:r>
            <a:r>
              <a:rPr lang="en-US" altLang="en-US" sz="1800" dirty="0" smtClean="0">
                <a:solidFill>
                  <a:schemeClr val="tx1"/>
                </a:solidFill>
                <a:latin typeface="Arial Narrow" pitchFamily="34" charset="0"/>
              </a:rPr>
              <a:t>)</a:t>
            </a:r>
            <a:endParaRPr lang="en-US" altLang="en-US" sz="1800" dirty="0">
              <a:solidFill>
                <a:schemeClr val="tx1"/>
              </a:solidFill>
              <a:latin typeface="Arial Narrow" pitchFamily="34" charset="0"/>
            </a:endParaRPr>
          </a:p>
          <a:p>
            <a:pPr algn="ctr" defTabSz="947092" eaLnBrk="1" hangingPunct="1">
              <a:defRPr/>
            </a:pPr>
            <a:r>
              <a:rPr lang="en-US" altLang="en-US" sz="1800" dirty="0" smtClean="0">
                <a:solidFill>
                  <a:schemeClr val="tx1"/>
                </a:solidFill>
                <a:latin typeface="Arial Narrow" pitchFamily="34" charset="0"/>
              </a:rPr>
              <a:t>$10 </a:t>
            </a:r>
            <a:r>
              <a:rPr lang="en-US" altLang="en-US" sz="1800" dirty="0" err="1" smtClean="0">
                <a:solidFill>
                  <a:schemeClr val="tx1"/>
                </a:solidFill>
                <a:latin typeface="Arial Narrow" pitchFamily="34" charset="0"/>
              </a:rPr>
              <a:t>mld</a:t>
            </a:r>
            <a:r>
              <a:rPr lang="en-US" altLang="en-US" sz="1800" baseline="30000" dirty="0" smtClean="0">
                <a:solidFill>
                  <a:schemeClr val="tx1"/>
                </a:solidFill>
                <a:latin typeface="Arial Narrow" pitchFamily="34" charset="0"/>
              </a:rPr>
              <a:t>(1</a:t>
            </a:r>
            <a:r>
              <a:rPr lang="en-US" altLang="en-US" sz="1800" baseline="30000" dirty="0">
                <a:solidFill>
                  <a:schemeClr val="tx1"/>
                </a:solidFill>
                <a:latin typeface="Arial Narrow" pitchFamily="34" charset="0"/>
              </a:rPr>
              <a:t>)</a:t>
            </a:r>
          </a:p>
        </p:txBody>
      </p:sp>
      <p:sp>
        <p:nvSpPr>
          <p:cNvPr id="30" name="Text Box 18"/>
          <p:cNvSpPr txBox="1">
            <a:spLocks noChangeArrowheads="1"/>
          </p:cNvSpPr>
          <p:nvPr>
            <p:custDataLst>
              <p:tags r:id="rId6"/>
            </p:custDataLst>
          </p:nvPr>
        </p:nvSpPr>
        <p:spPr bwMode="gray">
          <a:xfrm>
            <a:off x="6120821" y="5369102"/>
            <a:ext cx="2169115" cy="575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1112" bIns="21112">
            <a:spAutoFit/>
          </a:bodyPr>
          <a:lstStyle>
            <a:defPPr>
              <a:defRPr lang="en-US"/>
            </a:defPPr>
            <a:lvl1pPr marL="0" marR="0" lvl="0" indent="0" algn="ctr" defTabSz="894496" eaLnBrk="1" latinLnBrk="0" hangingPunct="1">
              <a:lnSpc>
                <a:spcPct val="100000"/>
              </a:lnSpc>
              <a:buClrTx/>
              <a:buSzTx/>
              <a:buFontTx/>
              <a:buNone/>
              <a:tabLst/>
              <a:defRPr kumimoji="0" b="1" i="0" u="none" strike="noStrike" cap="none" spc="0" normalizeH="0" baseline="0">
                <a:ln>
                  <a:noFill/>
                </a:ln>
                <a:solidFill>
                  <a:srgbClr val="005296">
                    <a:lumMod val="75000"/>
                  </a:srgbClr>
                </a:solidFill>
                <a:effectLst/>
                <a:uLnTx/>
                <a:uFillTx/>
                <a:latin typeface="Arial Narrow" pitchFamily="34" charset="0"/>
              </a:defRPr>
            </a:lvl1pPr>
            <a:lvl2pPr marL="742950" indent="-285750" eaLnBrk="0" hangingPunct="0">
              <a:defRPr>
                <a:latin typeface="Arial" charset="0"/>
              </a:defRPr>
            </a:lvl2pPr>
            <a:lvl3pPr marL="1143000" indent="-228600" eaLnBrk="0" hangingPunct="0">
              <a:defRPr>
                <a:latin typeface="Arial" charset="0"/>
              </a:defRPr>
            </a:lvl3pPr>
            <a:lvl4pPr marL="1600200" indent="-228600" eaLnBrk="0" hangingPunct="0">
              <a:defRPr>
                <a:latin typeface="Arial" charset="0"/>
              </a:defRPr>
            </a:lvl4pPr>
            <a:lvl5pPr marL="2057400" indent="-228600" eaLnBrk="0" hangingPunct="0">
              <a:defRPr>
                <a:latin typeface="Arial" charset="0"/>
              </a:defRPr>
            </a:lvl5pPr>
            <a:lvl6pPr marL="2514600" indent="-228600" algn="ctr" eaLnBrk="0" fontAlgn="base" hangingPunct="0">
              <a:spcBef>
                <a:spcPct val="0"/>
              </a:spcBef>
              <a:spcAft>
                <a:spcPct val="0"/>
              </a:spcAft>
              <a:defRPr>
                <a:latin typeface="Arial" charset="0"/>
              </a:defRPr>
            </a:lvl6pPr>
            <a:lvl7pPr marL="2971800" indent="-228600" algn="ctr" eaLnBrk="0" fontAlgn="base" hangingPunct="0">
              <a:spcBef>
                <a:spcPct val="0"/>
              </a:spcBef>
              <a:spcAft>
                <a:spcPct val="0"/>
              </a:spcAft>
              <a:defRPr>
                <a:latin typeface="Arial" charset="0"/>
              </a:defRPr>
            </a:lvl7pPr>
            <a:lvl8pPr marL="3429000" indent="-228600" algn="ctr" eaLnBrk="0" fontAlgn="base" hangingPunct="0">
              <a:spcBef>
                <a:spcPct val="0"/>
              </a:spcBef>
              <a:spcAft>
                <a:spcPct val="0"/>
              </a:spcAft>
              <a:defRPr>
                <a:latin typeface="Arial" charset="0"/>
              </a:defRPr>
            </a:lvl8pPr>
            <a:lvl9pPr marL="3886200" indent="-228600" algn="ctr" eaLnBrk="0" fontAlgn="base" hangingPunct="0">
              <a:spcBef>
                <a:spcPct val="0"/>
              </a:spcBef>
              <a:spcAft>
                <a:spcPct val="0"/>
              </a:spcAft>
              <a:defRPr>
                <a:latin typeface="Arial" charset="0"/>
              </a:defRPr>
            </a:lvl9pPr>
          </a:lstStyle>
          <a:p>
            <a:r>
              <a:rPr lang="it-IT" altLang="en-US" sz="1800" b="0" dirty="0" err="1" smtClean="0">
                <a:solidFill>
                  <a:schemeClr val="tx1"/>
                </a:solidFill>
              </a:rPr>
              <a:t>Specialty</a:t>
            </a:r>
            <a:r>
              <a:rPr lang="it-IT" altLang="en-US" sz="1800" b="0" dirty="0" smtClean="0">
                <a:solidFill>
                  <a:schemeClr val="tx1"/>
                </a:solidFill>
              </a:rPr>
              <a:t> </a:t>
            </a:r>
            <a:r>
              <a:rPr lang="it-IT" altLang="en-US" sz="1800" b="0" dirty="0" err="1" smtClean="0">
                <a:solidFill>
                  <a:schemeClr val="tx1"/>
                </a:solidFill>
              </a:rPr>
              <a:t>Strategies</a:t>
            </a:r>
            <a:r>
              <a:rPr lang="it-IT" altLang="en-US" sz="1800" b="0" dirty="0" smtClean="0">
                <a:solidFill>
                  <a:schemeClr val="tx1"/>
                </a:solidFill>
              </a:rPr>
              <a:t> </a:t>
            </a:r>
          </a:p>
          <a:p>
            <a:r>
              <a:rPr lang="en-US" altLang="en-US" sz="1800" b="0" dirty="0" smtClean="0">
                <a:solidFill>
                  <a:schemeClr val="tx1"/>
                </a:solidFill>
              </a:rPr>
              <a:t>$</a:t>
            </a:r>
            <a:r>
              <a:rPr lang="en-US" altLang="en-US" sz="1800" b="0" dirty="0">
                <a:solidFill>
                  <a:schemeClr val="tx1"/>
                </a:solidFill>
              </a:rPr>
              <a:t>5 </a:t>
            </a:r>
            <a:r>
              <a:rPr lang="en-US" altLang="en-US" sz="1800" b="0" dirty="0" err="1" smtClean="0">
                <a:solidFill>
                  <a:schemeClr val="tx1"/>
                </a:solidFill>
              </a:rPr>
              <a:t>mld</a:t>
            </a:r>
            <a:endParaRPr lang="en-US" altLang="en-US" sz="1800" b="0" dirty="0">
              <a:solidFill>
                <a:schemeClr val="tx1"/>
              </a:solidFill>
            </a:endParaRPr>
          </a:p>
        </p:txBody>
      </p:sp>
      <p:sp>
        <p:nvSpPr>
          <p:cNvPr id="31" name="Text Box 18"/>
          <p:cNvSpPr txBox="1">
            <a:spLocks noChangeArrowheads="1"/>
          </p:cNvSpPr>
          <p:nvPr>
            <p:custDataLst>
              <p:tags r:id="rId7"/>
            </p:custDataLst>
          </p:nvPr>
        </p:nvSpPr>
        <p:spPr bwMode="gray">
          <a:xfrm>
            <a:off x="8576963" y="6180675"/>
            <a:ext cx="2232390" cy="575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1112" bIns="21112">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defTabSz="947092" eaLnBrk="1" hangingPunct="1">
              <a:defRPr/>
            </a:pPr>
            <a:r>
              <a:rPr lang="en-US" altLang="en-US" sz="1800" dirty="0" err="1" smtClean="0">
                <a:solidFill>
                  <a:schemeClr val="tx1"/>
                </a:solidFill>
                <a:latin typeface="Arial Narrow" pitchFamily="34" charset="0"/>
              </a:rPr>
              <a:t>Partecipazioni</a:t>
            </a:r>
            <a:r>
              <a:rPr lang="en-US" altLang="en-US" sz="1800" dirty="0" smtClean="0">
                <a:solidFill>
                  <a:schemeClr val="tx1"/>
                </a:solidFill>
                <a:latin typeface="Arial Narrow" pitchFamily="34" charset="0"/>
              </a:rPr>
              <a:t> in </a:t>
            </a:r>
            <a:r>
              <a:rPr lang="en-US" altLang="en-US" sz="1800" dirty="0" err="1" smtClean="0">
                <a:solidFill>
                  <a:schemeClr val="tx1"/>
                </a:solidFill>
                <a:latin typeface="Arial Narrow" pitchFamily="34" charset="0"/>
              </a:rPr>
              <a:t>altri</a:t>
            </a:r>
            <a:r>
              <a:rPr lang="en-US" altLang="en-US" sz="1800" dirty="0" smtClean="0">
                <a:solidFill>
                  <a:schemeClr val="tx1"/>
                </a:solidFill>
                <a:latin typeface="Arial Narrow" pitchFamily="34" charset="0"/>
              </a:rPr>
              <a:t> GP </a:t>
            </a:r>
            <a:endParaRPr lang="en-US" altLang="en-US" sz="1800" dirty="0">
              <a:solidFill>
                <a:schemeClr val="tx1"/>
              </a:solidFill>
              <a:latin typeface="Arial Narrow" pitchFamily="34" charset="0"/>
            </a:endParaRPr>
          </a:p>
          <a:p>
            <a:pPr algn="ctr" defTabSz="947092" eaLnBrk="1" hangingPunct="1">
              <a:defRPr/>
            </a:pPr>
            <a:r>
              <a:rPr lang="en-US" altLang="en-US" sz="1800" dirty="0">
                <a:solidFill>
                  <a:schemeClr val="tx1"/>
                </a:solidFill>
                <a:latin typeface="Arial Narrow" pitchFamily="34" charset="0"/>
              </a:rPr>
              <a:t>$18 </a:t>
            </a:r>
            <a:r>
              <a:rPr lang="en-US" altLang="en-US" sz="1800" dirty="0" err="1" smtClean="0">
                <a:solidFill>
                  <a:schemeClr val="tx1"/>
                </a:solidFill>
                <a:latin typeface="Arial Narrow" pitchFamily="34" charset="0"/>
              </a:rPr>
              <a:t>mld</a:t>
            </a:r>
            <a:endParaRPr lang="en-US" altLang="en-US" sz="1800" dirty="0">
              <a:solidFill>
                <a:schemeClr val="tx1"/>
              </a:solidFill>
              <a:latin typeface="Arial Narrow" pitchFamily="34" charset="0"/>
            </a:endParaRPr>
          </a:p>
        </p:txBody>
      </p:sp>
      <p:sp>
        <p:nvSpPr>
          <p:cNvPr id="40" name="Text Box 18"/>
          <p:cNvSpPr txBox="1">
            <a:spLocks noChangeArrowheads="1"/>
          </p:cNvSpPr>
          <p:nvPr>
            <p:custDataLst>
              <p:tags r:id="rId8"/>
            </p:custDataLst>
          </p:nvPr>
        </p:nvSpPr>
        <p:spPr bwMode="gray">
          <a:xfrm>
            <a:off x="8810276" y="4138680"/>
            <a:ext cx="1044206" cy="636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21112" bIns="21112">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ctr" defTabSz="947092" eaLnBrk="1" hangingPunct="1">
              <a:defRPr/>
            </a:pPr>
            <a:r>
              <a:rPr lang="en-US" altLang="en-US" sz="2000" b="1" dirty="0" err="1" smtClean="0">
                <a:solidFill>
                  <a:schemeClr val="tx1"/>
                </a:solidFill>
                <a:latin typeface="Arial Narrow" pitchFamily="34" charset="0"/>
              </a:rPr>
              <a:t>Oltre</a:t>
            </a:r>
            <a:r>
              <a:rPr lang="en-US" altLang="en-US" sz="2000" b="1" dirty="0" smtClean="0">
                <a:solidFill>
                  <a:schemeClr val="tx1"/>
                </a:solidFill>
                <a:latin typeface="Arial Narrow" pitchFamily="34" charset="0"/>
              </a:rPr>
              <a:t> $75</a:t>
            </a:r>
            <a:r>
              <a:rPr lang="en-US" altLang="en-US" sz="2000" b="1" dirty="0">
                <a:solidFill>
                  <a:schemeClr val="tx1"/>
                </a:solidFill>
                <a:latin typeface="Arial Narrow" pitchFamily="34" charset="0"/>
              </a:rPr>
              <a:t/>
            </a:r>
            <a:br>
              <a:rPr lang="en-US" altLang="en-US" sz="2000" b="1" dirty="0">
                <a:solidFill>
                  <a:schemeClr val="tx1"/>
                </a:solidFill>
                <a:latin typeface="Arial Narrow" pitchFamily="34" charset="0"/>
              </a:rPr>
            </a:br>
            <a:r>
              <a:rPr lang="en-US" altLang="en-US" sz="2000" b="1" dirty="0" err="1" smtClean="0">
                <a:solidFill>
                  <a:schemeClr val="tx1"/>
                </a:solidFill>
                <a:latin typeface="Arial Narrow" pitchFamily="34" charset="0"/>
              </a:rPr>
              <a:t>miliardi</a:t>
            </a:r>
            <a:endParaRPr lang="en-US" altLang="en-US" sz="2000" b="1" dirty="0">
              <a:solidFill>
                <a:schemeClr val="tx1"/>
              </a:solidFill>
              <a:latin typeface="Arial Narrow" pitchFamily="34" charset="0"/>
            </a:endParaRPr>
          </a:p>
        </p:txBody>
      </p:sp>
      <p:sp>
        <p:nvSpPr>
          <p:cNvPr id="19" name="Text Placeholder 1"/>
          <p:cNvSpPr txBox="1">
            <a:spLocks/>
          </p:cNvSpPr>
          <p:nvPr/>
        </p:nvSpPr>
        <p:spPr>
          <a:xfrm>
            <a:off x="1108364" y="1291520"/>
            <a:ext cx="12413961" cy="369781"/>
          </a:xfrm>
          <a:prstGeom prst="rect">
            <a:avLst/>
          </a:prstGeom>
        </p:spPr>
        <p:txBody>
          <a:bodyPr/>
          <a:lstStyle>
            <a:lvl1pPr marL="0" indent="0" algn="l" defTabSz="1019175" rtl="0" eaLnBrk="1" fontAlgn="base" hangingPunct="1">
              <a:lnSpc>
                <a:spcPct val="110000"/>
              </a:lnSpc>
              <a:spcBef>
                <a:spcPct val="20000"/>
              </a:spcBef>
              <a:spcAft>
                <a:spcPct val="0"/>
              </a:spcAft>
              <a:buClr>
                <a:schemeClr val="tx2"/>
              </a:buClr>
              <a:buNone/>
              <a:defRPr sz="18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6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4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4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r>
              <a:rPr lang="it-IT" kern="0" dirty="0" smtClean="0"/>
              <a:t>Oltre 30 </a:t>
            </a:r>
            <a:r>
              <a:rPr lang="it-IT" kern="0" dirty="0"/>
              <a:t>anni di esperienza nel Private </a:t>
            </a:r>
            <a:r>
              <a:rPr lang="it-IT" kern="0" dirty="0" err="1" smtClean="0"/>
              <a:t>Equity</a:t>
            </a:r>
            <a:r>
              <a:rPr lang="it-IT" kern="0" dirty="0" smtClean="0"/>
              <a:t>, circa </a:t>
            </a:r>
            <a:r>
              <a:rPr lang="it-IT" kern="0" dirty="0"/>
              <a:t>$10 miliardi investiti all’anno </a:t>
            </a:r>
            <a:r>
              <a:rPr lang="it-IT" kern="0" dirty="0" smtClean="0"/>
              <a:t>negli </a:t>
            </a:r>
            <a:r>
              <a:rPr lang="it-IT" kern="0" dirty="0"/>
              <a:t>ultimi 3 </a:t>
            </a:r>
            <a:r>
              <a:rPr lang="it-IT" kern="0" dirty="0" smtClean="0"/>
              <a:t>anni in PE e più di 200 professionisti dedicati</a:t>
            </a:r>
            <a:endParaRPr lang="it-IT" kern="0" dirty="0"/>
          </a:p>
        </p:txBody>
      </p:sp>
      <p:sp>
        <p:nvSpPr>
          <p:cNvPr id="28" name="object 7"/>
          <p:cNvSpPr>
            <a:spLocks/>
          </p:cNvSpPr>
          <p:nvPr>
            <p:custDataLst>
              <p:tags r:id="rId9"/>
            </p:custDataLst>
          </p:nvPr>
        </p:nvSpPr>
        <p:spPr bwMode="auto">
          <a:xfrm>
            <a:off x="1302127" y="1885273"/>
            <a:ext cx="3837972" cy="743431"/>
          </a:xfrm>
          <a:custGeom>
            <a:avLst/>
            <a:gdLst>
              <a:gd name="T0" fmla="*/ 0 w 2095500"/>
              <a:gd name="T1" fmla="*/ 0 h 381000"/>
              <a:gd name="T2" fmla="*/ 2095500 w 2095500"/>
              <a:gd name="T3" fmla="*/ 381000 h 381000"/>
            </a:gdLst>
            <a:ahLst/>
            <a:cxnLst/>
            <a:rect l="T0" t="T1" r="T2" b="T3"/>
            <a:pathLst>
              <a:path w="2095500" h="381000">
                <a:moveTo>
                  <a:pt x="0" y="381000"/>
                </a:moveTo>
                <a:lnTo>
                  <a:pt x="2095500" y="381000"/>
                </a:lnTo>
                <a:lnTo>
                  <a:pt x="2095500" y="0"/>
                </a:lnTo>
                <a:lnTo>
                  <a:pt x="0" y="0"/>
                </a:lnTo>
                <a:lnTo>
                  <a:pt x="0" y="381000"/>
                </a:lnTo>
                <a:close/>
              </a:path>
            </a:pathLst>
          </a:custGeom>
          <a:solidFill>
            <a:srgbClr val="547AA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68167" fontAlgn="auto">
              <a:spcBef>
                <a:spcPts val="0"/>
              </a:spcBef>
              <a:spcAft>
                <a:spcPts val="0"/>
              </a:spcAft>
              <a:defRPr/>
            </a:pPr>
            <a:r>
              <a:rPr lang="en-US" sz="1800" b="1" cap="all" spc="15" dirty="0">
                <a:solidFill>
                  <a:srgbClr val="FFFFFF"/>
                </a:solidFill>
                <a:latin typeface="Arial Narrow"/>
                <a:cs typeface="Arial Narrow"/>
              </a:rPr>
              <a:t>Neuberger </a:t>
            </a:r>
            <a:r>
              <a:rPr lang="en-US" sz="1800" b="1" cap="all" spc="15" dirty="0" smtClean="0">
                <a:solidFill>
                  <a:srgbClr val="FFFFFF"/>
                </a:solidFill>
                <a:latin typeface="Arial Narrow"/>
                <a:cs typeface="Arial Narrow"/>
              </a:rPr>
              <a:t>Berman</a:t>
            </a:r>
          </a:p>
          <a:p>
            <a:pPr algn="ctr" defTabSz="968167" fontAlgn="auto">
              <a:spcBef>
                <a:spcPts val="0"/>
              </a:spcBef>
              <a:spcAft>
                <a:spcPts val="0"/>
              </a:spcAft>
              <a:defRPr/>
            </a:pPr>
            <a:r>
              <a:rPr lang="en-US" sz="1800" b="1" cap="all" spc="15" dirty="0" smtClean="0">
                <a:solidFill>
                  <a:srgbClr val="FFFFFF"/>
                </a:solidFill>
                <a:latin typeface="Arial Narrow"/>
                <a:cs typeface="Arial Narrow"/>
              </a:rPr>
              <a:t>$339 </a:t>
            </a:r>
            <a:r>
              <a:rPr lang="en-US" sz="1800" b="1" spc="15" dirty="0" err="1" smtClean="0">
                <a:solidFill>
                  <a:srgbClr val="FFFFFF"/>
                </a:solidFill>
                <a:latin typeface="Arial Narrow"/>
                <a:cs typeface="Arial Narrow"/>
              </a:rPr>
              <a:t>mld</a:t>
            </a:r>
            <a:r>
              <a:rPr lang="en-US" sz="1800" b="1" cap="all" spc="15" baseline="30000" dirty="0" smtClean="0">
                <a:solidFill>
                  <a:srgbClr val="FFFFFF"/>
                </a:solidFill>
                <a:latin typeface="Arial Narrow"/>
                <a:cs typeface="Arial Narrow"/>
              </a:rPr>
              <a:t>(1</a:t>
            </a:r>
            <a:r>
              <a:rPr lang="en-US" sz="1800" b="1" cap="all" spc="15" baseline="30000" dirty="0">
                <a:solidFill>
                  <a:srgbClr val="FFFFFF"/>
                </a:solidFill>
                <a:latin typeface="Arial Narrow"/>
                <a:cs typeface="Arial Narrow"/>
              </a:rPr>
              <a:t>)</a:t>
            </a:r>
          </a:p>
        </p:txBody>
      </p:sp>
      <p:grpSp>
        <p:nvGrpSpPr>
          <p:cNvPr id="3" name="Group 2"/>
          <p:cNvGrpSpPr/>
          <p:nvPr/>
        </p:nvGrpSpPr>
        <p:grpSpPr>
          <a:xfrm>
            <a:off x="1302566" y="2816999"/>
            <a:ext cx="3836817" cy="900473"/>
            <a:chOff x="1302566" y="2817000"/>
            <a:chExt cx="2907925" cy="731520"/>
          </a:xfrm>
        </p:grpSpPr>
        <p:sp>
          <p:nvSpPr>
            <p:cNvPr id="20" name="TextBox 81"/>
            <p:cNvSpPr txBox="1">
              <a:spLocks noChangeArrowheads="1"/>
            </p:cNvSpPr>
            <p:nvPr/>
          </p:nvSpPr>
          <p:spPr bwMode="auto">
            <a:xfrm>
              <a:off x="1787499" y="3239207"/>
              <a:ext cx="1938058" cy="25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defTabSz="968167">
                <a:defRPr/>
              </a:pPr>
              <a:r>
                <a:rPr lang="en-US" altLang="en-US" sz="2000" dirty="0">
                  <a:solidFill>
                    <a:srgbClr val="464646"/>
                  </a:solidFill>
                  <a:latin typeface="Arial Narrow" pitchFamily="34" charset="0"/>
                  <a:cs typeface="Arial" charset="0"/>
                </a:rPr>
                <a:t>$</a:t>
              </a:r>
              <a:r>
                <a:rPr lang="en-US" altLang="en-US" sz="2000" dirty="0" smtClean="0">
                  <a:solidFill>
                    <a:srgbClr val="464646"/>
                  </a:solidFill>
                  <a:latin typeface="Arial Narrow" pitchFamily="34" charset="0"/>
                  <a:cs typeface="Arial" charset="0"/>
                </a:rPr>
                <a:t>101mld</a:t>
              </a:r>
              <a:endParaRPr lang="en-US" altLang="en-US" sz="2000" dirty="0">
                <a:solidFill>
                  <a:srgbClr val="464646"/>
                </a:solidFill>
                <a:latin typeface="Arial Narrow" pitchFamily="34" charset="0"/>
                <a:cs typeface="Arial" charset="0"/>
              </a:endParaRPr>
            </a:p>
          </p:txBody>
        </p:sp>
        <p:sp>
          <p:nvSpPr>
            <p:cNvPr id="33" name="Rectangle 32"/>
            <p:cNvSpPr/>
            <p:nvPr/>
          </p:nvSpPr>
          <p:spPr bwMode="auto">
            <a:xfrm>
              <a:off x="1302566" y="2817000"/>
              <a:ext cx="2907925" cy="731520"/>
            </a:xfrm>
            <a:prstGeom prst="rect">
              <a:avLst/>
            </a:prstGeom>
            <a:noFill/>
            <a:ln w="9525" cap="flat" cmpd="sng" algn="ctr">
              <a:solidFill>
                <a:schemeClr val="accent2"/>
              </a:solidFill>
              <a:prstDash val="solid"/>
              <a:round/>
              <a:headEnd type="none" w="med" len="med"/>
              <a:tailEnd type="none" w="med" len="med"/>
            </a:ln>
            <a:effectLst/>
            <a:extLst/>
          </p:spPr>
          <p:txBody>
            <a:bodyPr wrap="none" lIns="0" tIns="0" rIns="19364" bIns="19364" anchor="ctr"/>
            <a:lstStyle/>
            <a:p>
              <a:pPr algn="ctr" defTabSz="968167">
                <a:defRPr/>
              </a:pPr>
              <a:endParaRPr lang="en-US" sz="1271">
                <a:latin typeface="Arial Narrow" panose="020B0606020202030204" pitchFamily="34" charset="0"/>
              </a:endParaRPr>
            </a:p>
          </p:txBody>
        </p:sp>
        <p:cxnSp>
          <p:nvCxnSpPr>
            <p:cNvPr id="34" name="Straight Connector 33"/>
            <p:cNvCxnSpPr/>
            <p:nvPr/>
          </p:nvCxnSpPr>
          <p:spPr bwMode="auto">
            <a:xfrm>
              <a:off x="1302566" y="2817001"/>
              <a:ext cx="2907925" cy="0"/>
            </a:xfrm>
            <a:prstGeom prst="line">
              <a:avLst/>
            </a:prstGeom>
            <a:noFill/>
            <a:ln w="38100" cap="flat" cmpd="sng" algn="ctr">
              <a:solidFill>
                <a:schemeClr val="accent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Rectangle 34"/>
            <p:cNvSpPr/>
            <p:nvPr/>
          </p:nvSpPr>
          <p:spPr bwMode="auto">
            <a:xfrm>
              <a:off x="1314105" y="2912130"/>
              <a:ext cx="2884846" cy="283366"/>
            </a:xfrm>
            <a:prstGeom prst="rect">
              <a:avLst/>
            </a:prstGeom>
          </p:spPr>
          <p:txBody>
            <a:bodyPr anchor="ctr">
              <a:spAutoFit/>
            </a:bodyPr>
            <a:lstStyle/>
            <a:p>
              <a:pPr algn="ctr" defTabSz="968167">
                <a:lnSpc>
                  <a:spcPts val="2012"/>
                </a:lnSpc>
                <a:spcAft>
                  <a:spcPts val="212"/>
                </a:spcAft>
                <a:defRPr/>
              </a:pPr>
              <a:r>
                <a:rPr lang="en-US" sz="1800" b="1" spc="21" dirty="0" smtClean="0">
                  <a:solidFill>
                    <a:srgbClr val="ADAEB0">
                      <a:lumMod val="50000"/>
                    </a:srgbClr>
                  </a:solidFill>
                  <a:latin typeface="Arial Narrow" panose="020B0606020202030204" pitchFamily="34" charset="0"/>
                </a:rPr>
                <a:t>AZIONARIO</a:t>
              </a:r>
              <a:endParaRPr lang="en-US" sz="1800" b="1" spc="21" dirty="0">
                <a:solidFill>
                  <a:srgbClr val="ADAEB0">
                    <a:lumMod val="50000"/>
                  </a:srgbClr>
                </a:solidFill>
                <a:latin typeface="Arial Narrow" panose="020B0606020202030204" pitchFamily="34" charset="0"/>
              </a:endParaRPr>
            </a:p>
          </p:txBody>
        </p:sp>
      </p:grpSp>
      <p:grpSp>
        <p:nvGrpSpPr>
          <p:cNvPr id="4" name="Group 3"/>
          <p:cNvGrpSpPr/>
          <p:nvPr/>
        </p:nvGrpSpPr>
        <p:grpSpPr>
          <a:xfrm>
            <a:off x="1302566" y="3907856"/>
            <a:ext cx="3836817" cy="900473"/>
            <a:chOff x="1302566" y="3907857"/>
            <a:chExt cx="2907925" cy="731520"/>
          </a:xfrm>
        </p:grpSpPr>
        <p:sp>
          <p:nvSpPr>
            <p:cNvPr id="21" name="TextBox 89"/>
            <p:cNvSpPr txBox="1">
              <a:spLocks noChangeArrowheads="1"/>
            </p:cNvSpPr>
            <p:nvPr/>
          </p:nvSpPr>
          <p:spPr bwMode="auto">
            <a:xfrm>
              <a:off x="1722786" y="4330064"/>
              <a:ext cx="2067485" cy="25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defTabSz="968167">
                <a:defRPr/>
              </a:pPr>
              <a:r>
                <a:rPr lang="en-US" altLang="en-US" sz="2000" dirty="0">
                  <a:solidFill>
                    <a:srgbClr val="464646"/>
                  </a:solidFill>
                  <a:latin typeface="Arial Narrow" pitchFamily="34" charset="0"/>
                  <a:cs typeface="Arial" charset="0"/>
                </a:rPr>
                <a:t>$</a:t>
              </a:r>
              <a:r>
                <a:rPr lang="en-US" altLang="en-US" sz="2000" dirty="0" smtClean="0">
                  <a:solidFill>
                    <a:srgbClr val="464646"/>
                  </a:solidFill>
                  <a:latin typeface="Arial Narrow" pitchFamily="34" charset="0"/>
                  <a:cs typeface="Arial" charset="0"/>
                </a:rPr>
                <a:t>154mld </a:t>
              </a:r>
              <a:endParaRPr lang="en-US" altLang="en-US" sz="2000" dirty="0">
                <a:solidFill>
                  <a:srgbClr val="464646"/>
                </a:solidFill>
                <a:latin typeface="Arial Narrow" pitchFamily="34" charset="0"/>
                <a:cs typeface="Arial" charset="0"/>
              </a:endParaRPr>
            </a:p>
          </p:txBody>
        </p:sp>
        <p:sp>
          <p:nvSpPr>
            <p:cNvPr id="37" name="Rectangle 36"/>
            <p:cNvSpPr/>
            <p:nvPr/>
          </p:nvSpPr>
          <p:spPr bwMode="auto">
            <a:xfrm>
              <a:off x="1302566" y="3907857"/>
              <a:ext cx="2907925" cy="731520"/>
            </a:xfrm>
            <a:prstGeom prst="rect">
              <a:avLst/>
            </a:prstGeom>
            <a:noFill/>
            <a:ln w="9525" cap="flat" cmpd="sng" algn="ctr">
              <a:solidFill>
                <a:schemeClr val="accent2"/>
              </a:solidFill>
              <a:prstDash val="solid"/>
              <a:round/>
              <a:headEnd type="none" w="med" len="med"/>
              <a:tailEnd type="none" w="med" len="med"/>
            </a:ln>
            <a:effectLst/>
            <a:extLst/>
          </p:spPr>
          <p:txBody>
            <a:bodyPr wrap="none" lIns="0" tIns="0" rIns="19364" bIns="19364" anchor="ctr"/>
            <a:lstStyle/>
            <a:p>
              <a:pPr algn="ctr" defTabSz="968167">
                <a:defRPr/>
              </a:pPr>
              <a:endParaRPr lang="en-US" sz="1271">
                <a:latin typeface="Arial Narrow" panose="020B0606020202030204" pitchFamily="34" charset="0"/>
              </a:endParaRPr>
            </a:p>
          </p:txBody>
        </p:sp>
        <p:cxnSp>
          <p:nvCxnSpPr>
            <p:cNvPr id="38" name="Straight Connector 37"/>
            <p:cNvCxnSpPr/>
            <p:nvPr/>
          </p:nvCxnSpPr>
          <p:spPr bwMode="auto">
            <a:xfrm>
              <a:off x="1302566" y="3907859"/>
              <a:ext cx="2907925" cy="0"/>
            </a:xfrm>
            <a:prstGeom prst="line">
              <a:avLst/>
            </a:prstGeom>
            <a:noFill/>
            <a:ln w="381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Rectangle 38"/>
            <p:cNvSpPr/>
            <p:nvPr/>
          </p:nvSpPr>
          <p:spPr bwMode="auto">
            <a:xfrm>
              <a:off x="1314105" y="4002987"/>
              <a:ext cx="2884846" cy="283366"/>
            </a:xfrm>
            <a:prstGeom prst="rect">
              <a:avLst/>
            </a:prstGeom>
          </p:spPr>
          <p:txBody>
            <a:bodyPr anchor="ctr">
              <a:spAutoFit/>
            </a:bodyPr>
            <a:lstStyle/>
            <a:p>
              <a:pPr algn="ctr" defTabSz="968167">
                <a:lnSpc>
                  <a:spcPts val="2012"/>
                </a:lnSpc>
                <a:spcAft>
                  <a:spcPts val="212"/>
                </a:spcAft>
                <a:defRPr/>
              </a:pPr>
              <a:r>
                <a:rPr lang="en-US" sz="1800" b="1" spc="21" dirty="0" smtClean="0">
                  <a:solidFill>
                    <a:srgbClr val="ADAEB0">
                      <a:lumMod val="50000"/>
                    </a:srgbClr>
                  </a:solidFill>
                  <a:latin typeface="Arial Narrow" panose="020B0606020202030204" pitchFamily="34" charset="0"/>
                </a:rPr>
                <a:t>OBBLIGAZIONARIO</a:t>
              </a:r>
              <a:endParaRPr lang="en-US" sz="1800" b="1" spc="21" dirty="0">
                <a:solidFill>
                  <a:srgbClr val="ADAEB0">
                    <a:lumMod val="50000"/>
                  </a:srgbClr>
                </a:solidFill>
                <a:latin typeface="Arial Narrow" panose="020B0606020202030204" pitchFamily="34" charset="0"/>
              </a:endParaRPr>
            </a:p>
          </p:txBody>
        </p:sp>
      </p:grpSp>
      <p:sp>
        <p:nvSpPr>
          <p:cNvPr id="49" name="object 7"/>
          <p:cNvSpPr>
            <a:spLocks/>
          </p:cNvSpPr>
          <p:nvPr>
            <p:custDataLst>
              <p:tags r:id="rId10"/>
            </p:custDataLst>
          </p:nvPr>
        </p:nvSpPr>
        <p:spPr bwMode="auto">
          <a:xfrm>
            <a:off x="6120821" y="1885273"/>
            <a:ext cx="6536938" cy="603943"/>
          </a:xfrm>
          <a:custGeom>
            <a:avLst/>
            <a:gdLst>
              <a:gd name="T0" fmla="*/ 0 w 2095500"/>
              <a:gd name="T1" fmla="*/ 0 h 381000"/>
              <a:gd name="T2" fmla="*/ 2095500 w 2095500"/>
              <a:gd name="T3" fmla="*/ 381000 h 381000"/>
            </a:gdLst>
            <a:ahLst/>
            <a:cxnLst/>
            <a:rect l="T0" t="T1" r="T2" b="T3"/>
            <a:pathLst>
              <a:path w="2095500" h="381000">
                <a:moveTo>
                  <a:pt x="0" y="381000"/>
                </a:moveTo>
                <a:lnTo>
                  <a:pt x="2095500" y="381000"/>
                </a:lnTo>
                <a:lnTo>
                  <a:pt x="2095500" y="0"/>
                </a:lnTo>
                <a:lnTo>
                  <a:pt x="0" y="0"/>
                </a:lnTo>
                <a:lnTo>
                  <a:pt x="0" y="381000"/>
                </a:lnTo>
                <a:close/>
              </a:path>
            </a:pathLst>
          </a:custGeom>
          <a:solidFill>
            <a:srgbClr val="547AA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68167" fontAlgn="auto">
              <a:spcBef>
                <a:spcPts val="0"/>
              </a:spcBef>
              <a:spcAft>
                <a:spcPts val="0"/>
              </a:spcAft>
              <a:defRPr/>
            </a:pPr>
            <a:r>
              <a:rPr lang="en-US" sz="1800" b="1" cap="all" spc="15" dirty="0">
                <a:solidFill>
                  <a:srgbClr val="FFFFFF"/>
                </a:solidFill>
                <a:latin typeface="Arial Narrow"/>
                <a:cs typeface="Arial Narrow"/>
              </a:rPr>
              <a:t>Neuberger </a:t>
            </a:r>
            <a:r>
              <a:rPr lang="en-US" sz="1800" b="1" cap="all" spc="15" dirty="0" smtClean="0">
                <a:solidFill>
                  <a:srgbClr val="FFFFFF"/>
                </a:solidFill>
                <a:latin typeface="Arial Narrow"/>
                <a:cs typeface="Arial Narrow"/>
              </a:rPr>
              <a:t>Berman Private Equity</a:t>
            </a:r>
            <a:endParaRPr lang="en-US" sz="1800" b="1" cap="all" spc="15" baseline="30000" dirty="0">
              <a:solidFill>
                <a:srgbClr val="FFFFFF"/>
              </a:solidFill>
              <a:latin typeface="Arial Narrow"/>
              <a:cs typeface="Arial Narrow"/>
            </a:endParaRPr>
          </a:p>
        </p:txBody>
      </p:sp>
      <p:grpSp>
        <p:nvGrpSpPr>
          <p:cNvPr id="5" name="Group 4"/>
          <p:cNvGrpSpPr/>
          <p:nvPr/>
        </p:nvGrpSpPr>
        <p:grpSpPr>
          <a:xfrm>
            <a:off x="1122169" y="5279967"/>
            <a:ext cx="4312859" cy="1370111"/>
            <a:chOff x="1122170" y="5279967"/>
            <a:chExt cx="3268717" cy="1113041"/>
          </a:xfrm>
        </p:grpSpPr>
        <p:sp>
          <p:nvSpPr>
            <p:cNvPr id="27" name="TextBox 98"/>
            <p:cNvSpPr txBox="1">
              <a:spLocks noChangeArrowheads="1"/>
            </p:cNvSpPr>
            <p:nvPr/>
          </p:nvSpPr>
          <p:spPr bwMode="auto">
            <a:xfrm>
              <a:off x="1478629" y="5882498"/>
              <a:ext cx="2569090" cy="25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defTabSz="968167">
                <a:defRPr/>
              </a:pPr>
              <a:r>
                <a:rPr lang="en-US" altLang="en-US" sz="2000" dirty="0">
                  <a:solidFill>
                    <a:srgbClr val="464646"/>
                  </a:solidFill>
                  <a:latin typeface="Arial Narrow" pitchFamily="34" charset="0"/>
                  <a:cs typeface="Arial" charset="0"/>
                </a:rPr>
                <a:t>$</a:t>
              </a:r>
              <a:r>
                <a:rPr lang="en-US" altLang="en-US" sz="2000" dirty="0" smtClean="0">
                  <a:solidFill>
                    <a:srgbClr val="464646"/>
                  </a:solidFill>
                  <a:latin typeface="Arial Narrow" pitchFamily="34" charset="0"/>
                  <a:cs typeface="Arial" charset="0"/>
                </a:rPr>
                <a:t>93mld </a:t>
              </a:r>
              <a:r>
                <a:rPr lang="en-US" altLang="en-US" sz="1400" dirty="0">
                  <a:solidFill>
                    <a:srgbClr val="464646"/>
                  </a:solidFill>
                  <a:latin typeface="Arial Narrow" pitchFamily="34" charset="0"/>
                  <a:cs typeface="Arial" charset="0"/>
                </a:rPr>
                <a:t>AUM </a:t>
              </a:r>
              <a:r>
                <a:rPr lang="en-US" altLang="en-US" sz="1400" dirty="0" smtClean="0">
                  <a:solidFill>
                    <a:srgbClr val="464646"/>
                  </a:solidFill>
                  <a:latin typeface="Arial Narrow" pitchFamily="34" charset="0"/>
                  <a:cs typeface="Arial" charset="0"/>
                </a:rPr>
                <a:t>e </a:t>
              </a:r>
              <a:r>
                <a:rPr lang="en-US" altLang="en-US" sz="1400" dirty="0" err="1" smtClean="0">
                  <a:solidFill>
                    <a:srgbClr val="464646"/>
                  </a:solidFill>
                  <a:latin typeface="Arial Narrow" pitchFamily="34" charset="0"/>
                  <a:cs typeface="Arial" charset="0"/>
                </a:rPr>
                <a:t>Capitale</a:t>
              </a:r>
              <a:r>
                <a:rPr lang="en-US" altLang="en-US" sz="1400" dirty="0" smtClean="0">
                  <a:solidFill>
                    <a:srgbClr val="464646"/>
                  </a:solidFill>
                  <a:latin typeface="Arial Narrow" pitchFamily="34" charset="0"/>
                  <a:cs typeface="Arial" charset="0"/>
                </a:rPr>
                <a:t> </a:t>
              </a:r>
              <a:r>
                <a:rPr lang="en-US" altLang="en-US" sz="1400" dirty="0" err="1" smtClean="0">
                  <a:solidFill>
                    <a:srgbClr val="464646"/>
                  </a:solidFill>
                  <a:latin typeface="Arial Narrow" pitchFamily="34" charset="0"/>
                  <a:cs typeface="Arial" charset="0"/>
                </a:rPr>
                <a:t>impegnato</a:t>
              </a:r>
              <a:r>
                <a:rPr lang="en-US" altLang="en-US" sz="1400" dirty="0" smtClean="0">
                  <a:solidFill>
                    <a:srgbClr val="464646"/>
                  </a:solidFill>
                  <a:latin typeface="Arial Narrow" pitchFamily="34" charset="0"/>
                  <a:cs typeface="Arial" charset="0"/>
                </a:rPr>
                <a:t> (committed)</a:t>
              </a:r>
              <a:endParaRPr lang="en-US" altLang="en-US" sz="1400" dirty="0">
                <a:solidFill>
                  <a:srgbClr val="464646"/>
                </a:solidFill>
                <a:latin typeface="Arial Narrow" pitchFamily="34" charset="0"/>
                <a:cs typeface="Arial" charset="0"/>
              </a:endParaRPr>
            </a:p>
          </p:txBody>
        </p:sp>
        <p:sp>
          <p:nvSpPr>
            <p:cNvPr id="46" name="Rectangle 45"/>
            <p:cNvSpPr/>
            <p:nvPr/>
          </p:nvSpPr>
          <p:spPr bwMode="auto">
            <a:xfrm>
              <a:off x="1302566" y="5409939"/>
              <a:ext cx="2907925" cy="857218"/>
            </a:xfrm>
            <a:prstGeom prst="rect">
              <a:avLst/>
            </a:prstGeom>
            <a:noFill/>
            <a:ln w="9525" cap="flat" cmpd="sng" algn="ctr">
              <a:solidFill>
                <a:schemeClr val="accent2"/>
              </a:solidFill>
              <a:prstDash val="solid"/>
              <a:round/>
              <a:headEnd type="none" w="med" len="med"/>
              <a:tailEnd type="none" w="med" len="med"/>
            </a:ln>
            <a:effectLst/>
            <a:extLst/>
          </p:spPr>
          <p:txBody>
            <a:bodyPr wrap="none" lIns="0" tIns="0" rIns="19364" bIns="19364" anchor="ctr"/>
            <a:lstStyle/>
            <a:p>
              <a:pPr algn="ctr" defTabSz="968167">
                <a:defRPr/>
              </a:pPr>
              <a:endParaRPr lang="en-US" sz="1271">
                <a:latin typeface="Arial Narrow" panose="020B0606020202030204" pitchFamily="34" charset="0"/>
              </a:endParaRPr>
            </a:p>
          </p:txBody>
        </p:sp>
        <p:cxnSp>
          <p:nvCxnSpPr>
            <p:cNvPr id="47" name="Straight Connector 46"/>
            <p:cNvCxnSpPr/>
            <p:nvPr/>
          </p:nvCxnSpPr>
          <p:spPr bwMode="auto">
            <a:xfrm>
              <a:off x="1302566" y="5419847"/>
              <a:ext cx="2907925" cy="0"/>
            </a:xfrm>
            <a:prstGeom prst="line">
              <a:avLst/>
            </a:prstGeom>
            <a:noFill/>
            <a:ln w="38100" cap="flat" cmpd="sng" algn="ctr">
              <a:solidFill>
                <a:schemeClr val="accent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Rectangle 47"/>
            <p:cNvSpPr/>
            <p:nvPr/>
          </p:nvSpPr>
          <p:spPr bwMode="auto">
            <a:xfrm>
              <a:off x="1314105" y="5514975"/>
              <a:ext cx="2884846" cy="283366"/>
            </a:xfrm>
            <a:prstGeom prst="rect">
              <a:avLst/>
            </a:prstGeom>
          </p:spPr>
          <p:txBody>
            <a:bodyPr anchor="ctr">
              <a:spAutoFit/>
            </a:bodyPr>
            <a:lstStyle/>
            <a:p>
              <a:pPr algn="ctr" defTabSz="968167">
                <a:lnSpc>
                  <a:spcPts val="2012"/>
                </a:lnSpc>
                <a:spcAft>
                  <a:spcPts val="212"/>
                </a:spcAft>
                <a:defRPr/>
              </a:pPr>
              <a:r>
                <a:rPr lang="en-US" sz="1800" b="1" spc="21" dirty="0" smtClean="0">
                  <a:solidFill>
                    <a:srgbClr val="ADAEB0">
                      <a:lumMod val="50000"/>
                    </a:srgbClr>
                  </a:solidFill>
                  <a:latin typeface="Arial Narrow" panose="020B0606020202030204" pitchFamily="34" charset="0"/>
                </a:rPr>
                <a:t>ALTERNATIVI</a:t>
              </a:r>
              <a:endParaRPr lang="en-US" sz="1800" b="1" spc="21" dirty="0">
                <a:solidFill>
                  <a:srgbClr val="ADAEB0">
                    <a:lumMod val="50000"/>
                  </a:srgbClr>
                </a:solidFill>
                <a:latin typeface="Arial Narrow" panose="020B0606020202030204" pitchFamily="34" charset="0"/>
              </a:endParaRPr>
            </a:p>
          </p:txBody>
        </p:sp>
        <p:sp>
          <p:nvSpPr>
            <p:cNvPr id="2" name="Rectangle 1"/>
            <p:cNvSpPr/>
            <p:nvPr/>
          </p:nvSpPr>
          <p:spPr bwMode="auto">
            <a:xfrm>
              <a:off x="1122170" y="5279967"/>
              <a:ext cx="3268717" cy="1113041"/>
            </a:xfrm>
            <a:prstGeom prst="rect">
              <a:avLst/>
            </a:prstGeom>
            <a:noFill/>
            <a:ln w="28575" cap="flat" cmpd="sng" algn="ctr">
              <a:solidFill>
                <a:schemeClr val="accent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00000"/>
                </a:solidFill>
                <a:effectLst/>
                <a:latin typeface="Arial" charset="0"/>
              </a:endParaRPr>
            </a:p>
          </p:txBody>
        </p:sp>
      </p:grpSp>
    </p:spTree>
    <p:custDataLst>
      <p:tags r:id="rId1"/>
    </p:custDataLst>
    <p:extLst>
      <p:ext uri="{BB962C8B-B14F-4D97-AF65-F5344CB8AC3E}">
        <p14:creationId xmlns:p14="http://schemas.microsoft.com/office/powerpoint/2010/main" val="186526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1108075" y="1810829"/>
            <a:ext cx="12414250" cy="507256"/>
          </a:xfrm>
          <a:prstGeom prst="rect">
            <a:avLst/>
          </a:prstGeom>
          <a:solidFill>
            <a:schemeClr val="accent1"/>
          </a:solidFill>
          <a:ln w="9525" cap="flat" cmpd="sng" algn="ctr">
            <a:no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00000"/>
              </a:solidFill>
              <a:effectLst/>
              <a:latin typeface="Arial" charset="0"/>
            </a:endParaRPr>
          </a:p>
        </p:txBody>
      </p:sp>
      <p:sp>
        <p:nvSpPr>
          <p:cNvPr id="2" name="Rectangle 1"/>
          <p:cNvSpPr/>
          <p:nvPr/>
        </p:nvSpPr>
        <p:spPr bwMode="auto">
          <a:xfrm>
            <a:off x="1108075" y="4414624"/>
            <a:ext cx="12414250" cy="507256"/>
          </a:xfrm>
          <a:prstGeom prst="rect">
            <a:avLst/>
          </a:prstGeom>
          <a:solidFill>
            <a:schemeClr val="accent1"/>
          </a:solidFill>
          <a:ln w="9525" cap="flat" cmpd="sng" algn="ctr">
            <a:no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00000"/>
              </a:solidFill>
              <a:effectLst/>
              <a:latin typeface="Arial" charset="0"/>
            </a:endParaRPr>
          </a:p>
        </p:txBody>
      </p:sp>
      <p:sp>
        <p:nvSpPr>
          <p:cNvPr id="8195" name="Rectangle 5"/>
          <p:cNvSpPr>
            <a:spLocks noGrp="1" noChangeArrowheads="1"/>
          </p:cNvSpPr>
          <p:nvPr>
            <p:ph type="title"/>
            <p:custDataLst>
              <p:tags r:id="rId2"/>
            </p:custDataLst>
          </p:nvPr>
        </p:nvSpPr>
        <p:spPr>
          <a:noFill/>
        </p:spPr>
        <p:txBody>
          <a:bodyPr/>
          <a:lstStyle/>
          <a:p>
            <a:r>
              <a:rPr lang="it-IT" dirty="0"/>
              <a:t>I </a:t>
            </a:r>
            <a:r>
              <a:rPr lang="it-IT" dirty="0" smtClean="0"/>
              <a:t>vantaggi della piattaforma </a:t>
            </a:r>
            <a:r>
              <a:rPr lang="it-IT" dirty="0"/>
              <a:t>di Private </a:t>
            </a:r>
            <a:r>
              <a:rPr lang="it-IT" dirty="0" err="1"/>
              <a:t>Equity</a:t>
            </a:r>
            <a:r>
              <a:rPr lang="it-IT" dirty="0"/>
              <a:t> di Neuberger </a:t>
            </a:r>
            <a:r>
              <a:rPr lang="it-IT" dirty="0" err="1"/>
              <a:t>Berman</a:t>
            </a:r>
            <a:endParaRPr lang="en-US" altLang="en-US" dirty="0" smtClean="0"/>
          </a:p>
        </p:txBody>
      </p:sp>
      <p:sp>
        <p:nvSpPr>
          <p:cNvPr id="4" name="Content Placeholder 3"/>
          <p:cNvSpPr>
            <a:spLocks noGrp="1"/>
          </p:cNvSpPr>
          <p:nvPr>
            <p:ph sz="quarter" idx="13"/>
          </p:nvPr>
        </p:nvSpPr>
        <p:spPr/>
        <p:txBody>
          <a:bodyPr/>
          <a:lstStyle/>
          <a:p>
            <a:endParaRPr lang="en-GB" sz="900" dirty="0"/>
          </a:p>
          <a:p>
            <a:r>
              <a:rPr lang="en-US" sz="900" dirty="0"/>
              <a:t>Fonte: NB Alternatives Advisers LLC. </a:t>
            </a:r>
            <a:r>
              <a:rPr lang="en-US" sz="900" dirty="0" err="1"/>
              <a:t>Dati</a:t>
            </a:r>
            <a:r>
              <a:rPr lang="en-US" sz="900" dirty="0"/>
              <a:t> a </a:t>
            </a:r>
            <a:r>
              <a:rPr lang="en-US" sz="900" dirty="0" err="1"/>
              <a:t>dicembre</a:t>
            </a:r>
            <a:r>
              <a:rPr lang="en-US" sz="900" dirty="0"/>
              <a:t> 2018.</a:t>
            </a:r>
          </a:p>
          <a:p>
            <a:r>
              <a:rPr lang="en-US" sz="900" dirty="0" smtClean="0"/>
              <a:t>1 </a:t>
            </a:r>
            <a:r>
              <a:rPr lang="it-IT" sz="900" dirty="0"/>
              <a:t>Misurato come ammontare del </a:t>
            </a:r>
            <a:r>
              <a:rPr lang="it-IT" sz="900" dirty="0" err="1"/>
              <a:t>commitment</a:t>
            </a:r>
            <a:r>
              <a:rPr lang="it-IT" sz="900" dirty="0"/>
              <a:t> accettato dal General </a:t>
            </a:r>
            <a:r>
              <a:rPr lang="it-IT" sz="900" dirty="0" err="1"/>
              <a:t>Partners</a:t>
            </a:r>
            <a:r>
              <a:rPr lang="it-IT" sz="900" dirty="0"/>
              <a:t> sottostante diviso per il </a:t>
            </a:r>
            <a:r>
              <a:rPr lang="it-IT" sz="900" dirty="0" err="1"/>
              <a:t>commitment</a:t>
            </a:r>
            <a:r>
              <a:rPr lang="it-IT" sz="900" dirty="0"/>
              <a:t> totale richiesto nei documenti di sottoscrizione consegnati per investimenti in fondi privati durante il periodo di offerta. La performance passata non garantisce i risultati futuri. Riflette la percentuale di allocazioni richieste insieme ai </a:t>
            </a:r>
            <a:r>
              <a:rPr lang="it-IT" sz="900" dirty="0" err="1"/>
              <a:t>commitment</a:t>
            </a:r>
            <a:r>
              <a:rPr lang="it-IT" sz="900" dirty="0"/>
              <a:t> totali sul primario in media degli ultimi 5 anni (al Q4 2018)</a:t>
            </a:r>
            <a:endParaRPr lang="en-GB" sz="900" dirty="0"/>
          </a:p>
        </p:txBody>
      </p:sp>
      <p:sp>
        <p:nvSpPr>
          <p:cNvPr id="32" name="TextBox 58"/>
          <p:cNvSpPr txBox="1"/>
          <p:nvPr/>
        </p:nvSpPr>
        <p:spPr>
          <a:xfrm>
            <a:off x="9625366" y="2256422"/>
            <a:ext cx="3600000" cy="2031325"/>
          </a:xfrm>
          <a:prstGeom prst="rect">
            <a:avLst/>
          </a:prstGeom>
          <a:noFill/>
          <a:ln>
            <a:noFill/>
          </a:ln>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6000" dirty="0">
                <a:solidFill>
                  <a:schemeClr val="accent1"/>
                </a:solidFill>
                <a:latin typeface="Arial Narrow" charset="0"/>
                <a:ea typeface="Arial Narrow" charset="0"/>
                <a:cs typeface="Arial Narrow" charset="0"/>
              </a:rPr>
              <a:t>97</a:t>
            </a:r>
            <a:r>
              <a:rPr lang="en-US" sz="6000" dirty="0" smtClean="0">
                <a:solidFill>
                  <a:schemeClr val="accent1"/>
                </a:solidFill>
                <a:latin typeface="Arial Narrow" charset="0"/>
                <a:ea typeface="Arial Narrow" charset="0"/>
                <a:cs typeface="Arial Narrow" charset="0"/>
              </a:rPr>
              <a:t>%</a:t>
            </a:r>
          </a:p>
          <a:p>
            <a:pPr fontAlgn="auto">
              <a:spcBef>
                <a:spcPts val="0"/>
              </a:spcBef>
              <a:spcAft>
                <a:spcPts val="0"/>
              </a:spcAft>
            </a:pPr>
            <a:r>
              <a:rPr lang="en-US" altLang="en-US" sz="2400" dirty="0" err="1" smtClean="0">
                <a:solidFill>
                  <a:schemeClr val="tx1"/>
                </a:solidFill>
                <a:latin typeface="Arial Narrow" panose="020B0606020202030204" pitchFamily="34" charset="0"/>
              </a:rPr>
              <a:t>Delle</a:t>
            </a:r>
            <a:r>
              <a:rPr lang="en-US" altLang="en-US" sz="2400" dirty="0" smtClean="0">
                <a:solidFill>
                  <a:schemeClr val="tx1"/>
                </a:solidFill>
                <a:latin typeface="Arial Narrow" panose="020B0606020202030204" pitchFamily="34" charset="0"/>
              </a:rPr>
              <a:t> </a:t>
            </a:r>
            <a:r>
              <a:rPr lang="en-US" altLang="en-US" sz="2400" dirty="0" err="1" smtClean="0">
                <a:solidFill>
                  <a:schemeClr val="tx1"/>
                </a:solidFill>
                <a:latin typeface="Arial Narrow" panose="020B0606020202030204" pitchFamily="34" charset="0"/>
              </a:rPr>
              <a:t>allocazioni</a:t>
            </a:r>
            <a:r>
              <a:rPr lang="en-US" altLang="en-US" sz="2400" dirty="0" smtClean="0">
                <a:solidFill>
                  <a:schemeClr val="tx1"/>
                </a:solidFill>
                <a:latin typeface="Arial Narrow" panose="020B0606020202030204" pitchFamily="34" charset="0"/>
              </a:rPr>
              <a:t> </a:t>
            </a:r>
            <a:r>
              <a:rPr lang="en-US" altLang="en-US" sz="2400" dirty="0" err="1" smtClean="0">
                <a:solidFill>
                  <a:schemeClr val="tx1"/>
                </a:solidFill>
                <a:latin typeface="Arial Narrow" panose="020B0606020202030204" pitchFamily="34" charset="0"/>
              </a:rPr>
              <a:t>richiestedi</a:t>
            </a:r>
            <a:r>
              <a:rPr lang="en-US" altLang="en-US" sz="2400" dirty="0" smtClean="0">
                <a:solidFill>
                  <a:schemeClr val="tx1"/>
                </a:solidFill>
                <a:latin typeface="Arial Narrow" panose="020B0606020202030204" pitchFamily="34" charset="0"/>
              </a:rPr>
              <a:t> </a:t>
            </a:r>
            <a:r>
              <a:rPr lang="en-US" altLang="en-US" sz="2400" dirty="0" err="1" smtClean="0">
                <a:solidFill>
                  <a:schemeClr val="tx1"/>
                </a:solidFill>
                <a:latin typeface="Arial Narrow" panose="020B0606020202030204" pitchFamily="34" charset="0"/>
              </a:rPr>
              <a:t>primario</a:t>
            </a:r>
            <a:r>
              <a:rPr lang="en-US" altLang="en-US" sz="2400" dirty="0" smtClean="0">
                <a:solidFill>
                  <a:schemeClr val="tx1"/>
                </a:solidFill>
                <a:latin typeface="Arial Narrow" panose="020B0606020202030204" pitchFamily="34" charset="0"/>
              </a:rPr>
              <a:t> soddisfatte</a:t>
            </a:r>
            <a:r>
              <a:rPr lang="en-US" altLang="en-US" sz="2400" baseline="30000" dirty="0" smtClean="0">
                <a:solidFill>
                  <a:schemeClr val="tx1"/>
                </a:solidFill>
                <a:latin typeface="Arial Narrow" panose="020B0606020202030204" pitchFamily="34" charset="0"/>
              </a:rPr>
              <a:t>1</a:t>
            </a:r>
          </a:p>
        </p:txBody>
      </p:sp>
      <p:sp>
        <p:nvSpPr>
          <p:cNvPr id="34" name="TextBox 58"/>
          <p:cNvSpPr txBox="1"/>
          <p:nvPr/>
        </p:nvSpPr>
        <p:spPr>
          <a:xfrm>
            <a:off x="1405034" y="2465249"/>
            <a:ext cx="3600000" cy="1661993"/>
          </a:xfrm>
          <a:prstGeom prst="rect">
            <a:avLst/>
          </a:prstGeom>
          <a:noFill/>
          <a:ln>
            <a:noFill/>
          </a:ln>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6000" dirty="0">
                <a:solidFill>
                  <a:schemeClr val="accent1"/>
                </a:solidFill>
                <a:latin typeface="Arial Narrow" charset="0"/>
                <a:ea typeface="Arial Narrow" charset="0"/>
                <a:cs typeface="Arial Narrow" charset="0"/>
              </a:rPr>
              <a:t>530</a:t>
            </a:r>
            <a:r>
              <a:rPr lang="en-US" sz="6000" dirty="0" smtClean="0">
                <a:solidFill>
                  <a:schemeClr val="accent1"/>
                </a:solidFill>
                <a:latin typeface="Arial Narrow" charset="0"/>
                <a:ea typeface="Arial Narrow" charset="0"/>
                <a:cs typeface="Arial Narrow" charset="0"/>
              </a:rPr>
              <a:t>+</a:t>
            </a:r>
          </a:p>
          <a:p>
            <a:pPr fontAlgn="auto">
              <a:spcBef>
                <a:spcPts val="0"/>
              </a:spcBef>
              <a:spcAft>
                <a:spcPts val="0"/>
              </a:spcAft>
            </a:pPr>
            <a:r>
              <a:rPr lang="it-IT" altLang="en-US" sz="2400" dirty="0">
                <a:solidFill>
                  <a:schemeClr val="tx1"/>
                </a:solidFill>
                <a:latin typeface="Arial Narrow" panose="020B0606020202030204" pitchFamily="34" charset="0"/>
              </a:rPr>
              <a:t>Investimenti attivi in fondi di private </a:t>
            </a:r>
            <a:r>
              <a:rPr lang="it-IT" altLang="en-US" sz="2400" dirty="0" err="1">
                <a:solidFill>
                  <a:schemeClr val="tx1"/>
                </a:solidFill>
                <a:latin typeface="Arial Narrow" panose="020B0606020202030204" pitchFamily="34" charset="0"/>
              </a:rPr>
              <a:t>equity</a:t>
            </a:r>
            <a:r>
              <a:rPr lang="it-IT" altLang="en-US" sz="2400" dirty="0">
                <a:solidFill>
                  <a:schemeClr val="tx1"/>
                </a:solidFill>
                <a:latin typeface="Arial Narrow" panose="020B0606020202030204" pitchFamily="34" charset="0"/>
              </a:rPr>
              <a:t> </a:t>
            </a:r>
            <a:endParaRPr lang="en-US" altLang="en-US" sz="2400" baseline="30000" dirty="0">
              <a:solidFill>
                <a:schemeClr val="tx1"/>
              </a:solidFill>
              <a:latin typeface="Arial Narrow" panose="020B0606020202030204" pitchFamily="34" charset="0"/>
            </a:endParaRPr>
          </a:p>
        </p:txBody>
      </p:sp>
      <p:sp>
        <p:nvSpPr>
          <p:cNvPr id="36" name="TextBox 83"/>
          <p:cNvSpPr txBox="1"/>
          <p:nvPr/>
        </p:nvSpPr>
        <p:spPr>
          <a:xfrm>
            <a:off x="1129553" y="1915792"/>
            <a:ext cx="12379166" cy="307777"/>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it-IT" sz="2000" b="1" dirty="0" smtClean="0">
                <a:solidFill>
                  <a:schemeClr val="bg1"/>
                </a:solidFill>
                <a:latin typeface="Arial Narrow" charset="0"/>
                <a:ea typeface="Arial Narrow" charset="0"/>
                <a:cs typeface="Arial Narrow" charset="0"/>
              </a:rPr>
              <a:t>RELAZIONI CONSOLIDATE CON I GENERAL PARTNER GARANTISCONO ACCESSO ALLE MIGLIORI OPPORTUNITÀ</a:t>
            </a:r>
            <a:endParaRPr lang="it-IT" sz="2000" b="1" dirty="0">
              <a:solidFill>
                <a:schemeClr val="bg1"/>
              </a:solidFill>
              <a:latin typeface="Arial Narrow" charset="0"/>
              <a:ea typeface="Arial Narrow" charset="0"/>
              <a:cs typeface="Arial Narrow" charset="0"/>
            </a:endParaRPr>
          </a:p>
        </p:txBody>
      </p:sp>
      <p:sp>
        <p:nvSpPr>
          <p:cNvPr id="37" name="TextBox 58"/>
          <p:cNvSpPr txBox="1"/>
          <p:nvPr/>
        </p:nvSpPr>
        <p:spPr>
          <a:xfrm>
            <a:off x="5515200" y="2462203"/>
            <a:ext cx="3600000" cy="1292662"/>
          </a:xfrm>
          <a:prstGeom prst="rect">
            <a:avLst/>
          </a:prstGeom>
          <a:noFill/>
          <a:ln>
            <a:noFill/>
          </a:ln>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6000" dirty="0">
                <a:solidFill>
                  <a:schemeClr val="accent1"/>
                </a:solidFill>
                <a:latin typeface="Arial Narrow" charset="0"/>
                <a:ea typeface="Arial Narrow" charset="0"/>
                <a:cs typeface="Arial Narrow" charset="0"/>
              </a:rPr>
              <a:t>160</a:t>
            </a:r>
            <a:r>
              <a:rPr lang="en-US" sz="6000" dirty="0" smtClean="0">
                <a:solidFill>
                  <a:schemeClr val="accent1"/>
                </a:solidFill>
                <a:latin typeface="Arial Narrow" charset="0"/>
                <a:ea typeface="Arial Narrow" charset="0"/>
                <a:cs typeface="Arial Narrow" charset="0"/>
              </a:rPr>
              <a:t>+</a:t>
            </a:r>
            <a:br>
              <a:rPr lang="en-US" sz="6000" dirty="0" smtClean="0">
                <a:solidFill>
                  <a:schemeClr val="accent1"/>
                </a:solidFill>
                <a:latin typeface="Arial Narrow" charset="0"/>
                <a:ea typeface="Arial Narrow" charset="0"/>
                <a:cs typeface="Arial Narrow" charset="0"/>
              </a:rPr>
            </a:br>
            <a:r>
              <a:rPr lang="it-IT" altLang="en-US" sz="2400" dirty="0" err="1">
                <a:solidFill>
                  <a:schemeClr val="tx1"/>
                </a:solidFill>
                <a:latin typeface="Arial Narrow" panose="020B0606020202030204" pitchFamily="34" charset="0"/>
              </a:rPr>
              <a:t>Advisory</a:t>
            </a:r>
            <a:r>
              <a:rPr lang="it-IT" altLang="en-US" sz="2400" dirty="0">
                <a:solidFill>
                  <a:schemeClr val="tx1"/>
                </a:solidFill>
                <a:latin typeface="Arial Narrow" panose="020B0606020202030204" pitchFamily="34" charset="0"/>
              </a:rPr>
              <a:t> </a:t>
            </a:r>
            <a:r>
              <a:rPr lang="it-IT" altLang="en-US" sz="2400" dirty="0" err="1" smtClean="0">
                <a:solidFill>
                  <a:schemeClr val="tx1"/>
                </a:solidFill>
                <a:latin typeface="Arial Narrow" panose="020B0606020202030204" pitchFamily="34" charset="0"/>
              </a:rPr>
              <a:t>board</a:t>
            </a:r>
            <a:endParaRPr lang="it-IT" altLang="en-US" sz="2400" dirty="0">
              <a:solidFill>
                <a:schemeClr val="tx1"/>
              </a:solidFill>
              <a:latin typeface="Arial Narrow" panose="020B0606020202030204" pitchFamily="34" charset="0"/>
            </a:endParaRPr>
          </a:p>
        </p:txBody>
      </p:sp>
      <p:sp>
        <p:nvSpPr>
          <p:cNvPr id="47" name="TextBox 83"/>
          <p:cNvSpPr txBox="1"/>
          <p:nvPr/>
        </p:nvSpPr>
        <p:spPr>
          <a:xfrm>
            <a:off x="1346701" y="4503020"/>
            <a:ext cx="11971266" cy="307777"/>
          </a:xfrm>
          <a:prstGeom prst="rect">
            <a:avLst/>
          </a:prstGeom>
          <a:noFill/>
        </p:spPr>
        <p:txBody>
          <a:bodyPr wrap="square" lIns="0" tIns="0" rIns="0" bIns="0" rtlCol="0">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it-IT" sz="2000" b="1" dirty="0" smtClean="0">
                <a:solidFill>
                  <a:schemeClr val="bg1"/>
                </a:solidFill>
                <a:latin typeface="Arial Narrow" charset="0"/>
                <a:ea typeface="Arial Narrow" charset="0"/>
                <a:cs typeface="Arial Narrow" charset="0"/>
              </a:rPr>
              <a:t>RISORSE DEDICATE GARANTISCONO SELEZIONE ED EXECUTION DEGLI INVESTIMENTI IN PRIVATE MARKETS </a:t>
            </a:r>
            <a:endParaRPr lang="it-IT" sz="2000" b="1" dirty="0">
              <a:solidFill>
                <a:schemeClr val="bg1"/>
              </a:solidFill>
              <a:latin typeface="Arial Narrow" charset="0"/>
              <a:ea typeface="Arial Narrow" charset="0"/>
              <a:cs typeface="Arial Narrow" charset="0"/>
            </a:endParaRPr>
          </a:p>
        </p:txBody>
      </p:sp>
      <p:sp>
        <p:nvSpPr>
          <p:cNvPr id="26" name="Text Placeholder 1"/>
          <p:cNvSpPr txBox="1">
            <a:spLocks/>
          </p:cNvSpPr>
          <p:nvPr/>
        </p:nvSpPr>
        <p:spPr>
          <a:xfrm>
            <a:off x="1108364" y="1291520"/>
            <a:ext cx="12413961" cy="369781"/>
          </a:xfrm>
          <a:prstGeom prst="rect">
            <a:avLst/>
          </a:prstGeom>
        </p:spPr>
        <p:txBody>
          <a:bodyPr/>
          <a:lstStyle>
            <a:lvl1pPr marL="0" indent="0" algn="l" defTabSz="1019175" rtl="0" eaLnBrk="1" fontAlgn="base" hangingPunct="1">
              <a:lnSpc>
                <a:spcPct val="110000"/>
              </a:lnSpc>
              <a:spcBef>
                <a:spcPct val="20000"/>
              </a:spcBef>
              <a:spcAft>
                <a:spcPct val="0"/>
              </a:spcAft>
              <a:buClr>
                <a:schemeClr val="tx2"/>
              </a:buClr>
              <a:buNone/>
              <a:defRPr sz="18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6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4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4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r>
              <a:rPr lang="it-IT" kern="0" dirty="0"/>
              <a:t>Posizionamento unico nell’ecosistema del Private </a:t>
            </a:r>
            <a:r>
              <a:rPr lang="it-IT" kern="0" dirty="0" err="1" smtClean="0"/>
              <a:t>Equity</a:t>
            </a:r>
            <a:r>
              <a:rPr lang="it-IT" kern="0" dirty="0" smtClean="0"/>
              <a:t> internazionale</a:t>
            </a:r>
            <a:endParaRPr lang="it-IT" kern="0" dirty="0"/>
          </a:p>
        </p:txBody>
      </p:sp>
      <p:sp>
        <p:nvSpPr>
          <p:cNvPr id="23" name="TextBox 58"/>
          <p:cNvSpPr txBox="1"/>
          <p:nvPr/>
        </p:nvSpPr>
        <p:spPr>
          <a:xfrm>
            <a:off x="9625366" y="5173520"/>
            <a:ext cx="3600000" cy="1661993"/>
          </a:xfrm>
          <a:prstGeom prst="rect">
            <a:avLst/>
          </a:prstGeom>
          <a:noFill/>
          <a:ln>
            <a:noFill/>
          </a:ln>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6000" dirty="0" smtClean="0">
                <a:solidFill>
                  <a:schemeClr val="accent1"/>
                </a:solidFill>
                <a:latin typeface="Arial Narrow" charset="0"/>
                <a:ea typeface="Arial Narrow" charset="0"/>
                <a:cs typeface="Arial Narrow" charset="0"/>
              </a:rPr>
              <a:t>250+</a:t>
            </a:r>
          </a:p>
          <a:p>
            <a:pPr fontAlgn="auto">
              <a:spcBef>
                <a:spcPts val="0"/>
              </a:spcBef>
              <a:spcAft>
                <a:spcPts val="0"/>
              </a:spcAft>
            </a:pPr>
            <a:r>
              <a:rPr lang="it-IT" altLang="en-US" sz="2400" dirty="0">
                <a:solidFill>
                  <a:schemeClr val="tx1"/>
                </a:solidFill>
                <a:latin typeface="Arial Narrow" panose="020B0606020202030204" pitchFamily="34" charset="0"/>
              </a:rPr>
              <a:t>Società di ricerca terze che forniscono informazioni a NB</a:t>
            </a:r>
          </a:p>
        </p:txBody>
      </p:sp>
      <p:sp>
        <p:nvSpPr>
          <p:cNvPr id="24" name="TextBox 58"/>
          <p:cNvSpPr txBox="1"/>
          <p:nvPr/>
        </p:nvSpPr>
        <p:spPr>
          <a:xfrm>
            <a:off x="1405034" y="5191331"/>
            <a:ext cx="3600000" cy="1661993"/>
          </a:xfrm>
          <a:prstGeom prst="rect">
            <a:avLst/>
          </a:prstGeom>
          <a:noFill/>
          <a:ln>
            <a:noFill/>
          </a:ln>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6000" dirty="0" smtClean="0">
                <a:solidFill>
                  <a:schemeClr val="accent1"/>
                </a:solidFill>
                <a:latin typeface="Arial Narrow" charset="0"/>
                <a:ea typeface="Arial Narrow" charset="0"/>
                <a:cs typeface="Arial Narrow" charset="0"/>
              </a:rPr>
              <a:t>20.000</a:t>
            </a:r>
            <a:r>
              <a:rPr lang="en-US" sz="6000" dirty="0">
                <a:solidFill>
                  <a:schemeClr val="accent1"/>
                </a:solidFill>
                <a:latin typeface="Arial Narrow" charset="0"/>
                <a:ea typeface="Arial Narrow" charset="0"/>
                <a:cs typeface="Arial Narrow" charset="0"/>
              </a:rPr>
              <a:t>+</a:t>
            </a:r>
          </a:p>
          <a:p>
            <a:pPr fontAlgn="auto">
              <a:spcBef>
                <a:spcPts val="0"/>
              </a:spcBef>
              <a:spcAft>
                <a:spcPts val="0"/>
              </a:spcAft>
            </a:pPr>
            <a:r>
              <a:rPr lang="it-IT" altLang="en-US" sz="2400" dirty="0">
                <a:solidFill>
                  <a:schemeClr val="tx1"/>
                </a:solidFill>
                <a:latin typeface="Arial Narrow" panose="020B0606020202030204" pitchFamily="34" charset="0"/>
              </a:rPr>
              <a:t>Società possedute da PE monitorate</a:t>
            </a:r>
          </a:p>
        </p:txBody>
      </p:sp>
      <p:sp>
        <p:nvSpPr>
          <p:cNvPr id="25" name="TextBox 58"/>
          <p:cNvSpPr txBox="1"/>
          <p:nvPr/>
        </p:nvSpPr>
        <p:spPr>
          <a:xfrm>
            <a:off x="5515200" y="5167170"/>
            <a:ext cx="3600000" cy="1661993"/>
          </a:xfrm>
          <a:prstGeom prst="rect">
            <a:avLst/>
          </a:prstGeom>
          <a:noFill/>
          <a:ln>
            <a:noFill/>
          </a:ln>
        </p:spPr>
        <p:txBody>
          <a:bodyPr wrap="square" lIns="0" tIns="0" rIns="0" bIns="0" rtlCol="0" anchor="ctr">
            <a:spAutoFit/>
          </a:bodyPr>
          <a:lstStyle>
            <a:defPPr>
              <a:defRPr lang="en-US"/>
            </a:defPPr>
            <a:lvl1pPr algn="ctr" rtl="0" fontAlgn="base">
              <a:spcBef>
                <a:spcPct val="0"/>
              </a:spcBef>
              <a:spcAft>
                <a:spcPct val="0"/>
              </a:spcAft>
              <a:defRPr sz="1200" kern="1200">
                <a:solidFill>
                  <a:srgbClr val="000000"/>
                </a:solidFill>
                <a:latin typeface="Arial" charset="0"/>
                <a:ea typeface="+mn-ea"/>
                <a:cs typeface="+mn-cs"/>
              </a:defRPr>
            </a:lvl1pPr>
            <a:lvl2pPr marL="457146" algn="ctr" rtl="0" fontAlgn="base">
              <a:spcBef>
                <a:spcPct val="0"/>
              </a:spcBef>
              <a:spcAft>
                <a:spcPct val="0"/>
              </a:spcAft>
              <a:defRPr sz="1200" kern="1200">
                <a:solidFill>
                  <a:srgbClr val="000000"/>
                </a:solidFill>
                <a:latin typeface="Arial" charset="0"/>
                <a:ea typeface="+mn-ea"/>
                <a:cs typeface="+mn-cs"/>
              </a:defRPr>
            </a:lvl2pPr>
            <a:lvl3pPr marL="914294" algn="ctr" rtl="0" fontAlgn="base">
              <a:spcBef>
                <a:spcPct val="0"/>
              </a:spcBef>
              <a:spcAft>
                <a:spcPct val="0"/>
              </a:spcAft>
              <a:defRPr sz="1200" kern="1200">
                <a:solidFill>
                  <a:srgbClr val="000000"/>
                </a:solidFill>
                <a:latin typeface="Arial" charset="0"/>
                <a:ea typeface="+mn-ea"/>
                <a:cs typeface="+mn-cs"/>
              </a:defRPr>
            </a:lvl3pPr>
            <a:lvl4pPr marL="1371440" algn="ctr" rtl="0" fontAlgn="base">
              <a:spcBef>
                <a:spcPct val="0"/>
              </a:spcBef>
              <a:spcAft>
                <a:spcPct val="0"/>
              </a:spcAft>
              <a:defRPr sz="1200" kern="1200">
                <a:solidFill>
                  <a:srgbClr val="000000"/>
                </a:solidFill>
                <a:latin typeface="Arial" charset="0"/>
                <a:ea typeface="+mn-ea"/>
                <a:cs typeface="+mn-cs"/>
              </a:defRPr>
            </a:lvl4pPr>
            <a:lvl5pPr marL="1828586" algn="ctr" rtl="0" fontAlgn="base">
              <a:spcBef>
                <a:spcPct val="0"/>
              </a:spcBef>
              <a:spcAft>
                <a:spcPct val="0"/>
              </a:spcAft>
              <a:defRPr sz="1200" kern="1200">
                <a:solidFill>
                  <a:srgbClr val="000000"/>
                </a:solidFill>
                <a:latin typeface="Arial" charset="0"/>
                <a:ea typeface="+mn-ea"/>
                <a:cs typeface="+mn-cs"/>
              </a:defRPr>
            </a:lvl5pPr>
            <a:lvl6pPr marL="2285732" algn="l" defTabSz="914294" rtl="0" eaLnBrk="1" latinLnBrk="0" hangingPunct="1">
              <a:defRPr sz="1200" kern="1200">
                <a:solidFill>
                  <a:srgbClr val="000000"/>
                </a:solidFill>
                <a:latin typeface="Arial" charset="0"/>
                <a:ea typeface="+mn-ea"/>
                <a:cs typeface="+mn-cs"/>
              </a:defRPr>
            </a:lvl6pPr>
            <a:lvl7pPr marL="2742880" algn="l" defTabSz="914294" rtl="0" eaLnBrk="1" latinLnBrk="0" hangingPunct="1">
              <a:defRPr sz="1200" kern="1200">
                <a:solidFill>
                  <a:srgbClr val="000000"/>
                </a:solidFill>
                <a:latin typeface="Arial" charset="0"/>
                <a:ea typeface="+mn-ea"/>
                <a:cs typeface="+mn-cs"/>
              </a:defRPr>
            </a:lvl7pPr>
            <a:lvl8pPr marL="3200026" algn="l" defTabSz="914294" rtl="0" eaLnBrk="1" latinLnBrk="0" hangingPunct="1">
              <a:defRPr sz="1200" kern="1200">
                <a:solidFill>
                  <a:srgbClr val="000000"/>
                </a:solidFill>
                <a:latin typeface="Arial" charset="0"/>
                <a:ea typeface="+mn-ea"/>
                <a:cs typeface="+mn-cs"/>
              </a:defRPr>
            </a:lvl8pPr>
            <a:lvl9pPr marL="3657172" algn="l" defTabSz="914294" rtl="0" eaLnBrk="1" latinLnBrk="0" hangingPunct="1">
              <a:defRPr sz="1200" kern="1200">
                <a:solidFill>
                  <a:srgbClr val="000000"/>
                </a:solidFill>
                <a:latin typeface="Arial" charset="0"/>
                <a:ea typeface="+mn-ea"/>
                <a:cs typeface="+mn-cs"/>
              </a:defRPr>
            </a:lvl9pPr>
          </a:lstStyle>
          <a:p>
            <a:pPr fontAlgn="auto">
              <a:spcBef>
                <a:spcPts val="0"/>
              </a:spcBef>
              <a:spcAft>
                <a:spcPts val="0"/>
              </a:spcAft>
            </a:pPr>
            <a:r>
              <a:rPr lang="en-US" sz="6000" dirty="0" smtClean="0">
                <a:solidFill>
                  <a:schemeClr val="accent1"/>
                </a:solidFill>
                <a:latin typeface="Arial Narrow" charset="0"/>
                <a:ea typeface="Arial Narrow" charset="0"/>
                <a:cs typeface="Arial Narrow" charset="0"/>
              </a:rPr>
              <a:t>170+</a:t>
            </a:r>
            <a:br>
              <a:rPr lang="en-US" sz="6000" dirty="0" smtClean="0">
                <a:solidFill>
                  <a:schemeClr val="accent1"/>
                </a:solidFill>
                <a:latin typeface="Arial Narrow" charset="0"/>
                <a:ea typeface="Arial Narrow" charset="0"/>
                <a:cs typeface="Arial Narrow" charset="0"/>
              </a:rPr>
            </a:br>
            <a:r>
              <a:rPr lang="it-IT" altLang="en-US" sz="2400" dirty="0">
                <a:solidFill>
                  <a:schemeClr val="tx1"/>
                </a:solidFill>
                <a:latin typeface="Arial Narrow" panose="020B0606020202030204" pitchFamily="34" charset="0"/>
              </a:rPr>
              <a:t>Analisti di ricerca </a:t>
            </a:r>
            <a:r>
              <a:rPr lang="it-IT" altLang="en-US" sz="2400" dirty="0" err="1">
                <a:solidFill>
                  <a:schemeClr val="tx1"/>
                </a:solidFill>
                <a:latin typeface="Arial Narrow" panose="020B0606020202030204" pitchFamily="34" charset="0"/>
              </a:rPr>
              <a:t>buy</a:t>
            </a:r>
            <a:r>
              <a:rPr lang="it-IT" altLang="en-US" sz="2400" dirty="0">
                <a:solidFill>
                  <a:schemeClr val="tx1"/>
                </a:solidFill>
                <a:latin typeface="Arial Narrow" panose="020B0606020202030204" pitchFamily="34" charset="0"/>
              </a:rPr>
              <a:t>-side per l’azionario e l’obbligazionario</a:t>
            </a:r>
          </a:p>
        </p:txBody>
      </p:sp>
    </p:spTree>
    <p:custDataLst>
      <p:tags r:id="rId1"/>
    </p:custDataLst>
    <p:extLst>
      <p:ext uri="{BB962C8B-B14F-4D97-AF65-F5344CB8AC3E}">
        <p14:creationId xmlns:p14="http://schemas.microsoft.com/office/powerpoint/2010/main" val="141112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p:txBody>
          <a:bodyPr/>
          <a:lstStyle/>
          <a:p>
            <a:r>
              <a:rPr lang="en-US" dirty="0" smtClean="0"/>
              <a:t/>
            </a:r>
            <a:br>
              <a:rPr lang="en-US" dirty="0" smtClean="0"/>
            </a:br>
            <a:r>
              <a:rPr lang="en-US" dirty="0" smtClean="0"/>
              <a:t/>
            </a:r>
            <a:br>
              <a:rPr lang="en-US" dirty="0" smtClean="0"/>
            </a:br>
            <a:r>
              <a:rPr lang="en-US" dirty="0" smtClean="0"/>
              <a:t>La </a:t>
            </a:r>
            <a:r>
              <a:rPr lang="en-US" dirty="0" err="1" smtClean="0"/>
              <a:t>crescita</a:t>
            </a:r>
            <a:r>
              <a:rPr lang="en-US" dirty="0" smtClean="0"/>
              <a:t> </a:t>
            </a:r>
            <a:r>
              <a:rPr lang="en-US" dirty="0" err="1" smtClean="0"/>
              <a:t>dell’industria</a:t>
            </a:r>
            <a:r>
              <a:rPr lang="en-US" dirty="0" smtClean="0"/>
              <a:t> del Private Equity</a:t>
            </a:r>
            <a:endParaRPr lang="en-US" dirty="0"/>
          </a:p>
        </p:txBody>
      </p:sp>
      <p:sp>
        <p:nvSpPr>
          <p:cNvPr id="2" name="Content Placeholder 1"/>
          <p:cNvSpPr>
            <a:spLocks noGrp="1"/>
          </p:cNvSpPr>
          <p:nvPr>
            <p:ph idx="10"/>
          </p:nvPr>
        </p:nvSpPr>
        <p:spPr/>
        <p:txBody>
          <a:bodyPr/>
          <a:lstStyle/>
          <a:p>
            <a:r>
              <a:rPr lang="en-GB" sz="2000" smtClean="0"/>
              <a:t>The private equity industry has almost doubled in size since the end of 2007</a:t>
            </a:r>
          </a:p>
          <a:p>
            <a:endParaRPr lang="en-GB" sz="2000" dirty="0"/>
          </a:p>
        </p:txBody>
      </p:sp>
      <p:sp>
        <p:nvSpPr>
          <p:cNvPr id="11" name="Content Placeholder 10"/>
          <p:cNvSpPr>
            <a:spLocks noGrp="1"/>
          </p:cNvSpPr>
          <p:nvPr>
            <p:ph sz="quarter" idx="13"/>
          </p:nvPr>
        </p:nvSpPr>
        <p:spPr/>
        <p:txBody>
          <a:bodyPr/>
          <a:lstStyle/>
          <a:p>
            <a:r>
              <a:rPr lang="en-GB" dirty="0" smtClean="0"/>
              <a:t>Fonte: 2019 </a:t>
            </a:r>
            <a:r>
              <a:rPr lang="en-GB" dirty="0" err="1" smtClean="0"/>
              <a:t>Preqin</a:t>
            </a:r>
            <a:r>
              <a:rPr lang="en-GB" dirty="0" smtClean="0"/>
              <a:t> Global Private Equity &amp; Venture Capital Report. </a:t>
            </a:r>
            <a:r>
              <a:rPr lang="en-GB" dirty="0" err="1" smtClean="0"/>
              <a:t>Capitale</a:t>
            </a:r>
            <a:r>
              <a:rPr lang="en-GB" dirty="0" smtClean="0"/>
              <a:t> </a:t>
            </a:r>
            <a:r>
              <a:rPr lang="en-GB" dirty="0" err="1" smtClean="0"/>
              <a:t>raccolto</a:t>
            </a:r>
            <a:r>
              <a:rPr lang="en-GB" dirty="0" smtClean="0"/>
              <a:t>.</a:t>
            </a:r>
            <a:endParaRPr lang="en-GB" dirty="0"/>
          </a:p>
        </p:txBody>
      </p:sp>
      <p:sp>
        <p:nvSpPr>
          <p:cNvPr id="15" name="Text Placeholder 4"/>
          <p:cNvSpPr>
            <a:spLocks noGrp="1"/>
          </p:cNvSpPr>
          <p:nvPr>
            <p:ph type="body" sz="quarter" idx="14"/>
            <p:custDataLst>
              <p:tags r:id="rId2"/>
            </p:custDataLst>
          </p:nvPr>
        </p:nvSpPr>
        <p:spPr/>
        <p:txBody>
          <a:bodyPr/>
          <a:lstStyle/>
          <a:p>
            <a:r>
              <a:rPr lang="en-GB" dirty="0" smtClean="0"/>
              <a:t>La </a:t>
            </a:r>
            <a:r>
              <a:rPr lang="en-GB" dirty="0" err="1" smtClean="0"/>
              <a:t>dimensione</a:t>
            </a:r>
            <a:r>
              <a:rPr lang="en-GB" dirty="0" smtClean="0"/>
              <a:t> </a:t>
            </a:r>
            <a:r>
              <a:rPr lang="en-GB" dirty="0" err="1" smtClean="0"/>
              <a:t>dell’industria</a:t>
            </a:r>
            <a:r>
              <a:rPr lang="en-GB" dirty="0" smtClean="0"/>
              <a:t> del Private Equity è quasi </a:t>
            </a:r>
            <a:r>
              <a:rPr lang="en-GB" dirty="0" err="1" smtClean="0"/>
              <a:t>raddoppiata</a:t>
            </a:r>
            <a:r>
              <a:rPr lang="en-GB" dirty="0" smtClean="0"/>
              <a:t> </a:t>
            </a:r>
            <a:r>
              <a:rPr lang="en-GB" dirty="0" err="1" smtClean="0"/>
              <a:t>dalla</a:t>
            </a:r>
            <a:r>
              <a:rPr lang="en-GB" dirty="0" smtClean="0"/>
              <a:t> fine del 2007</a:t>
            </a:r>
            <a:endParaRPr lang="en-GB" dirty="0"/>
          </a:p>
        </p:txBody>
      </p:sp>
      <p:grpSp>
        <p:nvGrpSpPr>
          <p:cNvPr id="8" name="Group 7"/>
          <p:cNvGrpSpPr/>
          <p:nvPr>
            <p:custDataLst>
              <p:tags r:id="rId3"/>
            </p:custDataLst>
          </p:nvPr>
        </p:nvGrpSpPr>
        <p:grpSpPr>
          <a:xfrm>
            <a:off x="1097280" y="2178050"/>
            <a:ext cx="12425045" cy="376435"/>
            <a:chOff x="757238" y="2345107"/>
            <a:chExt cx="8612187" cy="245461"/>
          </a:xfrm>
        </p:grpSpPr>
        <p:sp>
          <p:nvSpPr>
            <p:cNvPr id="9" name="object 6"/>
            <p:cNvSpPr txBox="1"/>
            <p:nvPr/>
          </p:nvSpPr>
          <p:spPr>
            <a:xfrm>
              <a:off x="757238" y="2345107"/>
              <a:ext cx="8612187" cy="245461"/>
            </a:xfrm>
            <a:prstGeom prst="rect">
              <a:avLst/>
            </a:prstGeom>
            <a:solidFill>
              <a:srgbClr val="E6E6E6"/>
            </a:solidFill>
            <a:ln>
              <a:noFill/>
            </a:ln>
          </p:spPr>
          <p:txBody>
            <a:bodyPr vert="horz" wrap="square" lIns="106501" tIns="85200" rIns="10649" bIns="74551"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65064">
                <a:defRPr/>
              </a:pPr>
              <a:r>
                <a:rPr lang="en-GB" sz="1398" b="1" dirty="0" smtClean="0">
                  <a:solidFill>
                    <a:srgbClr val="464646"/>
                  </a:solidFill>
                  <a:latin typeface="Arial Narrow" panose="020B0606020202030204" pitchFamily="34" charset="0"/>
                </a:rPr>
                <a:t>Private </a:t>
              </a:r>
              <a:r>
                <a:rPr lang="en-GB" sz="1398" b="1" dirty="0">
                  <a:solidFill>
                    <a:srgbClr val="464646"/>
                  </a:solidFill>
                  <a:latin typeface="Arial Narrow" panose="020B0606020202030204" pitchFamily="34" charset="0"/>
                </a:rPr>
                <a:t>Equity Assets Under Management, 2000 – 2018</a:t>
              </a:r>
            </a:p>
          </p:txBody>
        </p:sp>
        <p:cxnSp>
          <p:nvCxnSpPr>
            <p:cNvPr id="12" name="Straight Connector 11"/>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aphicFrame>
        <p:nvGraphicFramePr>
          <p:cNvPr id="14" name="Object 8"/>
          <p:cNvGraphicFramePr>
            <a:graphicFrameLocks noChangeAspect="1"/>
          </p:cNvGraphicFramePr>
          <p:nvPr>
            <p:custDataLst>
              <p:tags r:id="rId4"/>
            </p:custDataLst>
            <p:extLst>
              <p:ext uri="{D42A27DB-BD31-4B8C-83A1-F6EECF244321}">
                <p14:modId xmlns:p14="http://schemas.microsoft.com/office/powerpoint/2010/main" val="1049238459"/>
              </p:ext>
            </p:extLst>
          </p:nvPr>
        </p:nvGraphicFramePr>
        <p:xfrm>
          <a:off x="1108075" y="3071234"/>
          <a:ext cx="12414250" cy="4284161"/>
        </p:xfrm>
        <a:graphic>
          <a:graphicData uri="http://schemas.openxmlformats.org/drawingml/2006/chart">
            <c:chart xmlns:c="http://schemas.openxmlformats.org/drawingml/2006/chart" xmlns:r="http://schemas.openxmlformats.org/officeDocument/2006/relationships" r:id="rId7"/>
          </a:graphicData>
        </a:graphic>
      </p:graphicFrame>
      <p:sp>
        <p:nvSpPr>
          <p:cNvPr id="10" name="TextBox 9"/>
          <p:cNvSpPr txBox="1"/>
          <p:nvPr/>
        </p:nvSpPr>
        <p:spPr>
          <a:xfrm>
            <a:off x="1108364" y="2692565"/>
            <a:ext cx="1263086" cy="253515"/>
          </a:xfrm>
          <a:prstGeom prst="rect">
            <a:avLst/>
          </a:prstGeom>
          <a:noFill/>
        </p:spPr>
        <p:txBody>
          <a:bodyPr wrap="none" lIns="19010" tIns="19010" rIns="19010" bIns="19010" rtlCol="0">
            <a:spAutoFit/>
          </a:bodyPr>
          <a:lstStyle/>
          <a:p>
            <a:pPr defTabSz="951431">
              <a:defRPr/>
            </a:pPr>
            <a:r>
              <a:rPr lang="en-US" sz="1398" dirty="0" smtClean="0">
                <a:solidFill>
                  <a:srgbClr val="464646"/>
                </a:solidFill>
                <a:latin typeface="Arial Narrow" panose="020B0606020202030204" pitchFamily="34" charset="0"/>
              </a:rPr>
              <a:t>(in </a:t>
            </a:r>
            <a:r>
              <a:rPr lang="en-US" sz="1398" dirty="0" err="1" smtClean="0">
                <a:solidFill>
                  <a:srgbClr val="464646"/>
                </a:solidFill>
                <a:latin typeface="Arial Narrow" panose="020B0606020202030204" pitchFamily="34" charset="0"/>
              </a:rPr>
              <a:t>miliardi</a:t>
            </a:r>
            <a:r>
              <a:rPr lang="en-US" sz="1398" dirty="0" smtClean="0">
                <a:solidFill>
                  <a:srgbClr val="464646"/>
                </a:solidFill>
                <a:latin typeface="Arial Narrow" panose="020B0606020202030204" pitchFamily="34" charset="0"/>
              </a:rPr>
              <a:t> di USD)</a:t>
            </a:r>
            <a:endParaRPr lang="en-US" sz="1398" dirty="0">
              <a:solidFill>
                <a:srgbClr val="464646"/>
              </a:solidFill>
              <a:latin typeface="Arial Narrow" panose="020B0606020202030204" pitchFamily="34" charset="0"/>
            </a:endParaRPr>
          </a:p>
        </p:txBody>
      </p:sp>
    </p:spTree>
    <p:extLst>
      <p:ext uri="{BB962C8B-B14F-4D97-AF65-F5344CB8AC3E}">
        <p14:creationId xmlns:p14="http://schemas.microsoft.com/office/powerpoint/2010/main" val="4232958022"/>
      </p:ext>
    </p:extLst>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custDataLst>
              <p:tags r:id="rId2"/>
            </p:custDataLst>
          </p:nvPr>
        </p:nvSpPr>
        <p:spPr/>
        <p:txBody>
          <a:bodyPr/>
          <a:lstStyle/>
          <a:p>
            <a:r>
              <a:rPr lang="it-IT" altLang="en-US" sz="2800" dirty="0"/>
              <a:t>NB Renaissance </a:t>
            </a:r>
            <a:r>
              <a:rPr lang="it-IT" altLang="en-US" sz="2800" dirty="0" err="1"/>
              <a:t>Partners</a:t>
            </a:r>
            <a:r>
              <a:rPr lang="it-IT" altLang="en-US" sz="2800" dirty="0"/>
              <a:t>: Partnership tra Due Primari Operatori Finanziari</a:t>
            </a:r>
            <a:endParaRPr lang="en-US" sz="2500" dirty="0"/>
          </a:p>
        </p:txBody>
      </p:sp>
      <p:sp>
        <p:nvSpPr>
          <p:cNvPr id="4" name="Content Placeholder 3"/>
          <p:cNvSpPr>
            <a:spLocks noGrp="1"/>
          </p:cNvSpPr>
          <p:nvPr>
            <p:ph sz="quarter" idx="13"/>
          </p:nvPr>
        </p:nvSpPr>
        <p:spPr/>
        <p:txBody>
          <a:bodyPr/>
          <a:lstStyle/>
          <a:p>
            <a:r>
              <a:rPr lang="it-IT" altLang="en-US" sz="1000" kern="1200" dirty="0">
                <a:solidFill>
                  <a:schemeClr val="tx2"/>
                </a:solidFill>
              </a:rPr>
              <a:t>Note: 1. Per capitalizzazione, per numero di sportelli e quota di mercato. 2. Per capitalizzazione.</a:t>
            </a:r>
          </a:p>
        </p:txBody>
      </p:sp>
      <p:sp>
        <p:nvSpPr>
          <p:cNvPr id="20485" name="Text Box 6"/>
          <p:cNvSpPr txBox="1">
            <a:spLocks noChangeArrowheads="1"/>
          </p:cNvSpPr>
          <p:nvPr>
            <p:custDataLst>
              <p:tags r:id="rId3"/>
            </p:custDataLst>
          </p:nvPr>
        </p:nvSpPr>
        <p:spPr bwMode="auto">
          <a:xfrm>
            <a:off x="11582990" y="7711892"/>
            <a:ext cx="317686" cy="235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8276" tIns="48276" rIns="48276" bIns="48276">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r" eaLnBrk="1" hangingPunct="1">
              <a:spcBef>
                <a:spcPct val="50000"/>
              </a:spcBef>
            </a:pPr>
            <a:endParaRPr lang="en-US" sz="847" dirty="0"/>
          </a:p>
        </p:txBody>
      </p:sp>
      <p:sp>
        <p:nvSpPr>
          <p:cNvPr id="40" name="Text Placeholder 8"/>
          <p:cNvSpPr txBox="1">
            <a:spLocks/>
          </p:cNvSpPr>
          <p:nvPr/>
        </p:nvSpPr>
        <p:spPr>
          <a:xfrm>
            <a:off x="1108364" y="1291520"/>
            <a:ext cx="12413961" cy="369781"/>
          </a:xfrm>
          <a:prstGeom prst="rect">
            <a:avLst/>
          </a:prstGeom>
        </p:spPr>
        <p:txBody>
          <a:bodyPr/>
          <a:lstStyle>
            <a:lvl1pPr marL="0" indent="0" algn="l" defTabSz="1019175" rtl="0" eaLnBrk="1" fontAlgn="base" hangingPunct="1">
              <a:lnSpc>
                <a:spcPct val="110000"/>
              </a:lnSpc>
              <a:spcBef>
                <a:spcPct val="20000"/>
              </a:spcBef>
              <a:spcAft>
                <a:spcPct val="0"/>
              </a:spcAft>
              <a:buClr>
                <a:schemeClr val="tx2"/>
              </a:buClr>
              <a:buNone/>
              <a:defRPr sz="18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6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4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4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r>
              <a:rPr lang="it-IT" kern="0" dirty="0"/>
              <a:t>NBRP è un fondo d’investimento con una dotazione di capitale di €1,5 miliardi, costituito ad aprile 2015 per effetto dello spin-off delle attività di </a:t>
            </a:r>
            <a:r>
              <a:rPr lang="it-IT" kern="0" dirty="0" err="1"/>
              <a:t>merchant</a:t>
            </a:r>
            <a:r>
              <a:rPr lang="it-IT" kern="0" dirty="0"/>
              <a:t> banking di Intesa Sanpaolo promosso da Neuberger Berman, </a:t>
            </a:r>
            <a:r>
              <a:rPr lang="it-IT" kern="0" dirty="0" err="1"/>
              <a:t>asset</a:t>
            </a:r>
            <a:r>
              <a:rPr lang="it-IT" kern="0" dirty="0"/>
              <a:t> manager americano con oltre $300 miliardi di patrimonio gestito</a:t>
            </a:r>
          </a:p>
        </p:txBody>
      </p:sp>
      <p:pic>
        <p:nvPicPr>
          <p:cNvPr id="41" name="Picture 4"/>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5379924" y="5499298"/>
            <a:ext cx="3399342" cy="323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Rectangle 6"/>
          <p:cNvSpPr>
            <a:spLocks noChangeArrowheads="1"/>
          </p:cNvSpPr>
          <p:nvPr/>
        </p:nvSpPr>
        <p:spPr bwMode="auto">
          <a:xfrm>
            <a:off x="1108364" y="2401468"/>
            <a:ext cx="5243210" cy="921137"/>
          </a:xfrm>
          <a:prstGeom prst="rect">
            <a:avLst/>
          </a:prstGeom>
          <a:noFill/>
          <a:ln w="9525">
            <a:solidFill>
              <a:schemeClr val="tx1"/>
            </a:solidFill>
            <a:prstDash val="solid"/>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336B99"/>
                </a:solidFill>
              </a14:hiddenFill>
            </a:ext>
          </a:extLst>
        </p:spPr>
        <p:txBody>
          <a:bodyPr wrap="none" lIns="0" tIns="0" rIns="18288" bIns="18288" anchor="ctr"/>
          <a:lstStyle/>
          <a:p>
            <a:pPr defTabSz="1018824" fontAlgn="auto">
              <a:spcBef>
                <a:spcPts val="0"/>
              </a:spcBef>
              <a:spcAft>
                <a:spcPts val="0"/>
              </a:spcAft>
            </a:pPr>
            <a:endParaRPr lang="en-US" sz="2000" dirty="0">
              <a:solidFill>
                <a:srgbClr val="E6B94E"/>
              </a:solidFill>
              <a:latin typeface="Arial"/>
              <a:cs typeface="Arial" charset="0"/>
            </a:endParaRPr>
          </a:p>
        </p:txBody>
      </p:sp>
      <p:sp>
        <p:nvSpPr>
          <p:cNvPr id="45" name="Rectangle 6"/>
          <p:cNvSpPr>
            <a:spLocks noChangeArrowheads="1"/>
          </p:cNvSpPr>
          <p:nvPr/>
        </p:nvSpPr>
        <p:spPr bwMode="gray">
          <a:xfrm>
            <a:off x="7794955" y="2409804"/>
            <a:ext cx="5468982" cy="904465"/>
          </a:xfrm>
          <a:prstGeom prst="rect">
            <a:avLst/>
          </a:prstGeom>
          <a:noFill/>
          <a:ln w="9525">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wrap="none" lIns="0" tIns="0" rIns="18288" bIns="18288" anchor="ctr"/>
          <a:lstStyle/>
          <a:p>
            <a:pPr defTabSz="1018824" fontAlgn="auto">
              <a:spcBef>
                <a:spcPts val="0"/>
              </a:spcBef>
              <a:spcAft>
                <a:spcPts val="0"/>
              </a:spcAft>
            </a:pPr>
            <a:endParaRPr lang="en-US" sz="2000" dirty="0">
              <a:solidFill>
                <a:prstClr val="white"/>
              </a:solidFill>
              <a:latin typeface="Arial"/>
              <a:cs typeface="Arial" charset="0"/>
            </a:endParaRPr>
          </a:p>
        </p:txBody>
      </p:sp>
      <p:sp>
        <p:nvSpPr>
          <p:cNvPr id="46" name="Isosceles Triangle 45"/>
          <p:cNvSpPr/>
          <p:nvPr/>
        </p:nvSpPr>
        <p:spPr>
          <a:xfrm rot="10800000">
            <a:off x="3475781" y="5071845"/>
            <a:ext cx="7192315" cy="347284"/>
          </a:xfrm>
          <a:prstGeom prst="triangle">
            <a:avLst/>
          </a:prstGeom>
          <a:solidFill>
            <a:schemeClr val="accent2"/>
          </a:solidFill>
          <a:ln w="12700">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18824" fontAlgn="auto">
              <a:spcBef>
                <a:spcPts val="0"/>
              </a:spcBef>
              <a:spcAft>
                <a:spcPts val="0"/>
              </a:spcAft>
            </a:pPr>
            <a:endParaRPr lang="en-US" sz="1400" dirty="0" err="1">
              <a:solidFill>
                <a:prstClr val="black"/>
              </a:solidFill>
            </a:endParaRPr>
          </a:p>
        </p:txBody>
      </p:sp>
      <p:sp>
        <p:nvSpPr>
          <p:cNvPr id="72" name="Rectangle 71"/>
          <p:cNvSpPr/>
          <p:nvPr/>
        </p:nvSpPr>
        <p:spPr>
          <a:xfrm>
            <a:off x="4804823" y="5904049"/>
            <a:ext cx="5658600" cy="697627"/>
          </a:xfrm>
          <a:prstGeom prst="rect">
            <a:avLst/>
          </a:prstGeom>
        </p:spPr>
        <p:txBody>
          <a:bodyPr wrap="none">
            <a:spAutoFit/>
          </a:bodyPr>
          <a:lstStyle/>
          <a:p>
            <a:pPr marL="182562" defTabSz="1019175" eaLnBrk="0" hangingPunct="0">
              <a:spcBef>
                <a:spcPts val="400"/>
              </a:spcBef>
            </a:pPr>
            <a:r>
              <a:rPr lang="en-US" altLang="zh-CN" sz="1800" b="1" dirty="0" err="1" smtClean="0">
                <a:solidFill>
                  <a:srgbClr val="565C5E"/>
                </a:solidFill>
                <a:latin typeface="Arial Narrow" pitchFamily="34" charset="0"/>
                <a:ea typeface="ＭＳ Ｐゴシック" pitchFamily="34" charset="-128"/>
                <a:cs typeface="Arial" charset="0"/>
              </a:rPr>
              <a:t>AuM</a:t>
            </a:r>
            <a:r>
              <a:rPr lang="en-US" altLang="zh-CN" sz="1800" b="1" dirty="0" smtClean="0">
                <a:solidFill>
                  <a:srgbClr val="565C5E"/>
                </a:solidFill>
                <a:latin typeface="Arial Narrow" pitchFamily="34" charset="0"/>
                <a:ea typeface="ＭＳ Ｐゴシック" pitchFamily="34" charset="-128"/>
                <a:cs typeface="Arial" charset="0"/>
              </a:rPr>
              <a:t>: €1,5 </a:t>
            </a:r>
            <a:r>
              <a:rPr lang="en-US" altLang="zh-CN" sz="1800" b="1" dirty="0" err="1" smtClean="0">
                <a:solidFill>
                  <a:srgbClr val="565C5E"/>
                </a:solidFill>
                <a:latin typeface="Arial Narrow" pitchFamily="34" charset="0"/>
                <a:ea typeface="ＭＳ Ｐゴシック" pitchFamily="34" charset="-128"/>
                <a:cs typeface="Arial" charset="0"/>
              </a:rPr>
              <a:t>miliardi</a:t>
            </a:r>
            <a:endParaRPr lang="en-US" altLang="zh-CN" sz="1800" b="1" dirty="0">
              <a:solidFill>
                <a:srgbClr val="565C5E"/>
              </a:solidFill>
              <a:latin typeface="Arial Narrow" pitchFamily="34" charset="0"/>
              <a:ea typeface="ＭＳ Ｐゴシック" pitchFamily="34" charset="-128"/>
              <a:cs typeface="Arial" charset="0"/>
            </a:endParaRPr>
          </a:p>
          <a:p>
            <a:pPr marL="182562" defTabSz="1019175" eaLnBrk="0" hangingPunct="0">
              <a:spcBef>
                <a:spcPts val="400"/>
              </a:spcBef>
            </a:pPr>
            <a:r>
              <a:rPr lang="it-IT" altLang="zh-CN" sz="1800" b="1" dirty="0">
                <a:solidFill>
                  <a:srgbClr val="565C5E"/>
                </a:solidFill>
                <a:latin typeface="Arial Narrow" pitchFamily="34" charset="0"/>
                <a:ea typeface="ＭＳ Ｐゴシック" pitchFamily="34" charset="-128"/>
                <a:cs typeface="Arial" charset="0"/>
              </a:rPr>
              <a:t>Portafoglio di </a:t>
            </a:r>
            <a:r>
              <a:rPr lang="it-IT" altLang="zh-CN" sz="1800" b="1" dirty="0" smtClean="0">
                <a:solidFill>
                  <a:srgbClr val="565C5E"/>
                </a:solidFill>
                <a:latin typeface="Arial Narrow" pitchFamily="34" charset="0"/>
                <a:ea typeface="ＭＳ Ｐゴシック" pitchFamily="34" charset="-128"/>
                <a:cs typeface="Arial" charset="0"/>
              </a:rPr>
              <a:t>17 partecipazioni in primarie aziende italiane</a:t>
            </a:r>
            <a:endParaRPr lang="en-US" altLang="zh-CN" sz="1800" b="1" dirty="0">
              <a:solidFill>
                <a:srgbClr val="565C5E"/>
              </a:solidFill>
              <a:latin typeface="Arial Narrow" pitchFamily="34" charset="0"/>
              <a:ea typeface="ＭＳ Ｐゴシック" pitchFamily="34" charset="-128"/>
              <a:cs typeface="Arial" charset="0"/>
            </a:endParaRPr>
          </a:p>
        </p:txBody>
      </p:sp>
      <p:sp>
        <p:nvSpPr>
          <p:cNvPr id="73" name="TextBox 138"/>
          <p:cNvSpPr txBox="1">
            <a:spLocks noChangeArrowheads="1"/>
          </p:cNvSpPr>
          <p:nvPr/>
        </p:nvSpPr>
        <p:spPr bwMode="auto">
          <a:xfrm>
            <a:off x="1108363" y="6683349"/>
            <a:ext cx="12155573" cy="400099"/>
          </a:xfrm>
          <a:prstGeom prst="rect">
            <a:avLst/>
          </a:prstGeom>
          <a:solidFill>
            <a:schemeClr val="accent1"/>
          </a:solidFill>
          <a:ln w="9525">
            <a:solidFill>
              <a:schemeClr val="accent1"/>
            </a:solidFill>
            <a:miter lim="800000"/>
            <a:headEnd/>
            <a:tailEnd/>
          </a:ln>
          <a:extLst/>
        </p:spPr>
        <p:txBody>
          <a:bodyPr wrap="square" lIns="91429" tIns="45715" rIns="91429" bIns="45715">
            <a:spAutoFit/>
          </a:bodyPr>
          <a:lstStyle>
            <a:lvl1pPr eaLnBrk="0" hangingPunct="0">
              <a:lnSpc>
                <a:spcPct val="110000"/>
              </a:lnSpc>
              <a:spcBef>
                <a:spcPct val="20000"/>
              </a:spcBef>
              <a:buClr>
                <a:schemeClr val="tx2"/>
              </a:buClr>
              <a:buChar char="•"/>
              <a:defRPr sz="1100">
                <a:solidFill>
                  <a:srgbClr val="000000"/>
                </a:solidFill>
                <a:latin typeface="Arial" pitchFamily="34" charset="0"/>
                <a:ea typeface="MS PGothic" pitchFamily="34" charset="-128"/>
                <a:cs typeface="Geneva"/>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ea typeface="Geneva"/>
                <a:cs typeface="Geneva"/>
              </a:defRPr>
            </a:lvl2pPr>
            <a:lvl3pPr marL="1143000" indent="-228600" eaLnBrk="0" hangingPunct="0">
              <a:lnSpc>
                <a:spcPct val="110000"/>
              </a:lnSpc>
              <a:spcBef>
                <a:spcPct val="20000"/>
              </a:spcBef>
              <a:buClr>
                <a:schemeClr val="tx2"/>
              </a:buClr>
              <a:buFont typeface="Times New Roman" pitchFamily="18" charset="0"/>
              <a:buChar char="◦"/>
              <a:defRPr sz="1100">
                <a:solidFill>
                  <a:srgbClr val="000000"/>
                </a:solidFill>
                <a:latin typeface="Arial" pitchFamily="34" charset="0"/>
                <a:ea typeface="Geneva"/>
                <a:cs typeface="Geneva"/>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ea typeface="Geneva"/>
                <a:cs typeface="Geneva"/>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ea typeface="Geneva"/>
                <a:cs typeface="Geneva"/>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9pPr>
          </a:lstStyle>
          <a:p>
            <a:pPr algn="ctr" eaLnBrk="1" hangingPunct="1">
              <a:lnSpc>
                <a:spcPct val="100000"/>
              </a:lnSpc>
              <a:spcBef>
                <a:spcPct val="0"/>
              </a:spcBef>
              <a:buClrTx/>
              <a:buFontTx/>
              <a:buNone/>
            </a:pPr>
            <a:r>
              <a:rPr lang="en-US" altLang="it-IT" sz="2000" b="1" dirty="0" err="1">
                <a:solidFill>
                  <a:schemeClr val="bg2"/>
                </a:solidFill>
                <a:latin typeface="Arial Narrow" pitchFamily="34" charset="0"/>
              </a:rPr>
              <a:t>P</a:t>
            </a:r>
            <a:r>
              <a:rPr lang="en-US" altLang="it-IT" sz="2000" b="1" dirty="0" err="1" smtClean="0">
                <a:solidFill>
                  <a:schemeClr val="bg2"/>
                </a:solidFill>
                <a:latin typeface="Arial Narrow" pitchFamily="34" charset="0"/>
              </a:rPr>
              <a:t>rofonda</a:t>
            </a:r>
            <a:r>
              <a:rPr lang="en-US" altLang="it-IT" sz="2000" b="1" dirty="0" smtClean="0">
                <a:solidFill>
                  <a:schemeClr val="bg2"/>
                </a:solidFill>
                <a:latin typeface="Arial Narrow" pitchFamily="34" charset="0"/>
              </a:rPr>
              <a:t> </a:t>
            </a:r>
            <a:r>
              <a:rPr lang="en-US" altLang="it-IT" sz="2000" b="1" dirty="0" err="1" smtClean="0">
                <a:solidFill>
                  <a:schemeClr val="bg2"/>
                </a:solidFill>
                <a:latin typeface="Arial Narrow" pitchFamily="34" charset="0"/>
              </a:rPr>
              <a:t>esperienza</a:t>
            </a:r>
            <a:r>
              <a:rPr lang="en-US" altLang="it-IT" sz="2000" b="1" dirty="0" smtClean="0">
                <a:solidFill>
                  <a:schemeClr val="bg2"/>
                </a:solidFill>
                <a:latin typeface="Arial Narrow" pitchFamily="34" charset="0"/>
              </a:rPr>
              <a:t> di </a:t>
            </a:r>
            <a:r>
              <a:rPr lang="en-US" altLang="it-IT" sz="2000" b="1" dirty="0" err="1" smtClean="0">
                <a:solidFill>
                  <a:schemeClr val="bg2"/>
                </a:solidFill>
                <a:latin typeface="Arial Narrow" pitchFamily="34" charset="0"/>
              </a:rPr>
              <a:t>investimento</a:t>
            </a:r>
            <a:r>
              <a:rPr lang="en-US" altLang="it-IT" sz="2000" b="1" dirty="0" smtClean="0">
                <a:solidFill>
                  <a:schemeClr val="bg2"/>
                </a:solidFill>
                <a:latin typeface="Arial Narrow" pitchFamily="34" charset="0"/>
              </a:rPr>
              <a:t> e </a:t>
            </a:r>
            <a:r>
              <a:rPr lang="en-US" altLang="it-IT" sz="2000" b="1" dirty="0" err="1" smtClean="0">
                <a:solidFill>
                  <a:schemeClr val="bg2"/>
                </a:solidFill>
                <a:latin typeface="Arial Narrow" pitchFamily="34" charset="0"/>
              </a:rPr>
              <a:t>copertura</a:t>
            </a:r>
            <a:r>
              <a:rPr lang="en-US" altLang="it-IT" sz="2000" b="1" dirty="0" smtClean="0">
                <a:solidFill>
                  <a:schemeClr val="bg2"/>
                </a:solidFill>
                <a:latin typeface="Arial Narrow" pitchFamily="34" charset="0"/>
              </a:rPr>
              <a:t> </a:t>
            </a:r>
            <a:r>
              <a:rPr lang="en-US" altLang="it-IT" sz="2000" b="1" dirty="0" err="1" smtClean="0">
                <a:solidFill>
                  <a:schemeClr val="bg2"/>
                </a:solidFill>
                <a:latin typeface="Arial Narrow" pitchFamily="34" charset="0"/>
              </a:rPr>
              <a:t>globale</a:t>
            </a:r>
            <a:r>
              <a:rPr lang="en-US" altLang="it-IT" sz="2000" b="1" dirty="0" smtClean="0">
                <a:solidFill>
                  <a:schemeClr val="bg2"/>
                </a:solidFill>
                <a:latin typeface="Arial Narrow" pitchFamily="34" charset="0"/>
              </a:rPr>
              <a:t> al </a:t>
            </a:r>
            <a:r>
              <a:rPr lang="en-US" altLang="it-IT" sz="2000" b="1" dirty="0" err="1" smtClean="0">
                <a:solidFill>
                  <a:schemeClr val="bg2"/>
                </a:solidFill>
                <a:latin typeface="Arial Narrow" pitchFamily="34" charset="0"/>
              </a:rPr>
              <a:t>servizio</a:t>
            </a:r>
            <a:r>
              <a:rPr lang="en-US" altLang="it-IT" sz="2000" b="1" dirty="0" smtClean="0">
                <a:solidFill>
                  <a:schemeClr val="bg2"/>
                </a:solidFill>
                <a:latin typeface="Arial Narrow" pitchFamily="34" charset="0"/>
              </a:rPr>
              <a:t> </a:t>
            </a:r>
            <a:r>
              <a:rPr lang="en-US" altLang="it-IT" sz="2000" b="1" dirty="0" err="1" smtClean="0">
                <a:solidFill>
                  <a:schemeClr val="bg2"/>
                </a:solidFill>
                <a:latin typeface="Arial Narrow" pitchFamily="34" charset="0"/>
              </a:rPr>
              <a:t>delle</a:t>
            </a:r>
            <a:r>
              <a:rPr lang="en-US" altLang="it-IT" sz="2000" b="1" dirty="0" smtClean="0">
                <a:solidFill>
                  <a:schemeClr val="bg2"/>
                </a:solidFill>
                <a:latin typeface="Arial Narrow" pitchFamily="34" charset="0"/>
              </a:rPr>
              <a:t> </a:t>
            </a:r>
            <a:r>
              <a:rPr lang="en-US" altLang="it-IT" sz="2000" b="1" dirty="0" err="1" smtClean="0">
                <a:solidFill>
                  <a:schemeClr val="bg2"/>
                </a:solidFill>
                <a:latin typeface="Arial Narrow" pitchFamily="34" charset="0"/>
              </a:rPr>
              <a:t>imprese</a:t>
            </a:r>
            <a:r>
              <a:rPr lang="en-US" altLang="it-IT" sz="2000" b="1" dirty="0" smtClean="0">
                <a:solidFill>
                  <a:schemeClr val="bg2"/>
                </a:solidFill>
                <a:latin typeface="Arial Narrow" pitchFamily="34" charset="0"/>
              </a:rPr>
              <a:t> </a:t>
            </a:r>
            <a:r>
              <a:rPr lang="en-US" altLang="it-IT" sz="2000" b="1" dirty="0" err="1" smtClean="0">
                <a:solidFill>
                  <a:schemeClr val="bg2"/>
                </a:solidFill>
                <a:latin typeface="Arial Narrow" pitchFamily="34" charset="0"/>
              </a:rPr>
              <a:t>italiane</a:t>
            </a:r>
            <a:r>
              <a:rPr lang="en-US" altLang="it-IT" sz="2000" b="1" dirty="0" smtClean="0">
                <a:solidFill>
                  <a:schemeClr val="bg2"/>
                </a:solidFill>
                <a:latin typeface="Arial Narrow" pitchFamily="34" charset="0"/>
              </a:rPr>
              <a:t> di </a:t>
            </a:r>
            <a:r>
              <a:rPr lang="en-US" altLang="it-IT" sz="2000" b="1" dirty="0" err="1" smtClean="0">
                <a:solidFill>
                  <a:schemeClr val="bg2"/>
                </a:solidFill>
                <a:latin typeface="Arial Narrow" pitchFamily="34" charset="0"/>
              </a:rPr>
              <a:t>medie</a:t>
            </a:r>
            <a:r>
              <a:rPr lang="en-US" altLang="it-IT" sz="2000" b="1" dirty="0" smtClean="0">
                <a:solidFill>
                  <a:schemeClr val="bg2"/>
                </a:solidFill>
                <a:latin typeface="Arial Narrow" pitchFamily="34" charset="0"/>
              </a:rPr>
              <a:t> </a:t>
            </a:r>
            <a:r>
              <a:rPr lang="en-US" altLang="it-IT" sz="2000" b="1" dirty="0" err="1" smtClean="0">
                <a:solidFill>
                  <a:schemeClr val="bg2"/>
                </a:solidFill>
                <a:latin typeface="Arial Narrow" pitchFamily="34" charset="0"/>
              </a:rPr>
              <a:t>dimensioni</a:t>
            </a:r>
            <a:endParaRPr lang="en-US" altLang="it-IT" sz="2000" b="1" dirty="0">
              <a:solidFill>
                <a:schemeClr val="bg2"/>
              </a:solidFill>
              <a:latin typeface="Arial Narrow" pitchFamily="34" charset="0"/>
            </a:endParaRPr>
          </a:p>
        </p:txBody>
      </p:sp>
      <p:sp>
        <p:nvSpPr>
          <p:cNvPr id="74" name="Content Placeholder 10"/>
          <p:cNvSpPr txBox="1">
            <a:spLocks/>
          </p:cNvSpPr>
          <p:nvPr>
            <p:custDataLst>
              <p:tags r:id="rId5"/>
            </p:custDataLst>
          </p:nvPr>
        </p:nvSpPr>
        <p:spPr bwMode="auto">
          <a:xfrm>
            <a:off x="7794955" y="3385538"/>
            <a:ext cx="5468982" cy="1491998"/>
          </a:xfrm>
          <a:prstGeom prst="rect">
            <a:avLst/>
          </a:prstGeom>
          <a:noFill/>
          <a:ln w="9525">
            <a:solidFill>
              <a:schemeClr val="accent2"/>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288" bIns="18288" numCol="1" anchor="ctr" anchorCtr="0" compatLnSpc="1">
            <a:prstTxWarp prst="textNoShape">
              <a:avLst/>
            </a:prstTxWarp>
          </a:bodyPr>
          <a:lstStyle>
            <a:lvl1pPr marL="0" indent="0" algn="l" defTabSz="1019175" rtl="0" eaLnBrk="1" fontAlgn="base" hangingPunct="1">
              <a:lnSpc>
                <a:spcPct val="110000"/>
              </a:lnSpc>
              <a:spcBef>
                <a:spcPct val="20000"/>
              </a:spcBef>
              <a:spcAft>
                <a:spcPct val="0"/>
              </a:spcAft>
              <a:buClr>
                <a:schemeClr val="tx2"/>
              </a:buClr>
              <a:buNone/>
              <a:defRPr sz="15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2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1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1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pPr marL="355600" indent="-173038" algn="just">
              <a:lnSpc>
                <a:spcPct val="150000"/>
              </a:lnSpc>
              <a:spcBef>
                <a:spcPts val="400"/>
              </a:spcBef>
              <a:buClrTx/>
              <a:buFont typeface="Arial" panose="020B0604020202020204" pitchFamily="34" charset="0"/>
              <a:buChar char="•"/>
            </a:pPr>
            <a:r>
              <a:rPr lang="it-IT" sz="1800" kern="1200" dirty="0" err="1" smtClean="0">
                <a:solidFill>
                  <a:srgbClr val="565C5E"/>
                </a:solidFill>
                <a:latin typeface="Arial Narrow" pitchFamily="34" charset="0"/>
                <a:ea typeface="ＭＳ Ｐゴシック" pitchFamily="34" charset="-128"/>
                <a:cs typeface="Arial" charset="0"/>
              </a:rPr>
              <a:t>Asset</a:t>
            </a:r>
            <a:r>
              <a:rPr lang="it-IT" sz="1800" kern="1200" dirty="0" smtClean="0">
                <a:solidFill>
                  <a:srgbClr val="565C5E"/>
                </a:solidFill>
                <a:latin typeface="Arial Narrow" pitchFamily="34" charset="0"/>
                <a:ea typeface="ＭＳ Ｐゴシック" pitchFamily="34" charset="-128"/>
                <a:cs typeface="Arial" charset="0"/>
              </a:rPr>
              <a:t> manager globale</a:t>
            </a:r>
          </a:p>
          <a:p>
            <a:pPr marL="355600" indent="-173038" algn="just">
              <a:lnSpc>
                <a:spcPct val="150000"/>
              </a:lnSpc>
              <a:spcBef>
                <a:spcPts val="400"/>
              </a:spcBef>
              <a:buClrTx/>
              <a:buFont typeface="Arial" panose="020B0604020202020204" pitchFamily="34" charset="0"/>
              <a:buChar char="•"/>
            </a:pPr>
            <a:r>
              <a:rPr lang="it-IT" sz="1800" kern="1200" dirty="0" smtClean="0">
                <a:solidFill>
                  <a:srgbClr val="565C5E"/>
                </a:solidFill>
                <a:latin typeface="Arial Narrow" pitchFamily="34" charset="0"/>
                <a:ea typeface="ＭＳ Ｐゴシック" pitchFamily="34" charset="-128"/>
                <a:cs typeface="Arial" charset="0"/>
              </a:rPr>
              <a:t>Oltre $300 </a:t>
            </a:r>
            <a:r>
              <a:rPr lang="it-IT" sz="1800" kern="1200" dirty="0" err="1" smtClean="0">
                <a:solidFill>
                  <a:srgbClr val="565C5E"/>
                </a:solidFill>
                <a:latin typeface="Arial Narrow" pitchFamily="34" charset="0"/>
                <a:ea typeface="ＭＳ Ｐゴシック" pitchFamily="34" charset="-128"/>
                <a:cs typeface="Arial" charset="0"/>
              </a:rPr>
              <a:t>mld</a:t>
            </a:r>
            <a:r>
              <a:rPr lang="it-IT" sz="1800" kern="1200" dirty="0" smtClean="0">
                <a:solidFill>
                  <a:srgbClr val="565C5E"/>
                </a:solidFill>
                <a:latin typeface="Arial Narrow" pitchFamily="34" charset="0"/>
                <a:ea typeface="ＭＳ Ｐゴシック" pitchFamily="34" charset="-128"/>
                <a:cs typeface="Arial" charset="0"/>
              </a:rPr>
              <a:t> </a:t>
            </a:r>
            <a:r>
              <a:rPr lang="it-IT" sz="1800" kern="1200" dirty="0" err="1" smtClean="0">
                <a:solidFill>
                  <a:srgbClr val="565C5E"/>
                </a:solidFill>
                <a:latin typeface="Arial Narrow" pitchFamily="34" charset="0"/>
                <a:ea typeface="ＭＳ Ｐゴシック" pitchFamily="34" charset="-128"/>
                <a:cs typeface="Arial" charset="0"/>
              </a:rPr>
              <a:t>asset</a:t>
            </a:r>
            <a:r>
              <a:rPr lang="it-IT" sz="1800" kern="1200" dirty="0" smtClean="0">
                <a:solidFill>
                  <a:srgbClr val="565C5E"/>
                </a:solidFill>
                <a:latin typeface="Arial Narrow" pitchFamily="34" charset="0"/>
                <a:ea typeface="ＭＳ Ｐゴシック" pitchFamily="34" charset="-128"/>
                <a:cs typeface="Arial" charset="0"/>
              </a:rPr>
              <a:t> gestiti (di cui $70 </a:t>
            </a:r>
            <a:r>
              <a:rPr lang="it-IT" sz="1800" kern="1200" dirty="0" err="1" smtClean="0">
                <a:solidFill>
                  <a:srgbClr val="565C5E"/>
                </a:solidFill>
                <a:latin typeface="Arial Narrow" pitchFamily="34" charset="0"/>
                <a:ea typeface="ＭＳ Ｐゴシック" pitchFamily="34" charset="-128"/>
                <a:cs typeface="Arial" charset="0"/>
              </a:rPr>
              <a:t>mld</a:t>
            </a:r>
            <a:r>
              <a:rPr lang="it-IT" sz="1800" kern="1200" dirty="0" smtClean="0">
                <a:solidFill>
                  <a:srgbClr val="565C5E"/>
                </a:solidFill>
                <a:latin typeface="Arial Narrow" pitchFamily="34" charset="0"/>
                <a:ea typeface="ＭＳ Ｐゴシック" pitchFamily="34" charset="-128"/>
                <a:cs typeface="Arial" charset="0"/>
              </a:rPr>
              <a:t> in PE)</a:t>
            </a:r>
          </a:p>
          <a:p>
            <a:pPr marL="355600" indent="-173038" algn="just">
              <a:lnSpc>
                <a:spcPct val="150000"/>
              </a:lnSpc>
              <a:spcBef>
                <a:spcPts val="400"/>
              </a:spcBef>
              <a:buClrTx/>
              <a:buFont typeface="Arial" panose="020B0604020202020204" pitchFamily="34" charset="0"/>
              <a:buChar char="•"/>
            </a:pPr>
            <a:r>
              <a:rPr lang="it-IT" sz="1800" kern="1200" dirty="0" smtClean="0">
                <a:solidFill>
                  <a:srgbClr val="565C5E"/>
                </a:solidFill>
                <a:latin typeface="Arial Narrow" pitchFamily="34" charset="0"/>
                <a:ea typeface="ＭＳ Ｐゴシック" pitchFamily="34" charset="-128"/>
                <a:cs typeface="Arial" charset="0"/>
              </a:rPr>
              <a:t>2.000 dipendenti in 35 città internazionali</a:t>
            </a:r>
            <a:endParaRPr lang="it-IT" sz="1800" kern="1200" dirty="0">
              <a:solidFill>
                <a:srgbClr val="565C5E"/>
              </a:solidFill>
              <a:latin typeface="Arial Narrow" pitchFamily="34" charset="0"/>
              <a:ea typeface="ＭＳ Ｐゴシック" pitchFamily="34" charset="-128"/>
              <a:cs typeface="Arial" charset="0"/>
            </a:endParaRPr>
          </a:p>
        </p:txBody>
      </p:sp>
      <p:sp>
        <p:nvSpPr>
          <p:cNvPr id="75" name="Content Placeholder 10"/>
          <p:cNvSpPr txBox="1">
            <a:spLocks/>
          </p:cNvSpPr>
          <p:nvPr>
            <p:custDataLst>
              <p:tags r:id="rId6"/>
            </p:custDataLst>
          </p:nvPr>
        </p:nvSpPr>
        <p:spPr bwMode="auto">
          <a:xfrm>
            <a:off x="1108364" y="3385538"/>
            <a:ext cx="5243210" cy="1491998"/>
          </a:xfrm>
          <a:prstGeom prst="rect">
            <a:avLst/>
          </a:prstGeom>
          <a:noFill/>
          <a:ln w="9525">
            <a:solidFill>
              <a:schemeClr val="tx1"/>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288" bIns="18288" numCol="1" anchor="ctr" anchorCtr="0" compatLnSpc="1">
            <a:prstTxWarp prst="textNoShape">
              <a:avLst/>
            </a:prstTxWarp>
          </a:bodyPr>
          <a:lstStyle>
            <a:lvl1pPr marL="0" indent="0" algn="l" defTabSz="1019175" rtl="0" eaLnBrk="1" fontAlgn="base" hangingPunct="1">
              <a:lnSpc>
                <a:spcPct val="110000"/>
              </a:lnSpc>
              <a:spcBef>
                <a:spcPct val="20000"/>
              </a:spcBef>
              <a:spcAft>
                <a:spcPct val="0"/>
              </a:spcAft>
              <a:buClr>
                <a:schemeClr val="tx2"/>
              </a:buClr>
              <a:buNone/>
              <a:defRPr sz="15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2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1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1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pPr marL="355600" indent="-173038" algn="just">
              <a:lnSpc>
                <a:spcPct val="150000"/>
              </a:lnSpc>
              <a:spcBef>
                <a:spcPts val="400"/>
              </a:spcBef>
              <a:buClrTx/>
              <a:buFont typeface="Arial" panose="020B0604020202020204" pitchFamily="34" charset="0"/>
              <a:buChar char="•"/>
            </a:pPr>
            <a:r>
              <a:rPr lang="it-IT" sz="1800" kern="1200" dirty="0" smtClean="0">
                <a:solidFill>
                  <a:srgbClr val="565C5E"/>
                </a:solidFill>
                <a:latin typeface="Arial Narrow" pitchFamily="34" charset="0"/>
                <a:ea typeface="ＭＳ Ｐゴシック" pitchFamily="34" charset="-128"/>
                <a:cs typeface="Arial" charset="0"/>
              </a:rPr>
              <a:t>#1 gruppo bancario italiano</a:t>
            </a:r>
            <a:r>
              <a:rPr lang="it-IT" sz="1800" kern="1200" baseline="30000" dirty="0" smtClean="0">
                <a:solidFill>
                  <a:srgbClr val="565C5E"/>
                </a:solidFill>
                <a:latin typeface="Arial Narrow" pitchFamily="34" charset="0"/>
                <a:ea typeface="ＭＳ Ｐゴシック" pitchFamily="34" charset="-128"/>
                <a:cs typeface="Arial" charset="0"/>
              </a:rPr>
              <a:t>1</a:t>
            </a:r>
          </a:p>
          <a:p>
            <a:pPr marL="355600" indent="-173038" algn="just">
              <a:lnSpc>
                <a:spcPct val="150000"/>
              </a:lnSpc>
              <a:spcBef>
                <a:spcPts val="400"/>
              </a:spcBef>
              <a:buClrTx/>
              <a:buFont typeface="Arial" panose="020B0604020202020204" pitchFamily="34" charset="0"/>
              <a:buChar char="•"/>
            </a:pPr>
            <a:r>
              <a:rPr lang="it-IT" sz="1800" kern="1200" dirty="0" smtClean="0">
                <a:solidFill>
                  <a:srgbClr val="565C5E"/>
                </a:solidFill>
                <a:latin typeface="Arial Narrow" pitchFamily="34" charset="0"/>
                <a:ea typeface="ＭＳ Ｐゴシック" pitchFamily="34" charset="-128"/>
                <a:cs typeface="Arial" charset="0"/>
              </a:rPr>
              <a:t>#5 banca in Europa</a:t>
            </a:r>
            <a:r>
              <a:rPr lang="it-IT" sz="1800" kern="1200" baseline="30000" dirty="0" smtClean="0">
                <a:solidFill>
                  <a:srgbClr val="565C5E"/>
                </a:solidFill>
                <a:latin typeface="Arial Narrow" pitchFamily="34" charset="0"/>
                <a:ea typeface="ＭＳ Ｐゴシック" pitchFamily="34" charset="-128"/>
                <a:cs typeface="Arial" charset="0"/>
              </a:rPr>
              <a:t>2</a:t>
            </a:r>
          </a:p>
          <a:p>
            <a:pPr marL="355600" indent="-173038" algn="just">
              <a:lnSpc>
                <a:spcPct val="150000"/>
              </a:lnSpc>
              <a:spcBef>
                <a:spcPts val="400"/>
              </a:spcBef>
              <a:buClrTx/>
              <a:buFont typeface="Arial" panose="020B0604020202020204" pitchFamily="34" charset="0"/>
              <a:buChar char="•"/>
            </a:pPr>
            <a:r>
              <a:rPr lang="it-IT" sz="1800" kern="1200" dirty="0" smtClean="0">
                <a:solidFill>
                  <a:srgbClr val="565C5E"/>
                </a:solidFill>
                <a:latin typeface="Arial Narrow" pitchFamily="34" charset="0"/>
                <a:ea typeface="ＭＳ Ｐゴシック" pitchFamily="34" charset="-128"/>
                <a:cs typeface="Arial" charset="0"/>
              </a:rPr>
              <a:t>Solide relazioni con imprenditori e manager</a:t>
            </a:r>
            <a:endParaRPr lang="it-IT" sz="1800" kern="1200" dirty="0">
              <a:solidFill>
                <a:srgbClr val="565C5E"/>
              </a:solidFill>
              <a:latin typeface="Arial Narrow" pitchFamily="34" charset="0"/>
              <a:ea typeface="ＭＳ Ｐゴシック" pitchFamily="34" charset="-128"/>
              <a:cs typeface="Arial" charset="0"/>
            </a:endParaRPr>
          </a:p>
        </p:txBody>
      </p:sp>
      <p:sp>
        <p:nvSpPr>
          <p:cNvPr id="76" name="Rectangle 6"/>
          <p:cNvSpPr>
            <a:spLocks noChangeArrowheads="1"/>
          </p:cNvSpPr>
          <p:nvPr/>
        </p:nvSpPr>
        <p:spPr bwMode="auto">
          <a:xfrm>
            <a:off x="6533490" y="2401468"/>
            <a:ext cx="1076896" cy="2476068"/>
          </a:xfrm>
          <a:prstGeom prst="rect">
            <a:avLst/>
          </a:prstGeom>
          <a:solidFill>
            <a:schemeClr val="accent3"/>
          </a:solidFill>
          <a:ln w="9525">
            <a:noFill/>
            <a:prstDash val="solid"/>
            <a:miter lim="800000"/>
            <a:headEnd/>
            <a:tailEnd/>
          </a:ln>
          <a:effectLst>
            <a:outerShdw dist="35921" dir="2700000" algn="ctr" rotWithShape="0">
              <a:schemeClr val="bg2"/>
            </a:outerShdw>
          </a:effectLst>
          <a:extLst/>
        </p:spPr>
        <p:txBody>
          <a:bodyPr wrap="none" lIns="0" tIns="0" rIns="18288" bIns="18288" anchor="ctr"/>
          <a:lstStyle/>
          <a:p>
            <a:pPr defTabSz="1018824" fontAlgn="auto">
              <a:spcBef>
                <a:spcPts val="0"/>
              </a:spcBef>
              <a:spcAft>
                <a:spcPts val="0"/>
              </a:spcAft>
            </a:pPr>
            <a:endParaRPr lang="en-US" sz="2000" dirty="0">
              <a:solidFill>
                <a:schemeClr val="bg1"/>
              </a:solidFill>
              <a:latin typeface="Arial"/>
              <a:cs typeface="Arial" charset="0"/>
            </a:endParaRPr>
          </a:p>
        </p:txBody>
      </p:sp>
      <p:sp>
        <p:nvSpPr>
          <p:cNvPr id="77" name="Left-Right Arrow 76"/>
          <p:cNvSpPr/>
          <p:nvPr/>
        </p:nvSpPr>
        <p:spPr bwMode="auto">
          <a:xfrm>
            <a:off x="6594610" y="3438503"/>
            <a:ext cx="954657" cy="397634"/>
          </a:xfrm>
          <a:prstGeom prst="leftRightArrow">
            <a:avLst/>
          </a:prstGeom>
          <a:solidFill>
            <a:schemeClr val="bg1"/>
          </a:solidFill>
          <a:ln w="9525" cap="flat" cmpd="sng" algn="ctr">
            <a:no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00000"/>
              </a:solidFill>
              <a:effectLst/>
              <a:latin typeface="Arial" charset="0"/>
            </a:endParaRPr>
          </a:p>
        </p:txBody>
      </p:sp>
      <p:pic>
        <p:nvPicPr>
          <p:cNvPr id="78" name="Picture 7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85860" y="2526485"/>
            <a:ext cx="4118669" cy="664744"/>
          </a:xfrm>
          <a:prstGeom prst="rect">
            <a:avLst/>
          </a:prstGeom>
        </p:spPr>
      </p:pic>
      <p:pic>
        <p:nvPicPr>
          <p:cNvPr id="79" name="Picture 11"/>
          <p:cNvPicPr>
            <a:picLocks noChangeAspect="1" noChangeArrowheads="1"/>
          </p:cNvPicPr>
          <p:nvPr>
            <p:custDataLst>
              <p:tags r:id="rId7"/>
            </p:custDataLst>
          </p:nvPr>
        </p:nvPicPr>
        <p:blipFill>
          <a:blip r:embed="rId12" cstate="print">
            <a:extLst>
              <a:ext uri="{28A0092B-C50C-407E-A947-70E740481C1C}">
                <a14:useLocalDpi xmlns:a14="http://schemas.microsoft.com/office/drawing/2010/main" val="0"/>
              </a:ext>
            </a:extLst>
          </a:blip>
          <a:stretch>
            <a:fillRect/>
          </a:stretch>
        </p:blipFill>
        <p:spPr bwMode="auto">
          <a:xfrm>
            <a:off x="1449125" y="2574650"/>
            <a:ext cx="4585890" cy="52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4570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custDataLst>
              <p:tags r:id="rId2"/>
            </p:custDataLst>
          </p:nvPr>
        </p:nvSpPr>
        <p:spPr/>
        <p:txBody>
          <a:bodyPr/>
          <a:lstStyle/>
          <a:p>
            <a:r>
              <a:rPr lang="it-IT" altLang="en-US" sz="2800" dirty="0"/>
              <a:t>NB Aurora </a:t>
            </a:r>
            <a:endParaRPr lang="en-US" sz="2500" dirty="0"/>
          </a:p>
        </p:txBody>
      </p:sp>
      <p:sp>
        <p:nvSpPr>
          <p:cNvPr id="4" name="Content Placeholder 3"/>
          <p:cNvSpPr>
            <a:spLocks noGrp="1"/>
          </p:cNvSpPr>
          <p:nvPr>
            <p:ph sz="quarter" idx="13"/>
          </p:nvPr>
        </p:nvSpPr>
        <p:spPr/>
        <p:txBody>
          <a:bodyPr/>
          <a:lstStyle/>
          <a:p>
            <a:r>
              <a:rPr lang="it-IT" altLang="en-US" sz="1000" dirty="0" smtClean="0">
                <a:solidFill>
                  <a:schemeClr val="tx2"/>
                </a:solidFill>
                <a:latin typeface="Arial Narrow" pitchFamily="34" charset="0"/>
              </a:rPr>
              <a:t>Tramite </a:t>
            </a:r>
            <a:r>
              <a:rPr lang="it-IT" altLang="en-US" sz="1000" dirty="0">
                <a:solidFill>
                  <a:schemeClr val="tx2"/>
                </a:solidFill>
                <a:latin typeface="Arial Narrow" pitchFamily="34" charset="0"/>
              </a:rPr>
              <a:t>le quote del Fondo Italiano di Investimento (“FII”) più Club del Sole, </a:t>
            </a:r>
            <a:r>
              <a:rPr lang="it-IT" altLang="en-US" sz="1000" dirty="0" err="1">
                <a:solidFill>
                  <a:schemeClr val="tx2"/>
                </a:solidFill>
                <a:latin typeface="Arial Narrow" pitchFamily="34" charset="0"/>
              </a:rPr>
              <a:t>Dierre</a:t>
            </a:r>
            <a:r>
              <a:rPr lang="it-IT" altLang="en-US" sz="1000" dirty="0">
                <a:solidFill>
                  <a:schemeClr val="tx2"/>
                </a:solidFill>
                <a:latin typeface="Arial Narrow" pitchFamily="34" charset="0"/>
              </a:rPr>
              <a:t> Group e Rino </a:t>
            </a:r>
            <a:r>
              <a:rPr lang="it-IT" altLang="en-US" sz="1000" dirty="0" err="1">
                <a:solidFill>
                  <a:schemeClr val="tx2"/>
                </a:solidFill>
                <a:latin typeface="Arial Narrow" pitchFamily="34" charset="0"/>
              </a:rPr>
              <a:t>Mastrotto</a:t>
            </a:r>
            <a:r>
              <a:rPr lang="it-IT" altLang="en-US" sz="1000" dirty="0">
                <a:solidFill>
                  <a:schemeClr val="tx2"/>
                </a:solidFill>
                <a:latin typeface="Arial Narrow" pitchFamily="34" charset="0"/>
              </a:rPr>
              <a:t> Group. NB Aurora ha acquistato il 44,55% delle quote di FII il 25 Maggio 2018. Esclusi due </a:t>
            </a:r>
            <a:r>
              <a:rPr lang="it-IT" altLang="en-US" sz="1000" i="1" dirty="0" err="1">
                <a:solidFill>
                  <a:schemeClr val="tx2"/>
                </a:solidFill>
                <a:latin typeface="Arial Narrow" pitchFamily="34" charset="0"/>
              </a:rPr>
              <a:t>write</a:t>
            </a:r>
            <a:r>
              <a:rPr lang="it-IT" altLang="en-US" sz="1000" i="1" dirty="0">
                <a:solidFill>
                  <a:schemeClr val="tx2"/>
                </a:solidFill>
                <a:latin typeface="Arial Narrow" pitchFamily="34" charset="0"/>
              </a:rPr>
              <a:t>-off</a:t>
            </a:r>
            <a:r>
              <a:rPr lang="it-IT" altLang="en-US" sz="1000" dirty="0" smtClean="0">
                <a:solidFill>
                  <a:schemeClr val="tx2"/>
                </a:solidFill>
                <a:latin typeface="Arial Narrow" pitchFamily="34" charset="0"/>
              </a:rPr>
              <a:t>.</a:t>
            </a:r>
            <a:r>
              <a:rPr lang="it-IT" altLang="en-US" sz="1000" kern="1200" dirty="0" smtClean="0">
                <a:solidFill>
                  <a:schemeClr val="tx2"/>
                </a:solidFill>
              </a:rPr>
              <a:t>.</a:t>
            </a:r>
            <a:endParaRPr lang="it-IT" altLang="en-US" sz="1000" kern="1200" dirty="0">
              <a:solidFill>
                <a:schemeClr val="tx2"/>
              </a:solidFill>
            </a:endParaRPr>
          </a:p>
        </p:txBody>
      </p:sp>
      <p:sp>
        <p:nvSpPr>
          <p:cNvPr id="20485" name="Text Box 6"/>
          <p:cNvSpPr txBox="1">
            <a:spLocks noChangeArrowheads="1"/>
          </p:cNvSpPr>
          <p:nvPr>
            <p:custDataLst>
              <p:tags r:id="rId3"/>
            </p:custDataLst>
          </p:nvPr>
        </p:nvSpPr>
        <p:spPr bwMode="auto">
          <a:xfrm>
            <a:off x="11582990" y="7711892"/>
            <a:ext cx="317686" cy="235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8276" tIns="48276" rIns="48276" bIns="48276">
            <a:spAutoFit/>
          </a:bodyPr>
          <a:lstStyle>
            <a:lvl1pPr eaLnBrk="0" hangingPunct="0">
              <a:defRPr sz="1200">
                <a:solidFill>
                  <a:srgbClr val="000000"/>
                </a:solidFill>
                <a:latin typeface="Arial" charset="0"/>
              </a:defRPr>
            </a:lvl1pPr>
            <a:lvl2pPr marL="742950" indent="-285750" eaLnBrk="0" hangingPunct="0">
              <a:defRPr sz="1200">
                <a:solidFill>
                  <a:srgbClr val="000000"/>
                </a:solidFill>
                <a:latin typeface="Arial" charset="0"/>
              </a:defRPr>
            </a:lvl2pPr>
            <a:lvl3pPr marL="1143000" indent="-228600" eaLnBrk="0" hangingPunct="0">
              <a:defRPr sz="1200">
                <a:solidFill>
                  <a:srgbClr val="000000"/>
                </a:solidFill>
                <a:latin typeface="Arial" charset="0"/>
              </a:defRPr>
            </a:lvl3pPr>
            <a:lvl4pPr marL="1600200" indent="-228600" eaLnBrk="0" hangingPunct="0">
              <a:defRPr sz="1200">
                <a:solidFill>
                  <a:srgbClr val="000000"/>
                </a:solidFill>
                <a:latin typeface="Arial" charset="0"/>
              </a:defRPr>
            </a:lvl4pPr>
            <a:lvl5pPr marL="2057400" indent="-228600" eaLnBrk="0" hangingPunct="0">
              <a:defRPr sz="1200">
                <a:solidFill>
                  <a:srgbClr val="000000"/>
                </a:solidFill>
                <a:latin typeface="Arial" charset="0"/>
              </a:defRPr>
            </a:lvl5pPr>
            <a:lvl6pPr marL="2514600" indent="-228600" algn="ctr" eaLnBrk="0" fontAlgn="base" hangingPunct="0">
              <a:spcBef>
                <a:spcPct val="0"/>
              </a:spcBef>
              <a:spcAft>
                <a:spcPct val="0"/>
              </a:spcAft>
              <a:defRPr sz="1200">
                <a:solidFill>
                  <a:srgbClr val="000000"/>
                </a:solidFill>
                <a:latin typeface="Arial" charset="0"/>
              </a:defRPr>
            </a:lvl6pPr>
            <a:lvl7pPr marL="2971800" indent="-228600" algn="ctr" eaLnBrk="0" fontAlgn="base" hangingPunct="0">
              <a:spcBef>
                <a:spcPct val="0"/>
              </a:spcBef>
              <a:spcAft>
                <a:spcPct val="0"/>
              </a:spcAft>
              <a:defRPr sz="1200">
                <a:solidFill>
                  <a:srgbClr val="000000"/>
                </a:solidFill>
                <a:latin typeface="Arial" charset="0"/>
              </a:defRPr>
            </a:lvl7pPr>
            <a:lvl8pPr marL="3429000" indent="-228600" algn="ctr" eaLnBrk="0" fontAlgn="base" hangingPunct="0">
              <a:spcBef>
                <a:spcPct val="0"/>
              </a:spcBef>
              <a:spcAft>
                <a:spcPct val="0"/>
              </a:spcAft>
              <a:defRPr sz="1200">
                <a:solidFill>
                  <a:srgbClr val="000000"/>
                </a:solidFill>
                <a:latin typeface="Arial" charset="0"/>
              </a:defRPr>
            </a:lvl8pPr>
            <a:lvl9pPr marL="3886200" indent="-228600" algn="ctr" eaLnBrk="0" fontAlgn="base" hangingPunct="0">
              <a:spcBef>
                <a:spcPct val="0"/>
              </a:spcBef>
              <a:spcAft>
                <a:spcPct val="0"/>
              </a:spcAft>
              <a:defRPr sz="1200">
                <a:solidFill>
                  <a:srgbClr val="000000"/>
                </a:solidFill>
                <a:latin typeface="Arial" charset="0"/>
              </a:defRPr>
            </a:lvl9pPr>
          </a:lstStyle>
          <a:p>
            <a:pPr algn="r" eaLnBrk="1" hangingPunct="1">
              <a:spcBef>
                <a:spcPct val="50000"/>
              </a:spcBef>
            </a:pPr>
            <a:endParaRPr lang="en-US" sz="847" dirty="0"/>
          </a:p>
        </p:txBody>
      </p:sp>
      <p:sp>
        <p:nvSpPr>
          <p:cNvPr id="40" name="Text Placeholder 8"/>
          <p:cNvSpPr txBox="1">
            <a:spLocks/>
          </p:cNvSpPr>
          <p:nvPr/>
        </p:nvSpPr>
        <p:spPr>
          <a:xfrm>
            <a:off x="1108364" y="1291520"/>
            <a:ext cx="12413961" cy="369781"/>
          </a:xfrm>
          <a:prstGeom prst="rect">
            <a:avLst/>
          </a:prstGeom>
        </p:spPr>
        <p:txBody>
          <a:bodyPr/>
          <a:lstStyle>
            <a:lvl1pPr marL="0" indent="0" algn="l" defTabSz="1019175" rtl="0" eaLnBrk="1" fontAlgn="base" hangingPunct="1">
              <a:lnSpc>
                <a:spcPct val="110000"/>
              </a:lnSpc>
              <a:spcBef>
                <a:spcPct val="20000"/>
              </a:spcBef>
              <a:spcAft>
                <a:spcPct val="0"/>
              </a:spcAft>
              <a:buClr>
                <a:schemeClr val="tx2"/>
              </a:buClr>
              <a:buNone/>
              <a:defRPr sz="1800" b="0" i="0" baseline="0">
                <a:solidFill>
                  <a:schemeClr val="tx1"/>
                </a:solidFill>
                <a:latin typeface="Arial Narrow" charset="0"/>
                <a:ea typeface="Arial Narrow" charset="0"/>
                <a:cs typeface="Arial Narrow" charset="0"/>
              </a:defRPr>
            </a:lvl1pPr>
            <a:lvl2pPr marL="4763" indent="0" algn="l" defTabSz="1019175" rtl="0" eaLnBrk="1" fontAlgn="base" hangingPunct="1">
              <a:lnSpc>
                <a:spcPct val="110000"/>
              </a:lnSpc>
              <a:spcBef>
                <a:spcPct val="20000"/>
              </a:spcBef>
              <a:spcAft>
                <a:spcPct val="0"/>
              </a:spcAft>
              <a:buClr>
                <a:schemeClr val="tx2"/>
              </a:buClr>
              <a:buFont typeface="Symbol" pitchFamily="18" charset="2"/>
              <a:buNone/>
              <a:tabLst/>
              <a:defRPr sz="1600">
                <a:solidFill>
                  <a:schemeClr val="tx1"/>
                </a:solidFill>
                <a:latin typeface="Arial Narrow" charset="0"/>
                <a:ea typeface="Arial Narrow" charset="0"/>
                <a:cs typeface="Arial Narrow" charset="0"/>
              </a:defRPr>
            </a:lvl2pPr>
            <a:lvl3pPr marL="114300" indent="-109538" algn="l" defTabSz="1019175" rtl="0" eaLnBrk="1" fontAlgn="base" hangingPunct="1">
              <a:lnSpc>
                <a:spcPct val="110000"/>
              </a:lnSpc>
              <a:spcBef>
                <a:spcPct val="20000"/>
              </a:spcBef>
              <a:spcAft>
                <a:spcPct val="0"/>
              </a:spcAft>
              <a:buClr>
                <a:schemeClr val="tx1"/>
              </a:buClr>
              <a:buFont typeface="Arial" charset="0"/>
              <a:buChar char="•"/>
              <a:tabLst/>
              <a:defRPr sz="1400">
                <a:solidFill>
                  <a:schemeClr val="tx1"/>
                </a:solidFill>
                <a:latin typeface="Arial Narrow" charset="0"/>
                <a:ea typeface="Arial Narrow" charset="0"/>
                <a:cs typeface="Arial Narrow" charset="0"/>
              </a:defRPr>
            </a:lvl3pPr>
            <a:lvl4pPr marL="230188" indent="-115888" algn="l" defTabSz="1019175" rtl="0" eaLnBrk="1" fontAlgn="base" hangingPunct="1">
              <a:lnSpc>
                <a:spcPct val="110000"/>
              </a:lnSpc>
              <a:spcBef>
                <a:spcPct val="20000"/>
              </a:spcBef>
              <a:spcAft>
                <a:spcPct val="0"/>
              </a:spcAft>
              <a:buClr>
                <a:schemeClr val="tx1"/>
              </a:buClr>
              <a:buSzPct val="100000"/>
              <a:buFont typeface="Helvetica" charset="0"/>
              <a:buChar char="⁃"/>
              <a:tabLst/>
              <a:defRPr sz="1400">
                <a:solidFill>
                  <a:schemeClr val="tx1"/>
                </a:solidFill>
                <a:latin typeface="Arial Narrow" charset="0"/>
                <a:ea typeface="Arial Narrow" charset="0"/>
                <a:cs typeface="Arial Narrow" charset="0"/>
              </a:defRPr>
            </a:lvl4pPr>
            <a:lvl5pPr marL="346075" indent="-115888" algn="l" defTabSz="1019175" rtl="0" eaLnBrk="1" fontAlgn="base" hangingPunct="1">
              <a:lnSpc>
                <a:spcPct val="110000"/>
              </a:lnSpc>
              <a:spcBef>
                <a:spcPct val="20000"/>
              </a:spcBef>
              <a:spcAft>
                <a:spcPct val="0"/>
              </a:spcAft>
              <a:buClr>
                <a:srgbClr val="000000"/>
              </a:buClr>
              <a:buSzPct val="150000"/>
              <a:buFont typeface="Times New Roman" pitchFamily="18" charset="0"/>
              <a:buChar char="·"/>
              <a:tabLst/>
              <a:defRPr sz="1100">
                <a:solidFill>
                  <a:schemeClr val="tx1"/>
                </a:solidFill>
                <a:latin typeface="Arial Narrow" charset="0"/>
                <a:ea typeface="Arial Narrow" charset="0"/>
                <a:cs typeface="Arial Narrow" charset="0"/>
              </a:defRPr>
            </a:lvl5pPr>
            <a:lvl6pPr marL="16002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74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146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71800" indent="-228600" algn="l" defTabSz="1019175"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r>
              <a:rPr lang="it-IT" b="1" kern="0" dirty="0"/>
              <a:t>Il primo veicolo di capitale permanente quotato in Italia da Maggio 2018 </a:t>
            </a:r>
            <a:r>
              <a:rPr lang="it-IT" kern="0" dirty="0"/>
              <a:t>che investe in minoranza in PMI italiane, con una dotazione iniziale di €150 milioni e sponsorizzato dall’</a:t>
            </a:r>
            <a:r>
              <a:rPr lang="it-IT" kern="0" dirty="0" err="1"/>
              <a:t>asset</a:t>
            </a:r>
            <a:r>
              <a:rPr lang="it-IT" kern="0" dirty="0"/>
              <a:t> manager americano Neuberger Berman</a:t>
            </a:r>
          </a:p>
        </p:txBody>
      </p:sp>
      <p:sp>
        <p:nvSpPr>
          <p:cNvPr id="18" name="Rectangle 3"/>
          <p:cNvSpPr txBox="1">
            <a:spLocks noChangeArrowheads="1"/>
          </p:cNvSpPr>
          <p:nvPr>
            <p:custDataLst>
              <p:tags r:id="rId4"/>
            </p:custDataLst>
          </p:nvPr>
        </p:nvSpPr>
        <p:spPr>
          <a:xfrm>
            <a:off x="1070436" y="2772934"/>
            <a:ext cx="3902256" cy="3486150"/>
          </a:xfrm>
          <a:prstGeom prst="rect">
            <a:avLst/>
          </a:prstGeom>
        </p:spPr>
        <p:txBody>
          <a:bodyPr/>
          <a:lstStyle>
            <a:lvl1pPr marL="226047" indent="-226047" algn="l" defTabSz="1007801" rtl="0" eaLnBrk="1" fontAlgn="base" hangingPunct="1">
              <a:lnSpc>
                <a:spcPct val="110000"/>
              </a:lnSpc>
              <a:spcBef>
                <a:spcPct val="20000"/>
              </a:spcBef>
              <a:spcAft>
                <a:spcPct val="0"/>
              </a:spcAft>
              <a:buClr>
                <a:schemeClr val="tx2"/>
              </a:buClr>
              <a:buChar char="•"/>
              <a:defRPr sz="1100">
                <a:solidFill>
                  <a:srgbClr val="000000"/>
                </a:solidFill>
                <a:latin typeface="+mn-lt"/>
                <a:ea typeface="+mn-ea"/>
                <a:cs typeface="+mn-cs"/>
              </a:defRPr>
            </a:lvl1pPr>
            <a:lvl2pPr marL="452088" indent="-224469" algn="l" defTabSz="1007801" rtl="0" eaLnBrk="1" fontAlgn="base" hangingPunct="1">
              <a:lnSpc>
                <a:spcPct val="110000"/>
              </a:lnSpc>
              <a:spcBef>
                <a:spcPct val="20000"/>
              </a:spcBef>
              <a:spcAft>
                <a:spcPct val="0"/>
              </a:spcAft>
              <a:buClr>
                <a:schemeClr val="tx2"/>
              </a:buClr>
              <a:buFont typeface="Symbol" pitchFamily="18" charset="2"/>
              <a:buChar char="-"/>
              <a:defRPr sz="1100">
                <a:solidFill>
                  <a:srgbClr val="000000"/>
                </a:solidFill>
                <a:latin typeface="+mn-lt"/>
              </a:defRPr>
            </a:lvl2pPr>
            <a:lvl3pPr marL="678148" indent="-224469" algn="l" defTabSz="1007801" rtl="0" eaLnBrk="1" fontAlgn="base" hangingPunct="1">
              <a:lnSpc>
                <a:spcPct val="110000"/>
              </a:lnSpc>
              <a:spcBef>
                <a:spcPct val="20000"/>
              </a:spcBef>
              <a:spcAft>
                <a:spcPct val="0"/>
              </a:spcAft>
              <a:buClr>
                <a:schemeClr val="tx2"/>
              </a:buClr>
              <a:buFont typeface="Times New Roman" pitchFamily="18" charset="0"/>
              <a:buChar char="◦"/>
              <a:defRPr sz="1100">
                <a:solidFill>
                  <a:srgbClr val="000000"/>
                </a:solidFill>
                <a:latin typeface="+mn-lt"/>
              </a:defRPr>
            </a:lvl3pPr>
            <a:lvl4pPr marL="902600" indent="-222908" algn="l" defTabSz="1007801" rtl="0" eaLnBrk="1" fontAlgn="base" hangingPunct="1">
              <a:lnSpc>
                <a:spcPct val="110000"/>
              </a:lnSpc>
              <a:spcBef>
                <a:spcPct val="20000"/>
              </a:spcBef>
              <a:spcAft>
                <a:spcPct val="0"/>
              </a:spcAft>
              <a:buClr>
                <a:srgbClr val="000000"/>
              </a:buClr>
              <a:buFont typeface="Times New Roman" pitchFamily="18" charset="0"/>
              <a:buChar char="-"/>
              <a:defRPr sz="1100">
                <a:solidFill>
                  <a:srgbClr val="000000"/>
                </a:solidFill>
                <a:latin typeface="+mn-lt"/>
              </a:defRPr>
            </a:lvl4pPr>
            <a:lvl5pPr marL="1130241" indent="-226047" algn="l" defTabSz="1007801"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5pPr>
            <a:lvl6pPr marL="1582346" indent="-226047" algn="l" defTabSz="1007801"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34433" indent="-226047" algn="l" defTabSz="1007801"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486524" indent="-226047" algn="l" defTabSz="1007801"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38621" indent="-226047" algn="l" defTabSz="1007801"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pPr>
              <a:lnSpc>
                <a:spcPct val="100000"/>
              </a:lnSpc>
              <a:spcBef>
                <a:spcPct val="52000"/>
              </a:spcBef>
              <a:buClrTx/>
              <a:defRPr/>
            </a:pPr>
            <a:r>
              <a:rPr lang="it-IT" sz="2000" b="1" kern="1200" dirty="0" smtClean="0">
                <a:solidFill>
                  <a:schemeClr val="tx1"/>
                </a:solidFill>
                <a:latin typeface="Arial Narrow" panose="020B0606020202030204" pitchFamily="34" charset="0"/>
                <a:cs typeface="Arial" pitchFamily="34" charset="0"/>
              </a:rPr>
              <a:t>Il primo </a:t>
            </a:r>
            <a:r>
              <a:rPr lang="it-IT" sz="2000" b="1" dirty="0" smtClean="0">
                <a:solidFill>
                  <a:schemeClr val="tx1"/>
                </a:solidFill>
                <a:latin typeface="Arial Narrow" panose="020B0606020202030204" pitchFamily="34" charset="0"/>
                <a:cs typeface="Arial" pitchFamily="34" charset="0"/>
              </a:rPr>
              <a:t>Fondo di </a:t>
            </a:r>
            <a:r>
              <a:rPr lang="it-IT" sz="2000" b="1" i="1" dirty="0" err="1" smtClean="0">
                <a:solidFill>
                  <a:schemeClr val="tx1"/>
                </a:solidFill>
                <a:latin typeface="Arial Narrow" panose="020B0606020202030204" pitchFamily="34" charset="0"/>
                <a:cs typeface="Arial" pitchFamily="34" charset="0"/>
              </a:rPr>
              <a:t>Permanent</a:t>
            </a:r>
            <a:r>
              <a:rPr lang="it-IT" sz="2000" b="1" i="1" dirty="0" smtClean="0">
                <a:solidFill>
                  <a:schemeClr val="tx1"/>
                </a:solidFill>
                <a:latin typeface="Arial Narrow" panose="020B0606020202030204" pitchFamily="34" charset="0"/>
                <a:cs typeface="Arial" pitchFamily="34" charset="0"/>
              </a:rPr>
              <a:t> Capital</a:t>
            </a:r>
            <a:r>
              <a:rPr lang="it-IT" sz="2000" b="1" dirty="0" smtClean="0">
                <a:solidFill>
                  <a:schemeClr val="tx1"/>
                </a:solidFill>
                <a:latin typeface="Arial Narrow" panose="020B0606020202030204" pitchFamily="34" charset="0"/>
                <a:cs typeface="Arial" pitchFamily="34" charset="0"/>
              </a:rPr>
              <a:t> quotato alla Borsa Italiana </a:t>
            </a:r>
            <a:r>
              <a:rPr lang="it-IT" sz="2000" b="1" kern="1200" dirty="0" smtClean="0">
                <a:solidFill>
                  <a:schemeClr val="tx1"/>
                </a:solidFill>
                <a:latin typeface="Arial Narrow" panose="020B0606020202030204" pitchFamily="34" charset="0"/>
                <a:cs typeface="Arial" pitchFamily="34" charset="0"/>
              </a:rPr>
              <a:t>(MIV)</a:t>
            </a:r>
          </a:p>
          <a:p>
            <a:pPr>
              <a:lnSpc>
                <a:spcPct val="100000"/>
              </a:lnSpc>
              <a:spcBef>
                <a:spcPct val="52000"/>
              </a:spcBef>
              <a:buClrTx/>
              <a:defRPr/>
            </a:pPr>
            <a:r>
              <a:rPr lang="it-IT" sz="2000" b="1" kern="1200" dirty="0" smtClean="0">
                <a:solidFill>
                  <a:schemeClr val="tx1"/>
                </a:solidFill>
                <a:latin typeface="Arial Narrow" panose="020B0606020202030204" pitchFamily="34" charset="0"/>
                <a:cs typeface="Arial" pitchFamily="34" charset="0"/>
              </a:rPr>
              <a:t>€150 milioni raccolti</a:t>
            </a:r>
          </a:p>
          <a:p>
            <a:pPr>
              <a:lnSpc>
                <a:spcPct val="100000"/>
              </a:lnSpc>
              <a:spcBef>
                <a:spcPct val="52000"/>
              </a:spcBef>
              <a:buClrTx/>
              <a:defRPr/>
            </a:pPr>
            <a:r>
              <a:rPr lang="it-IT" sz="2000" kern="1200" dirty="0" smtClean="0">
                <a:solidFill>
                  <a:schemeClr val="tx1"/>
                </a:solidFill>
                <a:latin typeface="Arial Narrow" panose="020B0606020202030204" pitchFamily="34" charset="0"/>
                <a:cs typeface="Arial" pitchFamily="34" charset="0"/>
              </a:rPr>
              <a:t>Focus su</a:t>
            </a:r>
            <a:r>
              <a:rPr lang="it-IT" sz="2000" b="1" kern="1200" dirty="0" smtClean="0">
                <a:solidFill>
                  <a:schemeClr val="tx1"/>
                </a:solidFill>
                <a:latin typeface="Arial Narrow" panose="020B0606020202030204" pitchFamily="34" charset="0"/>
                <a:cs typeface="Arial" pitchFamily="34" charset="0"/>
              </a:rPr>
              <a:t> Piccole</a:t>
            </a:r>
            <a:r>
              <a:rPr lang="it-IT" sz="2000" b="1" dirty="0" smtClean="0">
                <a:solidFill>
                  <a:schemeClr val="tx1"/>
                </a:solidFill>
                <a:latin typeface="Arial Narrow" panose="020B0606020202030204" pitchFamily="34" charset="0"/>
                <a:cs typeface="Arial" pitchFamily="34" charset="0"/>
              </a:rPr>
              <a:t>-Medie imprese Italiane </a:t>
            </a:r>
            <a:r>
              <a:rPr lang="it-IT" sz="2000" dirty="0" smtClean="0">
                <a:solidFill>
                  <a:schemeClr val="tx1"/>
                </a:solidFill>
                <a:latin typeface="Arial Narrow" panose="020B0606020202030204" pitchFamily="34" charset="0"/>
                <a:cs typeface="Arial" pitchFamily="34" charset="0"/>
              </a:rPr>
              <a:t>con un fatturato compreso tra</a:t>
            </a:r>
            <a:r>
              <a:rPr lang="it-IT" sz="2000" kern="1200" dirty="0" smtClean="0">
                <a:solidFill>
                  <a:schemeClr val="tx1"/>
                </a:solidFill>
                <a:latin typeface="Arial Narrow" panose="020B0606020202030204" pitchFamily="34" charset="0"/>
                <a:cs typeface="Arial" pitchFamily="34" charset="0"/>
              </a:rPr>
              <a:t> </a:t>
            </a:r>
            <a:r>
              <a:rPr lang="it-IT" sz="2000" b="1" kern="1200" dirty="0" smtClean="0">
                <a:solidFill>
                  <a:schemeClr val="tx1"/>
                </a:solidFill>
                <a:latin typeface="Arial Narrow" panose="020B0606020202030204" pitchFamily="34" charset="0"/>
                <a:cs typeface="Arial" pitchFamily="34" charset="0"/>
              </a:rPr>
              <a:t>€30-300 milioni</a:t>
            </a:r>
          </a:p>
          <a:p>
            <a:pPr>
              <a:lnSpc>
                <a:spcPct val="100000"/>
              </a:lnSpc>
              <a:spcBef>
                <a:spcPct val="52000"/>
              </a:spcBef>
              <a:buClrTx/>
              <a:defRPr/>
            </a:pPr>
            <a:r>
              <a:rPr lang="it-IT" sz="2000" kern="1200" dirty="0" smtClean="0">
                <a:solidFill>
                  <a:schemeClr val="tx1"/>
                </a:solidFill>
                <a:latin typeface="Arial Narrow" panose="020B0606020202030204" pitchFamily="34" charset="0"/>
                <a:cs typeface="Arial" pitchFamily="34" charset="0"/>
              </a:rPr>
              <a:t>Il </a:t>
            </a:r>
            <a:r>
              <a:rPr lang="it-IT" sz="2000" b="1" i="1" kern="1200" dirty="0" smtClean="0">
                <a:solidFill>
                  <a:schemeClr val="tx1"/>
                </a:solidFill>
                <a:latin typeface="Arial Narrow" panose="020B0606020202030204" pitchFamily="34" charset="0"/>
                <a:cs typeface="Arial" pitchFamily="34" charset="0"/>
              </a:rPr>
              <a:t>partner</a:t>
            </a:r>
            <a:r>
              <a:rPr lang="it-IT" sz="2000" b="1" kern="1200" dirty="0" smtClean="0">
                <a:solidFill>
                  <a:schemeClr val="tx1"/>
                </a:solidFill>
                <a:latin typeface="Arial Narrow" panose="020B0606020202030204" pitchFamily="34" charset="0"/>
                <a:cs typeface="Arial" pitchFamily="34" charset="0"/>
              </a:rPr>
              <a:t> ideale di imprenditori e </a:t>
            </a:r>
            <a:r>
              <a:rPr lang="it-IT" sz="2000" b="1" i="1" kern="1200" dirty="0" err="1" smtClean="0">
                <a:solidFill>
                  <a:schemeClr val="tx1"/>
                </a:solidFill>
                <a:latin typeface="Arial Narrow" panose="020B0606020202030204" pitchFamily="34" charset="0"/>
                <a:cs typeface="Arial" pitchFamily="34" charset="0"/>
              </a:rPr>
              <a:t>managers</a:t>
            </a:r>
            <a:r>
              <a:rPr lang="it-IT" sz="2000" kern="1200" dirty="0" smtClean="0">
                <a:solidFill>
                  <a:schemeClr val="tx1"/>
                </a:solidFill>
                <a:latin typeface="Arial Narrow" panose="020B0606020202030204" pitchFamily="34" charset="0"/>
                <a:cs typeface="Arial" pitchFamily="34" charset="0"/>
              </a:rPr>
              <a:t> nel supportare la crescita delle aziende</a:t>
            </a:r>
            <a:endParaRPr lang="it-IT" sz="2000" b="1" kern="1200" dirty="0" smtClean="0">
              <a:solidFill>
                <a:schemeClr val="tx1"/>
              </a:solidFill>
              <a:latin typeface="Arial Narrow" panose="020B0606020202030204" pitchFamily="34" charset="0"/>
              <a:cs typeface="Arial" pitchFamily="34" charset="0"/>
            </a:endParaRPr>
          </a:p>
        </p:txBody>
      </p:sp>
      <p:sp>
        <p:nvSpPr>
          <p:cNvPr id="19" name="Rectangle 3"/>
          <p:cNvSpPr txBox="1">
            <a:spLocks noChangeArrowheads="1"/>
          </p:cNvSpPr>
          <p:nvPr>
            <p:custDataLst>
              <p:tags r:id="rId5"/>
            </p:custDataLst>
          </p:nvPr>
        </p:nvSpPr>
        <p:spPr bwMode="auto">
          <a:xfrm>
            <a:off x="1179343" y="2316367"/>
            <a:ext cx="3032125"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8" bIns="18288" anchor="ctr"/>
          <a:lstStyle>
            <a:lvl1pPr defTabSz="1019175" eaLnBrk="0" hangingPunct="0">
              <a:lnSpc>
                <a:spcPct val="110000"/>
              </a:lnSpc>
              <a:spcBef>
                <a:spcPct val="20000"/>
              </a:spcBef>
              <a:buClr>
                <a:schemeClr val="tx2"/>
              </a:buClr>
              <a:buChar char="•"/>
              <a:defRPr sz="1100">
                <a:solidFill>
                  <a:srgbClr val="000000"/>
                </a:solidFill>
                <a:latin typeface="Arial" charset="0"/>
                <a:ea typeface="MS PGothic" pitchFamily="34" charset="-128"/>
                <a:cs typeface="Geneva"/>
              </a:defRPr>
            </a:lvl1pPr>
            <a:lvl2pPr marL="455613" indent="-227013" defTabSz="1019175" eaLnBrk="0" hangingPunct="0">
              <a:lnSpc>
                <a:spcPct val="110000"/>
              </a:lnSpc>
              <a:spcBef>
                <a:spcPct val="20000"/>
              </a:spcBef>
              <a:buClr>
                <a:schemeClr val="tx2"/>
              </a:buClr>
              <a:buFont typeface="Symbol" pitchFamily="18" charset="2"/>
              <a:buChar char="-"/>
              <a:defRPr sz="1100">
                <a:solidFill>
                  <a:srgbClr val="000000"/>
                </a:solidFill>
                <a:latin typeface="Arial" charset="0"/>
                <a:ea typeface="Geneva"/>
                <a:cs typeface="Geneva"/>
              </a:defRPr>
            </a:lvl2pPr>
            <a:lvl3pPr marL="685800" indent="-227013" defTabSz="1019175" eaLnBrk="0" hangingPunct="0">
              <a:lnSpc>
                <a:spcPct val="110000"/>
              </a:lnSpc>
              <a:spcBef>
                <a:spcPct val="20000"/>
              </a:spcBef>
              <a:buClr>
                <a:schemeClr val="tx2"/>
              </a:buClr>
              <a:buFont typeface="Times New Roman" pitchFamily="18" charset="0"/>
              <a:buChar char="◦"/>
              <a:defRPr sz="1100">
                <a:solidFill>
                  <a:srgbClr val="000000"/>
                </a:solidFill>
                <a:latin typeface="Arial" charset="0"/>
                <a:ea typeface="Geneva"/>
                <a:cs typeface="Geneva"/>
              </a:defRPr>
            </a:lvl3pPr>
            <a:lvl4pPr marL="912813" indent="-225425" defTabSz="1019175" eaLnBrk="0" hangingPunct="0">
              <a:lnSpc>
                <a:spcPct val="110000"/>
              </a:lnSpc>
              <a:spcBef>
                <a:spcPct val="20000"/>
              </a:spcBef>
              <a:buClr>
                <a:srgbClr val="000000"/>
              </a:buClr>
              <a:buFont typeface="Times New Roman" pitchFamily="18" charset="0"/>
              <a:buChar char="-"/>
              <a:defRPr sz="1100">
                <a:solidFill>
                  <a:srgbClr val="000000"/>
                </a:solidFill>
                <a:latin typeface="Arial" charset="0"/>
                <a:ea typeface="Geneva"/>
                <a:cs typeface="Geneva"/>
              </a:defRPr>
            </a:lvl4pPr>
            <a:lvl5pPr marL="1143000" indent="-228600" defTabSz="1019175"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charset="0"/>
                <a:ea typeface="Geneva"/>
                <a:cs typeface="Geneva"/>
              </a:defRPr>
            </a:lvl5pPr>
            <a:lvl6pPr marL="16002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6pPr>
            <a:lvl7pPr marL="20574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7pPr>
            <a:lvl8pPr marL="25146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8pPr>
            <a:lvl9pPr marL="29718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9pPr>
          </a:lstStyle>
          <a:p>
            <a:pPr algn="l">
              <a:lnSpc>
                <a:spcPct val="100000"/>
              </a:lnSpc>
              <a:spcBef>
                <a:spcPct val="52000"/>
              </a:spcBef>
              <a:buClrTx/>
              <a:buFontTx/>
              <a:buNone/>
            </a:pPr>
            <a:r>
              <a:rPr lang="it-IT" altLang="it-IT" sz="2400" b="1" dirty="0" smtClean="0">
                <a:solidFill>
                  <a:srgbClr val="DCAD7A"/>
                </a:solidFill>
                <a:latin typeface="Arial Narrow" pitchFamily="34" charset="0"/>
                <a:cs typeface="Arial" charset="0"/>
              </a:rPr>
              <a:t>NB AURORA</a:t>
            </a:r>
            <a:endParaRPr lang="it-IT" altLang="it-IT" sz="2400" b="1" baseline="30000" dirty="0">
              <a:solidFill>
                <a:srgbClr val="DCAD7A"/>
              </a:solidFill>
              <a:latin typeface="Arial Narrow" pitchFamily="34" charset="0"/>
              <a:cs typeface="Arial" charset="0"/>
            </a:endParaRPr>
          </a:p>
        </p:txBody>
      </p:sp>
      <p:sp>
        <p:nvSpPr>
          <p:cNvPr id="20" name="Rectangle 3"/>
          <p:cNvSpPr txBox="1">
            <a:spLocks noChangeArrowheads="1"/>
          </p:cNvSpPr>
          <p:nvPr>
            <p:custDataLst>
              <p:tags r:id="rId6"/>
            </p:custDataLst>
          </p:nvPr>
        </p:nvSpPr>
        <p:spPr bwMode="auto">
          <a:xfrm>
            <a:off x="5713855" y="2772543"/>
            <a:ext cx="3615079" cy="3975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8" bIns="18288"/>
          <a:lstStyle>
            <a:lvl1pPr marL="228600" indent="-228600" defTabSz="1019175" eaLnBrk="0" hangingPunct="0">
              <a:lnSpc>
                <a:spcPct val="110000"/>
              </a:lnSpc>
              <a:spcBef>
                <a:spcPct val="20000"/>
              </a:spcBef>
              <a:buClr>
                <a:schemeClr val="tx2"/>
              </a:buClr>
              <a:buChar char="•"/>
              <a:defRPr sz="1100">
                <a:solidFill>
                  <a:srgbClr val="000000"/>
                </a:solidFill>
                <a:latin typeface="Arial" charset="0"/>
                <a:ea typeface="MS PGothic" pitchFamily="34" charset="-128"/>
                <a:cs typeface="Geneva"/>
              </a:defRPr>
            </a:lvl1pPr>
            <a:lvl2pPr marL="455613" indent="-227013" defTabSz="1019175" eaLnBrk="0" hangingPunct="0">
              <a:lnSpc>
                <a:spcPct val="110000"/>
              </a:lnSpc>
              <a:spcBef>
                <a:spcPct val="20000"/>
              </a:spcBef>
              <a:buClr>
                <a:schemeClr val="tx2"/>
              </a:buClr>
              <a:buFont typeface="Symbol" pitchFamily="18" charset="2"/>
              <a:buChar char="-"/>
              <a:defRPr sz="1100">
                <a:solidFill>
                  <a:srgbClr val="000000"/>
                </a:solidFill>
                <a:latin typeface="Arial" charset="0"/>
                <a:ea typeface="Geneva"/>
                <a:cs typeface="Geneva"/>
              </a:defRPr>
            </a:lvl2pPr>
            <a:lvl3pPr marL="685800" indent="-227013" defTabSz="1019175" eaLnBrk="0" hangingPunct="0">
              <a:lnSpc>
                <a:spcPct val="110000"/>
              </a:lnSpc>
              <a:spcBef>
                <a:spcPct val="20000"/>
              </a:spcBef>
              <a:buClr>
                <a:schemeClr val="tx2"/>
              </a:buClr>
              <a:buFont typeface="Times New Roman" pitchFamily="18" charset="0"/>
              <a:buChar char="◦"/>
              <a:defRPr sz="1100">
                <a:solidFill>
                  <a:srgbClr val="000000"/>
                </a:solidFill>
                <a:latin typeface="Arial" charset="0"/>
                <a:ea typeface="Geneva"/>
                <a:cs typeface="Geneva"/>
              </a:defRPr>
            </a:lvl3pPr>
            <a:lvl4pPr marL="912813" indent="-225425" defTabSz="1019175" eaLnBrk="0" hangingPunct="0">
              <a:lnSpc>
                <a:spcPct val="110000"/>
              </a:lnSpc>
              <a:spcBef>
                <a:spcPct val="20000"/>
              </a:spcBef>
              <a:buClr>
                <a:srgbClr val="000000"/>
              </a:buClr>
              <a:buFont typeface="Times New Roman" pitchFamily="18" charset="0"/>
              <a:buChar char="-"/>
              <a:defRPr sz="1100">
                <a:solidFill>
                  <a:srgbClr val="000000"/>
                </a:solidFill>
                <a:latin typeface="Arial" charset="0"/>
                <a:ea typeface="Geneva"/>
                <a:cs typeface="Geneva"/>
              </a:defRPr>
            </a:lvl4pPr>
            <a:lvl5pPr marL="1143000" indent="-228600" defTabSz="1019175"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charset="0"/>
                <a:ea typeface="Geneva"/>
                <a:cs typeface="Geneva"/>
              </a:defRPr>
            </a:lvl5pPr>
            <a:lvl6pPr marL="16002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6pPr>
            <a:lvl7pPr marL="20574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7pPr>
            <a:lvl8pPr marL="25146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8pPr>
            <a:lvl9pPr marL="29718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9pPr>
          </a:lstStyle>
          <a:p>
            <a:pPr algn="l">
              <a:lnSpc>
                <a:spcPct val="100000"/>
              </a:lnSpc>
              <a:spcBef>
                <a:spcPct val="52000"/>
              </a:spcBef>
              <a:buClrTx/>
            </a:pPr>
            <a:r>
              <a:rPr lang="it-IT" altLang="it-IT" sz="2000" dirty="0" smtClean="0">
                <a:solidFill>
                  <a:schemeClr val="tx1"/>
                </a:solidFill>
                <a:latin typeface="Arial Narrow" pitchFamily="34" charset="0"/>
                <a:cs typeface="Arial" charset="0"/>
              </a:rPr>
              <a:t>Ad oggi, NB Aurora detiene un portafoglio di</a:t>
            </a:r>
            <a:r>
              <a:rPr lang="it-IT" altLang="it-IT" sz="2000" b="1" dirty="0" smtClean="0">
                <a:solidFill>
                  <a:schemeClr val="tx1"/>
                </a:solidFill>
                <a:latin typeface="Arial Narrow" pitchFamily="34" charset="0"/>
                <a:cs typeface="Arial" charset="0"/>
              </a:rPr>
              <a:t> 9 investimenti di minoranza</a:t>
            </a:r>
            <a:r>
              <a:rPr lang="it-IT" altLang="it-IT" sz="1800" b="1" baseline="44000" dirty="0" smtClean="0">
                <a:solidFill>
                  <a:schemeClr val="tx1"/>
                </a:solidFill>
                <a:latin typeface="Arial Narrow" pitchFamily="34" charset="0"/>
                <a:cs typeface="Arial" charset="0"/>
              </a:rPr>
              <a:t>(1)</a:t>
            </a:r>
            <a:r>
              <a:rPr lang="it-IT" altLang="it-IT" sz="2000" b="1" baseline="20000" dirty="0" smtClean="0">
                <a:solidFill>
                  <a:schemeClr val="tx1"/>
                </a:solidFill>
                <a:latin typeface="Arial Narrow" pitchFamily="34" charset="0"/>
                <a:cs typeface="Arial" charset="0"/>
              </a:rPr>
              <a:t> </a:t>
            </a:r>
            <a:r>
              <a:rPr lang="it-IT" altLang="it-IT" sz="2000" b="1" dirty="0" smtClean="0">
                <a:solidFill>
                  <a:schemeClr val="tx1"/>
                </a:solidFill>
                <a:latin typeface="Arial Narrow" pitchFamily="34" charset="0"/>
                <a:cs typeface="Arial" charset="0"/>
              </a:rPr>
              <a:t>in PMI italiane</a:t>
            </a:r>
            <a:r>
              <a:rPr lang="it-IT" altLang="it-IT" sz="2000" b="1" baseline="20000" dirty="0" smtClean="0">
                <a:solidFill>
                  <a:schemeClr val="tx1"/>
                </a:solidFill>
                <a:latin typeface="Arial Narrow" pitchFamily="34" charset="0"/>
                <a:cs typeface="Arial" charset="0"/>
              </a:rPr>
              <a:t> </a:t>
            </a:r>
            <a:r>
              <a:rPr lang="it-IT" altLang="it-IT" sz="2000" dirty="0" smtClean="0">
                <a:solidFill>
                  <a:schemeClr val="tx1"/>
                </a:solidFill>
                <a:latin typeface="Arial Narrow" pitchFamily="34" charset="0"/>
                <a:cs typeface="Arial" charset="0"/>
              </a:rPr>
              <a:t>con un fatturato aggregato di circa €1,1 miliardi</a:t>
            </a:r>
            <a:endParaRPr lang="it-IT" altLang="it-IT" sz="2000" baseline="20000" dirty="0" smtClean="0">
              <a:solidFill>
                <a:schemeClr val="tx1"/>
              </a:solidFill>
              <a:latin typeface="Arial Narrow" pitchFamily="34" charset="0"/>
              <a:cs typeface="Arial" charset="0"/>
            </a:endParaRPr>
          </a:p>
          <a:p>
            <a:pPr algn="l">
              <a:lnSpc>
                <a:spcPct val="100000"/>
              </a:lnSpc>
              <a:spcBef>
                <a:spcPct val="52000"/>
              </a:spcBef>
              <a:buClrTx/>
            </a:pPr>
            <a:r>
              <a:rPr lang="it-IT" altLang="it-IT" sz="2000" dirty="0" smtClean="0">
                <a:solidFill>
                  <a:schemeClr val="tx1"/>
                </a:solidFill>
                <a:latin typeface="Arial Narrow" pitchFamily="34" charset="0"/>
                <a:cs typeface="Arial" charset="0"/>
              </a:rPr>
              <a:t>Forte componente di </a:t>
            </a:r>
            <a:r>
              <a:rPr lang="it-IT" altLang="it-IT" sz="2000" i="1" dirty="0" smtClean="0">
                <a:solidFill>
                  <a:schemeClr val="tx1"/>
                </a:solidFill>
                <a:latin typeface="Arial Narrow" pitchFamily="34" charset="0"/>
                <a:cs typeface="Arial" charset="0"/>
              </a:rPr>
              <a:t>Export </a:t>
            </a:r>
            <a:r>
              <a:rPr lang="it-IT" altLang="it-IT" sz="2000" dirty="0" smtClean="0">
                <a:solidFill>
                  <a:schemeClr val="tx1"/>
                </a:solidFill>
                <a:latin typeface="Arial Narrow" pitchFamily="34" charset="0"/>
                <a:cs typeface="Arial" charset="0"/>
              </a:rPr>
              <a:t>(circa </a:t>
            </a:r>
            <a:r>
              <a:rPr lang="it-IT" altLang="it-IT" sz="2000" dirty="0">
                <a:solidFill>
                  <a:schemeClr val="tx1"/>
                </a:solidFill>
                <a:latin typeface="Arial Narrow" pitchFamily="34" charset="0"/>
                <a:cs typeface="Arial" charset="0"/>
              </a:rPr>
              <a:t>il 60% fatturato </a:t>
            </a:r>
            <a:r>
              <a:rPr lang="it-IT" altLang="it-IT" sz="2000" dirty="0" smtClean="0">
                <a:solidFill>
                  <a:schemeClr val="tx1"/>
                </a:solidFill>
                <a:latin typeface="Arial Narrow" pitchFamily="34" charset="0"/>
                <a:cs typeface="Arial" charset="0"/>
              </a:rPr>
              <a:t>complessivo è generato al di fuori dell’Italia)</a:t>
            </a:r>
          </a:p>
          <a:p>
            <a:pPr algn="l">
              <a:lnSpc>
                <a:spcPct val="100000"/>
              </a:lnSpc>
              <a:spcBef>
                <a:spcPct val="52000"/>
              </a:spcBef>
              <a:buClrTx/>
            </a:pPr>
            <a:r>
              <a:rPr lang="it-IT" altLang="it-IT" sz="2000" dirty="0" smtClean="0">
                <a:solidFill>
                  <a:schemeClr val="tx1"/>
                </a:solidFill>
                <a:latin typeface="Arial Narrow" pitchFamily="34" charset="0"/>
                <a:cs typeface="Arial" charset="0"/>
              </a:rPr>
              <a:t>Buona diversificazione a livello settoriale</a:t>
            </a:r>
          </a:p>
        </p:txBody>
      </p:sp>
      <p:sp>
        <p:nvSpPr>
          <p:cNvPr id="21" name="Rectangle 3"/>
          <p:cNvSpPr txBox="1">
            <a:spLocks noChangeArrowheads="1"/>
          </p:cNvSpPr>
          <p:nvPr>
            <p:custDataLst>
              <p:tags r:id="rId7"/>
            </p:custDataLst>
          </p:nvPr>
        </p:nvSpPr>
        <p:spPr bwMode="auto">
          <a:xfrm>
            <a:off x="5738941" y="2316689"/>
            <a:ext cx="324231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8" bIns="18288" anchor="ctr"/>
          <a:lstStyle>
            <a:lvl1pPr defTabSz="1019175" eaLnBrk="0" hangingPunct="0">
              <a:lnSpc>
                <a:spcPct val="110000"/>
              </a:lnSpc>
              <a:spcBef>
                <a:spcPct val="20000"/>
              </a:spcBef>
              <a:buClr>
                <a:schemeClr val="tx2"/>
              </a:buClr>
              <a:buChar char="•"/>
              <a:defRPr sz="1100">
                <a:solidFill>
                  <a:srgbClr val="000000"/>
                </a:solidFill>
                <a:latin typeface="Arial" charset="0"/>
                <a:ea typeface="MS PGothic" pitchFamily="34" charset="-128"/>
                <a:cs typeface="Geneva"/>
              </a:defRPr>
            </a:lvl1pPr>
            <a:lvl2pPr marL="455613" indent="-227013" defTabSz="1019175" eaLnBrk="0" hangingPunct="0">
              <a:lnSpc>
                <a:spcPct val="110000"/>
              </a:lnSpc>
              <a:spcBef>
                <a:spcPct val="20000"/>
              </a:spcBef>
              <a:buClr>
                <a:schemeClr val="tx2"/>
              </a:buClr>
              <a:buFont typeface="Symbol" pitchFamily="18" charset="2"/>
              <a:buChar char="-"/>
              <a:defRPr sz="1100">
                <a:solidFill>
                  <a:srgbClr val="000000"/>
                </a:solidFill>
                <a:latin typeface="Arial" charset="0"/>
                <a:ea typeface="Geneva"/>
                <a:cs typeface="Geneva"/>
              </a:defRPr>
            </a:lvl2pPr>
            <a:lvl3pPr marL="685800" indent="-227013" defTabSz="1019175" eaLnBrk="0" hangingPunct="0">
              <a:lnSpc>
                <a:spcPct val="110000"/>
              </a:lnSpc>
              <a:spcBef>
                <a:spcPct val="20000"/>
              </a:spcBef>
              <a:buClr>
                <a:schemeClr val="tx2"/>
              </a:buClr>
              <a:buFont typeface="Times New Roman" pitchFamily="18" charset="0"/>
              <a:buChar char="◦"/>
              <a:defRPr sz="1100">
                <a:solidFill>
                  <a:srgbClr val="000000"/>
                </a:solidFill>
                <a:latin typeface="Arial" charset="0"/>
                <a:ea typeface="Geneva"/>
                <a:cs typeface="Geneva"/>
              </a:defRPr>
            </a:lvl3pPr>
            <a:lvl4pPr marL="912813" indent="-225425" defTabSz="1019175" eaLnBrk="0" hangingPunct="0">
              <a:lnSpc>
                <a:spcPct val="110000"/>
              </a:lnSpc>
              <a:spcBef>
                <a:spcPct val="20000"/>
              </a:spcBef>
              <a:buClr>
                <a:srgbClr val="000000"/>
              </a:buClr>
              <a:buFont typeface="Times New Roman" pitchFamily="18" charset="0"/>
              <a:buChar char="-"/>
              <a:defRPr sz="1100">
                <a:solidFill>
                  <a:srgbClr val="000000"/>
                </a:solidFill>
                <a:latin typeface="Arial" charset="0"/>
                <a:ea typeface="Geneva"/>
                <a:cs typeface="Geneva"/>
              </a:defRPr>
            </a:lvl4pPr>
            <a:lvl5pPr marL="1143000" indent="-228600" defTabSz="1019175"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charset="0"/>
                <a:ea typeface="Geneva"/>
                <a:cs typeface="Geneva"/>
              </a:defRPr>
            </a:lvl5pPr>
            <a:lvl6pPr marL="16002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6pPr>
            <a:lvl7pPr marL="20574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7pPr>
            <a:lvl8pPr marL="25146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8pPr>
            <a:lvl9pPr marL="29718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9pPr>
          </a:lstStyle>
          <a:p>
            <a:pPr algn="l">
              <a:lnSpc>
                <a:spcPct val="100000"/>
              </a:lnSpc>
              <a:spcBef>
                <a:spcPct val="52000"/>
              </a:spcBef>
              <a:buClrTx/>
              <a:buFontTx/>
              <a:buNone/>
            </a:pPr>
            <a:r>
              <a:rPr lang="it-IT" altLang="it-IT" sz="2400" b="1" dirty="0" smtClean="0">
                <a:solidFill>
                  <a:schemeClr val="accent1"/>
                </a:solidFill>
                <a:latin typeface="Arial Narrow" pitchFamily="34" charset="0"/>
                <a:cs typeface="Arial" charset="0"/>
              </a:rPr>
              <a:t>PORTAFOGLIO</a:t>
            </a:r>
            <a:endParaRPr lang="it-IT" altLang="it-IT" sz="2400" b="1" dirty="0">
              <a:solidFill>
                <a:schemeClr val="accent1"/>
              </a:solidFill>
              <a:latin typeface="Arial Narrow" pitchFamily="34" charset="0"/>
              <a:cs typeface="Arial" charset="0"/>
            </a:endParaRPr>
          </a:p>
        </p:txBody>
      </p:sp>
      <p:sp>
        <p:nvSpPr>
          <p:cNvPr id="22" name="Rectangle 3"/>
          <p:cNvSpPr txBox="1">
            <a:spLocks noChangeArrowheads="1"/>
          </p:cNvSpPr>
          <p:nvPr>
            <p:custDataLst>
              <p:tags r:id="rId8"/>
            </p:custDataLst>
          </p:nvPr>
        </p:nvSpPr>
        <p:spPr bwMode="auto">
          <a:xfrm>
            <a:off x="10105859" y="2772543"/>
            <a:ext cx="3671785" cy="3486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8" bIns="18288"/>
          <a:lstStyle>
            <a:lvl1pPr marL="228600" indent="-228600" defTabSz="1019175" eaLnBrk="0" hangingPunct="0">
              <a:lnSpc>
                <a:spcPct val="110000"/>
              </a:lnSpc>
              <a:spcBef>
                <a:spcPct val="20000"/>
              </a:spcBef>
              <a:buClr>
                <a:schemeClr val="tx2"/>
              </a:buClr>
              <a:buChar char="•"/>
              <a:defRPr sz="1100">
                <a:solidFill>
                  <a:srgbClr val="000000"/>
                </a:solidFill>
                <a:latin typeface="Arial" charset="0"/>
                <a:ea typeface="MS PGothic" pitchFamily="34" charset="-128"/>
                <a:cs typeface="Geneva"/>
              </a:defRPr>
            </a:lvl1pPr>
            <a:lvl2pPr marL="455613" indent="-227013" defTabSz="1019175" eaLnBrk="0" hangingPunct="0">
              <a:lnSpc>
                <a:spcPct val="110000"/>
              </a:lnSpc>
              <a:spcBef>
                <a:spcPct val="20000"/>
              </a:spcBef>
              <a:buClr>
                <a:schemeClr val="tx2"/>
              </a:buClr>
              <a:buFont typeface="Symbol" pitchFamily="18" charset="2"/>
              <a:buChar char="-"/>
              <a:defRPr sz="1100">
                <a:solidFill>
                  <a:srgbClr val="000000"/>
                </a:solidFill>
                <a:latin typeface="Arial" charset="0"/>
                <a:ea typeface="Geneva"/>
                <a:cs typeface="Geneva"/>
              </a:defRPr>
            </a:lvl2pPr>
            <a:lvl3pPr marL="685800" indent="-227013" defTabSz="1019175" eaLnBrk="0" hangingPunct="0">
              <a:lnSpc>
                <a:spcPct val="110000"/>
              </a:lnSpc>
              <a:spcBef>
                <a:spcPct val="20000"/>
              </a:spcBef>
              <a:buClr>
                <a:schemeClr val="tx2"/>
              </a:buClr>
              <a:buFont typeface="Times New Roman" pitchFamily="18" charset="0"/>
              <a:buChar char="◦"/>
              <a:defRPr sz="1100">
                <a:solidFill>
                  <a:srgbClr val="000000"/>
                </a:solidFill>
                <a:latin typeface="Arial" charset="0"/>
                <a:ea typeface="Geneva"/>
                <a:cs typeface="Geneva"/>
              </a:defRPr>
            </a:lvl3pPr>
            <a:lvl4pPr marL="912813" indent="-225425" defTabSz="1019175" eaLnBrk="0" hangingPunct="0">
              <a:lnSpc>
                <a:spcPct val="110000"/>
              </a:lnSpc>
              <a:spcBef>
                <a:spcPct val="20000"/>
              </a:spcBef>
              <a:buClr>
                <a:srgbClr val="000000"/>
              </a:buClr>
              <a:buFont typeface="Times New Roman" pitchFamily="18" charset="0"/>
              <a:buChar char="-"/>
              <a:defRPr sz="1100">
                <a:solidFill>
                  <a:srgbClr val="000000"/>
                </a:solidFill>
                <a:latin typeface="Arial" charset="0"/>
                <a:ea typeface="Geneva"/>
                <a:cs typeface="Geneva"/>
              </a:defRPr>
            </a:lvl4pPr>
            <a:lvl5pPr marL="1143000" indent="-228600" defTabSz="1019175"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charset="0"/>
                <a:ea typeface="Geneva"/>
                <a:cs typeface="Geneva"/>
              </a:defRPr>
            </a:lvl5pPr>
            <a:lvl6pPr marL="16002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6pPr>
            <a:lvl7pPr marL="20574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7pPr>
            <a:lvl8pPr marL="25146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8pPr>
            <a:lvl9pPr marL="29718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9pPr>
          </a:lstStyle>
          <a:p>
            <a:pPr algn="l">
              <a:lnSpc>
                <a:spcPct val="100000"/>
              </a:lnSpc>
              <a:spcBef>
                <a:spcPct val="52000"/>
              </a:spcBef>
              <a:buClrTx/>
            </a:pPr>
            <a:r>
              <a:rPr lang="it-IT" altLang="it-IT" sz="2000" b="1" dirty="0" smtClean="0">
                <a:solidFill>
                  <a:schemeClr val="tx1"/>
                </a:solidFill>
                <a:latin typeface="Arial Narrow" pitchFamily="34" charset="0"/>
                <a:cs typeface="Arial" charset="0"/>
              </a:rPr>
              <a:t>10 professionisti </a:t>
            </a:r>
            <a:r>
              <a:rPr lang="it-IT" altLang="it-IT" sz="2000" dirty="0" smtClean="0">
                <a:solidFill>
                  <a:schemeClr val="tx1"/>
                </a:solidFill>
                <a:latin typeface="Arial Narrow" pitchFamily="34" charset="0"/>
                <a:cs typeface="Arial" charset="0"/>
              </a:rPr>
              <a:t>con un solido </a:t>
            </a:r>
            <a:r>
              <a:rPr lang="it-IT" altLang="it-IT" sz="2000" i="1" dirty="0" smtClean="0">
                <a:solidFill>
                  <a:schemeClr val="tx1"/>
                </a:solidFill>
                <a:latin typeface="Arial Narrow" pitchFamily="34" charset="0"/>
                <a:cs typeface="Arial" charset="0"/>
              </a:rPr>
              <a:t>track record</a:t>
            </a:r>
            <a:r>
              <a:rPr lang="it-IT" altLang="it-IT" sz="2000" dirty="0" smtClean="0">
                <a:solidFill>
                  <a:schemeClr val="tx1"/>
                </a:solidFill>
                <a:latin typeface="Arial Narrow" pitchFamily="34" charset="0"/>
                <a:cs typeface="Arial" charset="0"/>
              </a:rPr>
              <a:t> di investimenti e una consolidata esperienza insieme (~9 anni) come </a:t>
            </a:r>
            <a:r>
              <a:rPr lang="it-IT" altLang="it-IT" sz="2000" b="1" dirty="0" smtClean="0">
                <a:solidFill>
                  <a:schemeClr val="tx1"/>
                </a:solidFill>
                <a:latin typeface="Arial Narrow" pitchFamily="34" charset="0"/>
                <a:cs typeface="Arial" charset="0"/>
              </a:rPr>
              <a:t>manager del Fondo Italiano d’Investimento</a:t>
            </a:r>
          </a:p>
          <a:p>
            <a:pPr algn="l">
              <a:lnSpc>
                <a:spcPct val="100000"/>
              </a:lnSpc>
              <a:spcBef>
                <a:spcPct val="52000"/>
              </a:spcBef>
              <a:buClrTx/>
            </a:pPr>
            <a:r>
              <a:rPr lang="it-IT" altLang="it-IT" sz="2000" dirty="0" smtClean="0">
                <a:solidFill>
                  <a:schemeClr val="tx1"/>
                </a:solidFill>
                <a:latin typeface="Arial Narrow" pitchFamily="34" charset="0"/>
                <a:cs typeface="Arial" charset="0"/>
              </a:rPr>
              <a:t>Investitore attivo </a:t>
            </a:r>
            <a:r>
              <a:rPr lang="it-IT" altLang="it-IT" sz="2000" dirty="0">
                <a:solidFill>
                  <a:schemeClr val="tx1"/>
                </a:solidFill>
                <a:latin typeface="Arial Narrow" pitchFamily="34" charset="0"/>
                <a:cs typeface="Arial" charset="0"/>
              </a:rPr>
              <a:t>che supporta gli imprenditori e il </a:t>
            </a:r>
            <a:r>
              <a:rPr lang="it-IT" altLang="it-IT" sz="2000" i="1" dirty="0">
                <a:solidFill>
                  <a:schemeClr val="tx1"/>
                </a:solidFill>
                <a:latin typeface="Arial Narrow" pitchFamily="34" charset="0"/>
                <a:cs typeface="Arial" charset="0"/>
              </a:rPr>
              <a:t>management </a:t>
            </a:r>
            <a:r>
              <a:rPr lang="it-IT" altLang="it-IT" sz="2000" dirty="0">
                <a:solidFill>
                  <a:schemeClr val="tx1"/>
                </a:solidFill>
                <a:latin typeface="Arial Narrow" pitchFamily="34" charset="0"/>
                <a:cs typeface="Arial" charset="0"/>
              </a:rPr>
              <a:t>fornendo professionalità e competenza</a:t>
            </a:r>
          </a:p>
          <a:p>
            <a:pPr algn="l">
              <a:lnSpc>
                <a:spcPct val="100000"/>
              </a:lnSpc>
              <a:spcBef>
                <a:spcPct val="52000"/>
              </a:spcBef>
              <a:buClrTx/>
            </a:pPr>
            <a:r>
              <a:rPr lang="it-IT" altLang="it-IT" sz="2000" dirty="0" smtClean="0">
                <a:solidFill>
                  <a:schemeClr val="tx1"/>
                </a:solidFill>
                <a:latin typeface="Arial Narrow" pitchFamily="34" charset="0"/>
                <a:cs typeface="Arial" charset="0"/>
              </a:rPr>
              <a:t>Supportato da </a:t>
            </a:r>
            <a:r>
              <a:rPr lang="it-IT" altLang="it-IT" sz="2000" i="1" dirty="0" smtClean="0">
                <a:solidFill>
                  <a:schemeClr val="tx1"/>
                </a:solidFill>
                <a:latin typeface="Arial Narrow" pitchFamily="34" charset="0"/>
                <a:cs typeface="Arial" charset="0"/>
              </a:rPr>
              <a:t>partner</a:t>
            </a:r>
            <a:r>
              <a:rPr lang="it-IT" altLang="it-IT" sz="2000" dirty="0" smtClean="0">
                <a:solidFill>
                  <a:schemeClr val="tx1"/>
                </a:solidFill>
                <a:latin typeface="Arial Narrow" pitchFamily="34" charset="0"/>
                <a:cs typeface="Arial" charset="0"/>
              </a:rPr>
              <a:t> operativi e dalla piattaforma globale di NB</a:t>
            </a:r>
          </a:p>
        </p:txBody>
      </p:sp>
      <p:sp>
        <p:nvSpPr>
          <p:cNvPr id="23" name="Rectangle 3"/>
          <p:cNvSpPr txBox="1">
            <a:spLocks noChangeArrowheads="1"/>
          </p:cNvSpPr>
          <p:nvPr>
            <p:custDataLst>
              <p:tags r:id="rId9"/>
            </p:custDataLst>
          </p:nvPr>
        </p:nvSpPr>
        <p:spPr bwMode="auto">
          <a:xfrm>
            <a:off x="10105860" y="2296427"/>
            <a:ext cx="324026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288" bIns="18288" anchor="ctr"/>
          <a:lstStyle>
            <a:lvl1pPr defTabSz="1019175" eaLnBrk="0" hangingPunct="0">
              <a:lnSpc>
                <a:spcPct val="110000"/>
              </a:lnSpc>
              <a:spcBef>
                <a:spcPct val="20000"/>
              </a:spcBef>
              <a:buClr>
                <a:schemeClr val="tx2"/>
              </a:buClr>
              <a:buChar char="•"/>
              <a:defRPr sz="1100">
                <a:solidFill>
                  <a:srgbClr val="000000"/>
                </a:solidFill>
                <a:latin typeface="Arial" charset="0"/>
                <a:ea typeface="MS PGothic" pitchFamily="34" charset="-128"/>
                <a:cs typeface="Geneva"/>
              </a:defRPr>
            </a:lvl1pPr>
            <a:lvl2pPr marL="455613" indent="-227013" defTabSz="1019175" eaLnBrk="0" hangingPunct="0">
              <a:lnSpc>
                <a:spcPct val="110000"/>
              </a:lnSpc>
              <a:spcBef>
                <a:spcPct val="20000"/>
              </a:spcBef>
              <a:buClr>
                <a:schemeClr val="tx2"/>
              </a:buClr>
              <a:buFont typeface="Symbol" pitchFamily="18" charset="2"/>
              <a:buChar char="-"/>
              <a:defRPr sz="1100">
                <a:solidFill>
                  <a:srgbClr val="000000"/>
                </a:solidFill>
                <a:latin typeface="Arial" charset="0"/>
                <a:ea typeface="Geneva"/>
                <a:cs typeface="Geneva"/>
              </a:defRPr>
            </a:lvl2pPr>
            <a:lvl3pPr marL="685800" indent="-227013" defTabSz="1019175" eaLnBrk="0" hangingPunct="0">
              <a:lnSpc>
                <a:spcPct val="110000"/>
              </a:lnSpc>
              <a:spcBef>
                <a:spcPct val="20000"/>
              </a:spcBef>
              <a:buClr>
                <a:schemeClr val="tx2"/>
              </a:buClr>
              <a:buFont typeface="Times New Roman" pitchFamily="18" charset="0"/>
              <a:buChar char="◦"/>
              <a:defRPr sz="1100">
                <a:solidFill>
                  <a:srgbClr val="000000"/>
                </a:solidFill>
                <a:latin typeface="Arial" charset="0"/>
                <a:ea typeface="Geneva"/>
                <a:cs typeface="Geneva"/>
              </a:defRPr>
            </a:lvl3pPr>
            <a:lvl4pPr marL="912813" indent="-225425" defTabSz="1019175" eaLnBrk="0" hangingPunct="0">
              <a:lnSpc>
                <a:spcPct val="110000"/>
              </a:lnSpc>
              <a:spcBef>
                <a:spcPct val="20000"/>
              </a:spcBef>
              <a:buClr>
                <a:srgbClr val="000000"/>
              </a:buClr>
              <a:buFont typeface="Times New Roman" pitchFamily="18" charset="0"/>
              <a:buChar char="-"/>
              <a:defRPr sz="1100">
                <a:solidFill>
                  <a:srgbClr val="000000"/>
                </a:solidFill>
                <a:latin typeface="Arial" charset="0"/>
                <a:ea typeface="Geneva"/>
                <a:cs typeface="Geneva"/>
              </a:defRPr>
            </a:lvl4pPr>
            <a:lvl5pPr marL="1143000" indent="-228600" defTabSz="1019175"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charset="0"/>
                <a:ea typeface="Geneva"/>
                <a:cs typeface="Geneva"/>
              </a:defRPr>
            </a:lvl5pPr>
            <a:lvl6pPr marL="16002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6pPr>
            <a:lvl7pPr marL="20574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7pPr>
            <a:lvl8pPr marL="25146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8pPr>
            <a:lvl9pPr marL="29718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charset="0"/>
                <a:ea typeface="Geneva"/>
                <a:cs typeface="Geneva"/>
              </a:defRPr>
            </a:lvl9pPr>
          </a:lstStyle>
          <a:p>
            <a:pPr algn="l">
              <a:lnSpc>
                <a:spcPct val="100000"/>
              </a:lnSpc>
              <a:spcBef>
                <a:spcPct val="52000"/>
              </a:spcBef>
              <a:buClrTx/>
              <a:buFontTx/>
              <a:buNone/>
            </a:pPr>
            <a:r>
              <a:rPr lang="it-IT" altLang="it-IT" sz="2400" b="1" dirty="0" smtClean="0">
                <a:solidFill>
                  <a:srgbClr val="C06D59"/>
                </a:solidFill>
                <a:latin typeface="Arial Narrow" pitchFamily="34" charset="0"/>
                <a:cs typeface="Arial" charset="0"/>
              </a:rPr>
              <a:t>TEAM</a:t>
            </a:r>
            <a:endParaRPr lang="it-IT" altLang="it-IT" sz="2400" baseline="30000" dirty="0">
              <a:solidFill>
                <a:srgbClr val="C06D59"/>
              </a:solidFill>
              <a:latin typeface="Arial Narrow" pitchFamily="34" charset="0"/>
              <a:cs typeface="Arial" charset="0"/>
            </a:endParaRPr>
          </a:p>
        </p:txBody>
      </p:sp>
      <p:cxnSp>
        <p:nvCxnSpPr>
          <p:cNvPr id="24" name="Straight Connector 16"/>
          <p:cNvCxnSpPr>
            <a:cxnSpLocks noChangeShapeType="1"/>
          </p:cNvCxnSpPr>
          <p:nvPr/>
        </p:nvCxnSpPr>
        <p:spPr bwMode="auto">
          <a:xfrm>
            <a:off x="5235436" y="2316689"/>
            <a:ext cx="0" cy="4566118"/>
          </a:xfrm>
          <a:prstGeom prst="line">
            <a:avLst/>
          </a:prstGeom>
          <a:ln w="9524">
            <a:solidFill>
              <a:srgbClr val="C7C8CA"/>
            </a:solidFill>
          </a:ln>
          <a:extLst/>
        </p:spPr>
      </p:cxnSp>
    </p:spTree>
    <p:custDataLst>
      <p:tags r:id="rId1"/>
    </p:custDataLst>
    <p:extLst>
      <p:ext uri="{BB962C8B-B14F-4D97-AF65-F5344CB8AC3E}">
        <p14:creationId xmlns:p14="http://schemas.microsoft.com/office/powerpoint/2010/main" val="735189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500" dirty="0" smtClean="0"/>
              <a:t>Neuberger Berman: un partner </a:t>
            </a:r>
            <a:r>
              <a:rPr lang="en-GB" sz="2500" dirty="0" err="1" smtClean="0"/>
              <a:t>ideale</a:t>
            </a:r>
            <a:r>
              <a:rPr lang="en-GB" sz="2500" dirty="0" smtClean="0"/>
              <a:t> per </a:t>
            </a:r>
            <a:r>
              <a:rPr lang="en-GB" sz="2500" dirty="0" err="1" smtClean="0"/>
              <a:t>gli</a:t>
            </a:r>
            <a:r>
              <a:rPr lang="en-GB" sz="2500" dirty="0" smtClean="0"/>
              <a:t> </a:t>
            </a:r>
            <a:r>
              <a:rPr lang="en-GB" sz="2500" dirty="0" err="1" smtClean="0"/>
              <a:t>investitori</a:t>
            </a:r>
            <a:r>
              <a:rPr lang="en-GB" sz="2500" dirty="0" smtClean="0"/>
              <a:t> </a:t>
            </a:r>
            <a:r>
              <a:rPr lang="en-GB" sz="2500" dirty="0" err="1" smtClean="0"/>
              <a:t>istituzionali</a:t>
            </a:r>
            <a:r>
              <a:rPr lang="en-GB" sz="2500" dirty="0" smtClean="0"/>
              <a:t> </a:t>
            </a:r>
            <a:r>
              <a:rPr lang="en-GB" sz="2500" dirty="0" err="1" smtClean="0"/>
              <a:t>italiani</a:t>
            </a:r>
            <a:r>
              <a:rPr lang="en-GB" sz="2500" dirty="0" smtClean="0"/>
              <a:t> per </a:t>
            </a:r>
            <a:r>
              <a:rPr lang="en-GB" sz="2500" dirty="0" err="1" smtClean="0"/>
              <a:t>gli</a:t>
            </a:r>
            <a:r>
              <a:rPr lang="en-GB" sz="2500" dirty="0" smtClean="0"/>
              <a:t> </a:t>
            </a:r>
            <a:r>
              <a:rPr lang="en-GB" sz="2500" dirty="0" err="1" smtClean="0"/>
              <a:t>investimenti</a:t>
            </a:r>
            <a:r>
              <a:rPr lang="en-GB" sz="2500" dirty="0" smtClean="0"/>
              <a:t> in PE</a:t>
            </a:r>
            <a:endParaRPr lang="en-GB" sz="2500" dirty="0"/>
          </a:p>
        </p:txBody>
      </p:sp>
      <p:sp>
        <p:nvSpPr>
          <p:cNvPr id="5" name="Content Placeholder 4"/>
          <p:cNvSpPr>
            <a:spLocks noGrp="1"/>
          </p:cNvSpPr>
          <p:nvPr>
            <p:ph sz="quarter" idx="13"/>
          </p:nvPr>
        </p:nvSpPr>
        <p:spPr/>
        <p:txBody>
          <a:bodyPr/>
          <a:lstStyle/>
          <a:p>
            <a:endParaRPr lang="en-GB" dirty="0"/>
          </a:p>
        </p:txBody>
      </p:sp>
      <p:pic>
        <p:nvPicPr>
          <p:cNvPr id="6" name="Picture 5"/>
          <p:cNvPicPr>
            <a:picLocks noChangeAspect="1"/>
          </p:cNvPicPr>
          <p:nvPr/>
        </p:nvPicPr>
        <p:blipFill>
          <a:blip r:embed="rId5"/>
          <a:stretch>
            <a:fillRect/>
          </a:stretch>
        </p:blipFill>
        <p:spPr>
          <a:xfrm>
            <a:off x="1248818" y="2565495"/>
            <a:ext cx="2216065" cy="1015581"/>
          </a:xfrm>
          <a:prstGeom prst="rect">
            <a:avLst/>
          </a:prstGeom>
        </p:spPr>
      </p:pic>
      <p:pic>
        <p:nvPicPr>
          <p:cNvPr id="7" name="Picture 6"/>
          <p:cNvPicPr>
            <a:picLocks noChangeAspect="1"/>
          </p:cNvPicPr>
          <p:nvPr/>
        </p:nvPicPr>
        <p:blipFill rotWithShape="1">
          <a:blip r:embed="rId6"/>
          <a:srcRect l="3750" t="8549" r="4166" b="8594"/>
          <a:stretch/>
        </p:blipFill>
        <p:spPr>
          <a:xfrm>
            <a:off x="1818651" y="5692891"/>
            <a:ext cx="3010547" cy="790101"/>
          </a:xfrm>
          <a:prstGeom prst="rect">
            <a:avLst/>
          </a:prstGeom>
        </p:spPr>
      </p:pic>
      <p:pic>
        <p:nvPicPr>
          <p:cNvPr id="8" name="Picture 7"/>
          <p:cNvPicPr>
            <a:picLocks noChangeAspect="1"/>
          </p:cNvPicPr>
          <p:nvPr/>
        </p:nvPicPr>
        <p:blipFill rotWithShape="1">
          <a:blip r:embed="rId7"/>
          <a:srcRect l="4472" t="7704" r="5284" b="2295"/>
          <a:stretch/>
        </p:blipFill>
        <p:spPr>
          <a:xfrm>
            <a:off x="1522187" y="4171590"/>
            <a:ext cx="1131298" cy="1192450"/>
          </a:xfrm>
          <a:prstGeom prst="rect">
            <a:avLst/>
          </a:prstGeom>
        </p:spPr>
      </p:pic>
      <p:pic>
        <p:nvPicPr>
          <p:cNvPr id="9" name="Picture 8"/>
          <p:cNvPicPr>
            <a:picLocks noChangeAspect="1"/>
          </p:cNvPicPr>
          <p:nvPr/>
        </p:nvPicPr>
        <p:blipFill>
          <a:blip r:embed="rId8"/>
          <a:stretch>
            <a:fillRect/>
          </a:stretch>
        </p:blipFill>
        <p:spPr>
          <a:xfrm>
            <a:off x="3624373" y="2532610"/>
            <a:ext cx="1437054" cy="1426861"/>
          </a:xfrm>
          <a:prstGeom prst="rect">
            <a:avLst/>
          </a:prstGeom>
        </p:spPr>
      </p:pic>
      <p:pic>
        <p:nvPicPr>
          <p:cNvPr id="10" name="Picture 9"/>
          <p:cNvPicPr>
            <a:picLocks noChangeAspect="1"/>
          </p:cNvPicPr>
          <p:nvPr/>
        </p:nvPicPr>
        <p:blipFill>
          <a:blip r:embed="rId9"/>
          <a:stretch>
            <a:fillRect/>
          </a:stretch>
        </p:blipFill>
        <p:spPr>
          <a:xfrm>
            <a:off x="3498734" y="3990727"/>
            <a:ext cx="1554176" cy="1554176"/>
          </a:xfrm>
          <a:prstGeom prst="rect">
            <a:avLst/>
          </a:prstGeom>
        </p:spPr>
      </p:pic>
      <p:grpSp>
        <p:nvGrpSpPr>
          <p:cNvPr id="11" name="Group 8"/>
          <p:cNvGrpSpPr>
            <a:grpSpLocks/>
          </p:cNvGrpSpPr>
          <p:nvPr>
            <p:custDataLst>
              <p:tags r:id="rId1"/>
            </p:custDataLst>
          </p:nvPr>
        </p:nvGrpSpPr>
        <p:grpSpPr bwMode="auto">
          <a:xfrm>
            <a:off x="6830797" y="2494287"/>
            <a:ext cx="6248205" cy="3980482"/>
            <a:chOff x="5530775" y="3598960"/>
            <a:chExt cx="3255422" cy="2800383"/>
          </a:xfrm>
        </p:grpSpPr>
        <p:sp>
          <p:nvSpPr>
            <p:cNvPr id="12" name="Rectangle 14"/>
            <p:cNvSpPr>
              <a:spLocks noChangeArrowheads="1"/>
            </p:cNvSpPr>
            <p:nvPr/>
          </p:nvSpPr>
          <p:spPr bwMode="gray">
            <a:xfrm>
              <a:off x="5540567" y="3598960"/>
              <a:ext cx="2897612" cy="29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9348" bIns="19348"/>
            <a:lstStyle>
              <a:lvl1pPr eaLnBrk="0" hangingPunct="0">
                <a:lnSpc>
                  <a:spcPct val="110000"/>
                </a:lnSpc>
                <a:spcBef>
                  <a:spcPct val="20000"/>
                </a:spcBef>
                <a:buClr>
                  <a:schemeClr val="tx2"/>
                </a:buClr>
                <a:buChar char="•"/>
                <a:defRPr sz="1100">
                  <a:solidFill>
                    <a:srgbClr val="000000"/>
                  </a:solidFill>
                  <a:latin typeface="Arial" pitchFamily="34" charset="0"/>
                  <a:ea typeface="MS PGothic" pitchFamily="34" charset="-128"/>
                  <a:cs typeface="Geneva"/>
                </a:defRPr>
              </a:lvl1pPr>
              <a:lvl2pPr marL="742950" indent="-285750"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ea typeface="Geneva"/>
                  <a:cs typeface="Geneva"/>
                </a:defRPr>
              </a:lvl2pPr>
              <a:lvl3pPr marL="1143000" indent="-228600" eaLnBrk="0" hangingPunct="0">
                <a:lnSpc>
                  <a:spcPct val="110000"/>
                </a:lnSpc>
                <a:spcBef>
                  <a:spcPct val="20000"/>
                </a:spcBef>
                <a:buClr>
                  <a:schemeClr val="tx2"/>
                </a:buClr>
                <a:buFont typeface="Times New Roman" pitchFamily="18" charset="0"/>
                <a:buChar char="◦"/>
                <a:defRPr sz="1100">
                  <a:solidFill>
                    <a:srgbClr val="000000"/>
                  </a:solidFill>
                  <a:latin typeface="Arial" pitchFamily="34" charset="0"/>
                  <a:ea typeface="Geneva"/>
                  <a:cs typeface="Geneva"/>
                </a:defRPr>
              </a:lvl3pPr>
              <a:lvl4pPr marL="1600200" indent="-228600"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ea typeface="Geneva"/>
                  <a:cs typeface="Geneva"/>
                </a:defRPr>
              </a:lvl4pPr>
              <a:lvl5pPr marL="2057400" indent="-228600"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ea typeface="Geneva"/>
                  <a:cs typeface="Geneva"/>
                </a:defRPr>
              </a:lvl5pPr>
              <a:lvl6pPr marL="25146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6pPr>
              <a:lvl7pPr marL="29718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7pPr>
              <a:lvl8pPr marL="34290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8pPr>
              <a:lvl9pPr marL="3886200" indent="-228600"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9pPr>
            </a:lstStyle>
            <a:p>
              <a:pPr eaLnBrk="1" hangingPunct="1">
                <a:lnSpc>
                  <a:spcPct val="100000"/>
                </a:lnSpc>
                <a:spcBef>
                  <a:spcPct val="0"/>
                </a:spcBef>
                <a:buClrTx/>
                <a:buFontTx/>
                <a:buNone/>
              </a:pPr>
              <a:r>
                <a:rPr lang="en-US" altLang="it-IT" sz="2541" b="1" dirty="0" err="1" smtClean="0">
                  <a:solidFill>
                    <a:srgbClr val="336B99"/>
                  </a:solidFill>
                  <a:latin typeface="Arial Narrow" pitchFamily="34" charset="0"/>
                </a:rPr>
                <a:t>Progetto</a:t>
              </a:r>
              <a:r>
                <a:rPr lang="en-US" altLang="it-IT" sz="2541" b="1" dirty="0" smtClean="0">
                  <a:solidFill>
                    <a:srgbClr val="336B99"/>
                  </a:solidFill>
                  <a:latin typeface="Arial Narrow" pitchFamily="34" charset="0"/>
                </a:rPr>
                <a:t> </a:t>
              </a:r>
              <a:r>
                <a:rPr lang="en-US" altLang="it-IT" sz="2541" b="1" dirty="0" err="1" smtClean="0">
                  <a:solidFill>
                    <a:srgbClr val="336B99"/>
                  </a:solidFill>
                  <a:latin typeface="Arial Narrow" pitchFamily="34" charset="0"/>
                </a:rPr>
                <a:t>Iride</a:t>
              </a:r>
              <a:endParaRPr lang="en-US" altLang="it-IT" sz="2541" b="1" dirty="0">
                <a:solidFill>
                  <a:srgbClr val="336B99"/>
                </a:solidFill>
                <a:latin typeface="Arial Narrow" pitchFamily="34" charset="0"/>
              </a:endParaRPr>
            </a:p>
          </p:txBody>
        </p:sp>
        <p:sp>
          <p:nvSpPr>
            <p:cNvPr id="13" name="Rectangle 3"/>
            <p:cNvSpPr txBox="1">
              <a:spLocks noChangeArrowheads="1"/>
            </p:cNvSpPr>
            <p:nvPr>
              <p:custDataLst>
                <p:tags r:id="rId2"/>
              </p:custDataLst>
            </p:nvPr>
          </p:nvSpPr>
          <p:spPr bwMode="auto">
            <a:xfrm>
              <a:off x="5530775" y="4122806"/>
              <a:ext cx="3255422" cy="22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9364" bIns="19364"/>
            <a:lstStyle>
              <a:lvl1pPr marL="228600" indent="-228600" defTabSz="1019175" eaLnBrk="0" hangingPunct="0">
                <a:lnSpc>
                  <a:spcPct val="110000"/>
                </a:lnSpc>
                <a:spcBef>
                  <a:spcPct val="20000"/>
                </a:spcBef>
                <a:buClr>
                  <a:schemeClr val="tx2"/>
                </a:buClr>
                <a:buChar char="•"/>
                <a:defRPr sz="1100">
                  <a:solidFill>
                    <a:srgbClr val="000000"/>
                  </a:solidFill>
                  <a:latin typeface="Arial" pitchFamily="34" charset="0"/>
                  <a:ea typeface="MS PGothic" pitchFamily="34" charset="-128"/>
                  <a:cs typeface="Geneva"/>
                </a:defRPr>
              </a:lvl1pPr>
              <a:lvl2pPr marL="455613" indent="-227013" defTabSz="1019175" eaLnBrk="0" hangingPunct="0">
                <a:lnSpc>
                  <a:spcPct val="110000"/>
                </a:lnSpc>
                <a:spcBef>
                  <a:spcPct val="20000"/>
                </a:spcBef>
                <a:buClr>
                  <a:schemeClr val="tx2"/>
                </a:buClr>
                <a:buFont typeface="Symbol" pitchFamily="18" charset="2"/>
                <a:buChar char="-"/>
                <a:defRPr sz="1100">
                  <a:solidFill>
                    <a:srgbClr val="000000"/>
                  </a:solidFill>
                  <a:latin typeface="Arial" pitchFamily="34" charset="0"/>
                  <a:ea typeface="Geneva"/>
                  <a:cs typeface="Geneva"/>
                </a:defRPr>
              </a:lvl2pPr>
              <a:lvl3pPr marL="685800" indent="-227013" defTabSz="1019175" eaLnBrk="0" hangingPunct="0">
                <a:lnSpc>
                  <a:spcPct val="110000"/>
                </a:lnSpc>
                <a:spcBef>
                  <a:spcPct val="20000"/>
                </a:spcBef>
                <a:buClr>
                  <a:schemeClr val="tx2"/>
                </a:buClr>
                <a:buFont typeface="Times New Roman" pitchFamily="18" charset="0"/>
                <a:buChar char="◦"/>
                <a:defRPr sz="1100">
                  <a:solidFill>
                    <a:srgbClr val="000000"/>
                  </a:solidFill>
                  <a:latin typeface="Arial" pitchFamily="34" charset="0"/>
                  <a:ea typeface="Geneva"/>
                  <a:cs typeface="Geneva"/>
                </a:defRPr>
              </a:lvl3pPr>
              <a:lvl4pPr marL="912813" indent="-225425" defTabSz="1019175" eaLnBrk="0" hangingPunct="0">
                <a:lnSpc>
                  <a:spcPct val="110000"/>
                </a:lnSpc>
                <a:spcBef>
                  <a:spcPct val="20000"/>
                </a:spcBef>
                <a:buClr>
                  <a:srgbClr val="000000"/>
                </a:buClr>
                <a:buFont typeface="Times New Roman" pitchFamily="18" charset="0"/>
                <a:buChar char="-"/>
                <a:defRPr sz="1100">
                  <a:solidFill>
                    <a:srgbClr val="000000"/>
                  </a:solidFill>
                  <a:latin typeface="Arial" pitchFamily="34" charset="0"/>
                  <a:ea typeface="Geneva"/>
                  <a:cs typeface="Geneva"/>
                </a:defRPr>
              </a:lvl4pPr>
              <a:lvl5pPr marL="1143000" indent="-228600" defTabSz="1019175" eaLnBrk="0" hangingPunct="0">
                <a:lnSpc>
                  <a:spcPct val="110000"/>
                </a:lnSpc>
                <a:spcBef>
                  <a:spcPct val="20000"/>
                </a:spcBef>
                <a:buClr>
                  <a:srgbClr val="000000"/>
                </a:buClr>
                <a:buSzPct val="150000"/>
                <a:buFont typeface="Times New Roman" pitchFamily="18" charset="0"/>
                <a:buChar char="·"/>
                <a:defRPr sz="1100">
                  <a:solidFill>
                    <a:srgbClr val="000000"/>
                  </a:solidFill>
                  <a:latin typeface="Arial" pitchFamily="34" charset="0"/>
                  <a:ea typeface="Geneva"/>
                  <a:cs typeface="Geneva"/>
                </a:defRPr>
              </a:lvl5pPr>
              <a:lvl6pPr marL="16002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6pPr>
              <a:lvl7pPr marL="20574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7pPr>
              <a:lvl8pPr marL="25146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8pPr>
              <a:lvl9pPr marL="2971800" indent="-228600" defTabSz="1019175" eaLnBrk="0" fontAlgn="base" hangingPunct="0">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Arial" pitchFamily="34" charset="0"/>
                  <a:ea typeface="Geneva"/>
                  <a:cs typeface="Geneva"/>
                </a:defRPr>
              </a:lvl9pPr>
            </a:lstStyle>
            <a:p>
              <a:pPr>
                <a:lnSpc>
                  <a:spcPct val="100000"/>
                </a:lnSpc>
                <a:spcBef>
                  <a:spcPct val="52000"/>
                </a:spcBef>
                <a:spcAft>
                  <a:spcPts val="635"/>
                </a:spcAft>
                <a:buClrTx/>
              </a:pPr>
              <a:r>
                <a:rPr lang="it-IT" altLang="it-IT" sz="1694" dirty="0">
                  <a:solidFill>
                    <a:srgbClr val="565C5E"/>
                  </a:solidFill>
                  <a:latin typeface="Arial Narrow" pitchFamily="34" charset="0"/>
                  <a:cs typeface="Arial" pitchFamily="34" charset="0"/>
                </a:rPr>
                <a:t>I</a:t>
              </a:r>
              <a:r>
                <a:rPr lang="it-IT" altLang="it-IT" sz="1694" dirty="0" smtClean="0">
                  <a:solidFill>
                    <a:srgbClr val="565C5E"/>
                  </a:solidFill>
                  <a:latin typeface="Arial Narrow" pitchFamily="34" charset="0"/>
                  <a:cs typeface="Arial" pitchFamily="34" charset="0"/>
                </a:rPr>
                <a:t>nvestimento </a:t>
              </a:r>
              <a:r>
                <a:rPr lang="it-IT" altLang="it-IT" sz="1694" dirty="0">
                  <a:solidFill>
                    <a:srgbClr val="565C5E"/>
                  </a:solidFill>
                  <a:latin typeface="Arial Narrow" pitchFamily="34" charset="0"/>
                  <a:cs typeface="Arial" pitchFamily="34" charset="0"/>
                </a:rPr>
                <a:t>complessivo </a:t>
              </a:r>
              <a:r>
                <a:rPr lang="it-IT" altLang="it-IT" sz="1694" dirty="0" smtClean="0">
                  <a:solidFill>
                    <a:srgbClr val="565C5E"/>
                  </a:solidFill>
                  <a:latin typeface="Arial Narrow" pitchFamily="34" charset="0"/>
                  <a:cs typeface="Arial" pitchFamily="34" charset="0"/>
                </a:rPr>
                <a:t>di </a:t>
              </a:r>
              <a:r>
                <a:rPr lang="it-IT" altLang="it-IT" sz="1694" b="1" dirty="0">
                  <a:solidFill>
                    <a:srgbClr val="565C5E"/>
                  </a:solidFill>
                  <a:latin typeface="Arial Narrow" pitchFamily="34" charset="0"/>
                  <a:cs typeface="Arial" pitchFamily="34" charset="0"/>
                </a:rPr>
                <a:t>216 milioni di euro</a:t>
              </a:r>
              <a:r>
                <a:rPr lang="it-IT" altLang="it-IT" sz="1694" dirty="0">
                  <a:solidFill>
                    <a:srgbClr val="565C5E"/>
                  </a:solidFill>
                  <a:latin typeface="Arial Narrow" pitchFamily="34" charset="0"/>
                  <a:cs typeface="Arial" pitchFamily="34" charset="0"/>
                </a:rPr>
                <a:t> </a:t>
              </a:r>
              <a:r>
                <a:rPr lang="it-IT" altLang="it-IT" sz="1694" b="1" dirty="0" smtClean="0">
                  <a:solidFill>
                    <a:srgbClr val="565C5E"/>
                  </a:solidFill>
                  <a:latin typeface="Arial Narrow" pitchFamily="34" charset="0"/>
                  <a:cs typeface="Arial" pitchFamily="34" charset="0"/>
                </a:rPr>
                <a:t>focalizzato </a:t>
              </a:r>
              <a:r>
                <a:rPr lang="it-IT" altLang="it-IT" sz="1694" b="1" dirty="0">
                  <a:solidFill>
                    <a:srgbClr val="565C5E"/>
                  </a:solidFill>
                  <a:latin typeface="Arial Narrow" pitchFamily="34" charset="0"/>
                  <a:cs typeface="Arial" pitchFamily="34" charset="0"/>
                </a:rPr>
                <a:t>sull’Europa con una </a:t>
              </a:r>
              <a:r>
                <a:rPr lang="it-IT" altLang="it-IT" sz="1694" b="1" dirty="0" smtClean="0">
                  <a:solidFill>
                    <a:srgbClr val="565C5E"/>
                  </a:solidFill>
                  <a:latin typeface="Arial Narrow" pitchFamily="34" charset="0"/>
                  <a:cs typeface="Arial" pitchFamily="34" charset="0"/>
                </a:rPr>
                <a:t>quota significativa </a:t>
              </a:r>
              <a:r>
                <a:rPr lang="it-IT" altLang="it-IT" sz="1694" b="1" dirty="0">
                  <a:solidFill>
                    <a:srgbClr val="565C5E"/>
                  </a:solidFill>
                  <a:latin typeface="Arial Narrow" pitchFamily="34" charset="0"/>
                  <a:cs typeface="Arial" pitchFamily="34" charset="0"/>
                </a:rPr>
                <a:t>in FIA che investono in imprese operanti in </a:t>
              </a:r>
              <a:r>
                <a:rPr lang="it-IT" altLang="it-IT" sz="1694" b="1" dirty="0" smtClean="0">
                  <a:solidFill>
                    <a:srgbClr val="565C5E"/>
                  </a:solidFill>
                  <a:latin typeface="Arial Narrow" pitchFamily="34" charset="0"/>
                  <a:cs typeface="Arial" pitchFamily="34" charset="0"/>
                </a:rPr>
                <a:t>Italia</a:t>
              </a:r>
            </a:p>
            <a:p>
              <a:pPr>
                <a:lnSpc>
                  <a:spcPct val="100000"/>
                </a:lnSpc>
                <a:spcBef>
                  <a:spcPct val="52000"/>
                </a:spcBef>
                <a:spcAft>
                  <a:spcPts val="635"/>
                </a:spcAft>
                <a:buClrTx/>
              </a:pPr>
              <a:r>
                <a:rPr lang="en-GB" altLang="it-IT" sz="1694" dirty="0" err="1" smtClean="0">
                  <a:solidFill>
                    <a:srgbClr val="565C5E"/>
                  </a:solidFill>
                  <a:latin typeface="Arial Narrow" pitchFamily="34" charset="0"/>
                  <a:cs typeface="Arial" pitchFamily="34" charset="0"/>
                </a:rPr>
                <a:t>Alla</a:t>
              </a:r>
              <a:r>
                <a:rPr lang="en-GB" altLang="it-IT" sz="1694" dirty="0" smtClean="0">
                  <a:solidFill>
                    <a:srgbClr val="565C5E"/>
                  </a:solidFill>
                  <a:latin typeface="Arial Narrow" pitchFamily="34" charset="0"/>
                  <a:cs typeface="Arial" pitchFamily="34" charset="0"/>
                </a:rPr>
                <a:t> </a:t>
              </a:r>
              <a:r>
                <a:rPr lang="en-GB" altLang="it-IT" sz="1694" dirty="0" err="1" smtClean="0">
                  <a:solidFill>
                    <a:srgbClr val="565C5E"/>
                  </a:solidFill>
                  <a:latin typeface="Arial Narrow" pitchFamily="34" charset="0"/>
                  <a:cs typeface="Arial" pitchFamily="34" charset="0"/>
                </a:rPr>
                <a:t>gara</a:t>
              </a:r>
              <a:r>
                <a:rPr lang="en-GB" altLang="it-IT" sz="1694" dirty="0" smtClean="0">
                  <a:solidFill>
                    <a:srgbClr val="565C5E"/>
                  </a:solidFill>
                  <a:latin typeface="Arial Narrow" pitchFamily="34" charset="0"/>
                  <a:cs typeface="Arial" pitchFamily="34" charset="0"/>
                </a:rPr>
                <a:t> </a:t>
              </a:r>
              <a:r>
                <a:rPr lang="en-GB" altLang="it-IT" sz="1694" dirty="0" err="1" smtClean="0">
                  <a:solidFill>
                    <a:srgbClr val="565C5E"/>
                  </a:solidFill>
                  <a:latin typeface="Arial Narrow" pitchFamily="34" charset="0"/>
                  <a:cs typeface="Arial" pitchFamily="34" charset="0"/>
                </a:rPr>
                <a:t>hanno</a:t>
              </a:r>
              <a:r>
                <a:rPr lang="en-GB" altLang="it-IT" sz="1694" dirty="0" smtClean="0">
                  <a:solidFill>
                    <a:srgbClr val="565C5E"/>
                  </a:solidFill>
                  <a:latin typeface="Arial Narrow" pitchFamily="34" charset="0"/>
                  <a:cs typeface="Arial" pitchFamily="34" charset="0"/>
                </a:rPr>
                <a:t> </a:t>
              </a:r>
              <a:r>
                <a:rPr lang="en-GB" altLang="it-IT" sz="1694" dirty="0" err="1" smtClean="0">
                  <a:solidFill>
                    <a:srgbClr val="565C5E"/>
                  </a:solidFill>
                  <a:latin typeface="Arial Narrow" pitchFamily="34" charset="0"/>
                  <a:cs typeface="Arial" pitchFamily="34" charset="0"/>
                </a:rPr>
                <a:t>partecipato</a:t>
              </a:r>
              <a:r>
                <a:rPr lang="en-GB" altLang="it-IT" sz="1694" dirty="0" smtClean="0">
                  <a:solidFill>
                    <a:srgbClr val="565C5E"/>
                  </a:solidFill>
                  <a:latin typeface="Arial Narrow" pitchFamily="34" charset="0"/>
                  <a:cs typeface="Arial" pitchFamily="34" charset="0"/>
                </a:rPr>
                <a:t> 20 </a:t>
              </a:r>
              <a:r>
                <a:rPr lang="en-GB" altLang="it-IT" sz="1694" dirty="0" err="1" smtClean="0">
                  <a:solidFill>
                    <a:srgbClr val="565C5E"/>
                  </a:solidFill>
                  <a:latin typeface="Arial Narrow" pitchFamily="34" charset="0"/>
                  <a:cs typeface="Arial" pitchFamily="34" charset="0"/>
                </a:rPr>
                <a:t>società</a:t>
              </a:r>
              <a:r>
                <a:rPr lang="en-GB" altLang="it-IT" sz="1694" dirty="0" smtClean="0">
                  <a:solidFill>
                    <a:srgbClr val="565C5E"/>
                  </a:solidFill>
                  <a:latin typeface="Arial Narrow" pitchFamily="34" charset="0"/>
                  <a:cs typeface="Arial" pitchFamily="34" charset="0"/>
                </a:rPr>
                <a:t> di </a:t>
              </a:r>
              <a:r>
                <a:rPr lang="en-GB" altLang="it-IT" sz="1694" dirty="0" err="1" smtClean="0">
                  <a:solidFill>
                    <a:srgbClr val="565C5E"/>
                  </a:solidFill>
                  <a:latin typeface="Arial Narrow" pitchFamily="34" charset="0"/>
                  <a:cs typeface="Arial" pitchFamily="34" charset="0"/>
                </a:rPr>
                <a:t>gestione</a:t>
              </a:r>
              <a:endParaRPr lang="en-GB" altLang="it-IT" sz="1694" b="1" dirty="0">
                <a:solidFill>
                  <a:srgbClr val="565C5E"/>
                </a:solidFill>
                <a:latin typeface="Arial Narrow" pitchFamily="34" charset="0"/>
                <a:cs typeface="Arial" pitchFamily="34" charset="0"/>
              </a:endParaRPr>
            </a:p>
            <a:p>
              <a:pPr>
                <a:lnSpc>
                  <a:spcPct val="100000"/>
                </a:lnSpc>
                <a:spcBef>
                  <a:spcPct val="52000"/>
                </a:spcBef>
                <a:spcAft>
                  <a:spcPts val="635"/>
                </a:spcAft>
                <a:buClrTx/>
              </a:pPr>
              <a:r>
                <a:rPr lang="en-GB" altLang="it-IT" sz="1694" dirty="0">
                  <a:solidFill>
                    <a:srgbClr val="565C5E"/>
                  </a:solidFill>
                  <a:latin typeface="Arial Narrow" pitchFamily="34" charset="0"/>
                  <a:cs typeface="Arial" pitchFamily="34" charset="0"/>
                </a:rPr>
                <a:t>Focus </a:t>
              </a:r>
              <a:r>
                <a:rPr lang="en-GB" altLang="it-IT" sz="1694" dirty="0" smtClean="0">
                  <a:solidFill>
                    <a:srgbClr val="565C5E"/>
                  </a:solidFill>
                  <a:latin typeface="Arial Narrow" pitchFamily="34" charset="0"/>
                  <a:cs typeface="Arial" pitchFamily="34" charset="0"/>
                </a:rPr>
                <a:t>del </a:t>
              </a:r>
              <a:r>
                <a:rPr lang="en-GB" altLang="it-IT" sz="1694" dirty="0" err="1" smtClean="0">
                  <a:solidFill>
                    <a:srgbClr val="565C5E"/>
                  </a:solidFill>
                  <a:latin typeface="Arial Narrow" pitchFamily="34" charset="0"/>
                  <a:cs typeface="Arial" pitchFamily="34" charset="0"/>
                </a:rPr>
                <a:t>mandato</a:t>
              </a:r>
              <a:r>
                <a:rPr lang="en-GB" altLang="it-IT" sz="1694" dirty="0" smtClean="0">
                  <a:solidFill>
                    <a:srgbClr val="565C5E"/>
                  </a:solidFill>
                  <a:latin typeface="Arial Narrow" pitchFamily="34" charset="0"/>
                  <a:cs typeface="Arial" pitchFamily="34" charset="0"/>
                </a:rPr>
                <a:t>:</a:t>
              </a:r>
              <a:endParaRPr lang="en-GB" altLang="it-IT" sz="1694" dirty="0">
                <a:solidFill>
                  <a:srgbClr val="565C5E"/>
                </a:solidFill>
                <a:latin typeface="Arial Narrow" pitchFamily="34" charset="0"/>
                <a:cs typeface="Arial" pitchFamily="34" charset="0"/>
              </a:endParaRPr>
            </a:p>
            <a:p>
              <a:pPr lvl="1">
                <a:lnSpc>
                  <a:spcPct val="100000"/>
                </a:lnSpc>
                <a:spcBef>
                  <a:spcPct val="52000"/>
                </a:spcBef>
                <a:spcAft>
                  <a:spcPts val="635"/>
                </a:spcAft>
                <a:buClrTx/>
              </a:pPr>
              <a:r>
                <a:rPr lang="en-GB" altLang="it-IT" sz="1694" b="1" dirty="0" err="1" smtClean="0">
                  <a:solidFill>
                    <a:srgbClr val="565C5E"/>
                  </a:solidFill>
                  <a:latin typeface="Arial Narrow" pitchFamily="34" charset="0"/>
                  <a:cs typeface="Arial" pitchFamily="34" charset="0"/>
                </a:rPr>
                <a:t>Strategie</a:t>
              </a:r>
              <a:r>
                <a:rPr lang="en-GB" altLang="it-IT" sz="1694" b="1" dirty="0" smtClean="0">
                  <a:solidFill>
                    <a:srgbClr val="565C5E"/>
                  </a:solidFill>
                  <a:latin typeface="Arial Narrow" pitchFamily="34" charset="0"/>
                  <a:cs typeface="Arial" pitchFamily="34" charset="0"/>
                </a:rPr>
                <a:t> di buyout e growth</a:t>
              </a:r>
              <a:endParaRPr lang="en-GB" altLang="it-IT" sz="1694" dirty="0">
                <a:solidFill>
                  <a:srgbClr val="565C5E"/>
                </a:solidFill>
                <a:latin typeface="Arial Narrow" pitchFamily="34" charset="0"/>
                <a:cs typeface="Arial" pitchFamily="34" charset="0"/>
              </a:endParaRPr>
            </a:p>
            <a:p>
              <a:pPr lvl="1">
                <a:lnSpc>
                  <a:spcPct val="100000"/>
                </a:lnSpc>
                <a:spcBef>
                  <a:spcPct val="52000"/>
                </a:spcBef>
                <a:spcAft>
                  <a:spcPts val="635"/>
                </a:spcAft>
                <a:buClrTx/>
              </a:pPr>
              <a:r>
                <a:rPr lang="en-GB" altLang="it-IT" sz="1694" dirty="0" smtClean="0">
                  <a:solidFill>
                    <a:srgbClr val="565C5E"/>
                  </a:solidFill>
                  <a:latin typeface="Arial Narrow" pitchFamily="34" charset="0"/>
                  <a:cs typeface="Arial" pitchFamily="34" charset="0"/>
                </a:rPr>
                <a:t>Europa, </a:t>
              </a:r>
              <a:r>
                <a:rPr lang="it-IT" altLang="it-IT" sz="1694" dirty="0">
                  <a:solidFill>
                    <a:srgbClr val="565C5E"/>
                  </a:solidFill>
                  <a:latin typeface="Arial Narrow" pitchFamily="34" charset="0"/>
                  <a:cs typeface="Arial" pitchFamily="34" charset="0"/>
                </a:rPr>
                <a:t>con una quota significativa in FIA che investono in imprese operanti in </a:t>
              </a:r>
              <a:r>
                <a:rPr lang="it-IT" altLang="it-IT" sz="1694" dirty="0" smtClean="0">
                  <a:solidFill>
                    <a:srgbClr val="565C5E"/>
                  </a:solidFill>
                  <a:latin typeface="Arial Narrow" pitchFamily="34" charset="0"/>
                  <a:cs typeface="Arial" pitchFamily="34" charset="0"/>
                </a:rPr>
                <a:t>Italia</a:t>
              </a:r>
              <a:endParaRPr lang="en-GB" altLang="it-IT" sz="1694" b="1" dirty="0">
                <a:solidFill>
                  <a:srgbClr val="565C5E"/>
                </a:solidFill>
                <a:latin typeface="Arial Narrow" pitchFamily="34" charset="0"/>
                <a:cs typeface="Arial" pitchFamily="34" charset="0"/>
              </a:endParaRPr>
            </a:p>
            <a:p>
              <a:pPr lvl="1">
                <a:lnSpc>
                  <a:spcPct val="100000"/>
                </a:lnSpc>
                <a:spcBef>
                  <a:spcPct val="52000"/>
                </a:spcBef>
                <a:spcAft>
                  <a:spcPts val="635"/>
                </a:spcAft>
                <a:buClrTx/>
              </a:pPr>
              <a:r>
                <a:rPr lang="en-GB" altLang="it-IT" sz="1694" dirty="0" err="1" smtClean="0">
                  <a:solidFill>
                    <a:srgbClr val="565C5E"/>
                  </a:solidFill>
                  <a:latin typeface="Arial Narrow" pitchFamily="34" charset="0"/>
                  <a:cs typeface="Arial" pitchFamily="34" charset="0"/>
                </a:rPr>
                <a:t>Combinazione</a:t>
              </a:r>
              <a:r>
                <a:rPr lang="en-GB" altLang="it-IT" sz="1694" dirty="0" smtClean="0">
                  <a:solidFill>
                    <a:srgbClr val="565C5E"/>
                  </a:solidFill>
                  <a:latin typeface="Arial Narrow" pitchFamily="34" charset="0"/>
                  <a:cs typeface="Arial" pitchFamily="34" charset="0"/>
                </a:rPr>
                <a:t> di </a:t>
              </a:r>
              <a:r>
                <a:rPr lang="en-GB" altLang="it-IT" sz="1694" dirty="0" err="1" smtClean="0">
                  <a:solidFill>
                    <a:srgbClr val="565C5E"/>
                  </a:solidFill>
                  <a:latin typeface="Arial Narrow" pitchFamily="34" charset="0"/>
                  <a:cs typeface="Arial" pitchFamily="34" charset="0"/>
                </a:rPr>
                <a:t>fondi</a:t>
              </a:r>
              <a:r>
                <a:rPr lang="en-GB" altLang="it-IT" sz="1694" dirty="0" smtClean="0">
                  <a:solidFill>
                    <a:srgbClr val="565C5E"/>
                  </a:solidFill>
                  <a:latin typeface="Arial Narrow" pitchFamily="34" charset="0"/>
                  <a:cs typeface="Arial" pitchFamily="34" charset="0"/>
                </a:rPr>
                <a:t> </a:t>
              </a:r>
              <a:r>
                <a:rPr lang="en-GB" altLang="it-IT" sz="1694" dirty="0" err="1" smtClean="0">
                  <a:solidFill>
                    <a:srgbClr val="565C5E"/>
                  </a:solidFill>
                  <a:latin typeface="Arial Narrow" pitchFamily="34" charset="0"/>
                  <a:cs typeface="Arial" pitchFamily="34" charset="0"/>
                </a:rPr>
                <a:t>gestiti</a:t>
              </a:r>
              <a:r>
                <a:rPr lang="en-GB" altLang="it-IT" sz="1694" dirty="0" smtClean="0">
                  <a:solidFill>
                    <a:srgbClr val="565C5E"/>
                  </a:solidFill>
                  <a:latin typeface="Arial Narrow" pitchFamily="34" charset="0"/>
                  <a:cs typeface="Arial" pitchFamily="34" charset="0"/>
                </a:rPr>
                <a:t> </a:t>
              </a:r>
              <a:r>
                <a:rPr lang="en-GB" altLang="it-IT" sz="1694" dirty="0" err="1" smtClean="0">
                  <a:solidFill>
                    <a:srgbClr val="565C5E"/>
                  </a:solidFill>
                  <a:latin typeface="Arial Narrow" pitchFamily="34" charset="0"/>
                  <a:cs typeface="Arial" pitchFamily="34" charset="0"/>
                </a:rPr>
                <a:t>direttamente</a:t>
              </a:r>
              <a:r>
                <a:rPr lang="en-GB" altLang="it-IT" sz="1694" dirty="0" smtClean="0">
                  <a:solidFill>
                    <a:srgbClr val="565C5E"/>
                  </a:solidFill>
                  <a:latin typeface="Arial Narrow" pitchFamily="34" charset="0"/>
                  <a:cs typeface="Arial" pitchFamily="34" charset="0"/>
                </a:rPr>
                <a:t> da NB e </a:t>
              </a:r>
              <a:r>
                <a:rPr lang="en-GB" altLang="it-IT" sz="1694" dirty="0" err="1" smtClean="0">
                  <a:solidFill>
                    <a:srgbClr val="565C5E"/>
                  </a:solidFill>
                  <a:latin typeface="Arial Narrow" pitchFamily="34" charset="0"/>
                  <a:cs typeface="Arial" pitchFamily="34" charset="0"/>
                </a:rPr>
                <a:t>fondi</a:t>
              </a:r>
              <a:r>
                <a:rPr lang="en-GB" altLang="it-IT" sz="1694" dirty="0" smtClean="0">
                  <a:solidFill>
                    <a:srgbClr val="565C5E"/>
                  </a:solidFill>
                  <a:latin typeface="Arial Narrow" pitchFamily="34" charset="0"/>
                  <a:cs typeface="Arial" pitchFamily="34" charset="0"/>
                </a:rPr>
                <a:t> di </a:t>
              </a:r>
              <a:r>
                <a:rPr lang="en-GB" altLang="it-IT" sz="1694" dirty="0" err="1" smtClean="0">
                  <a:solidFill>
                    <a:srgbClr val="565C5E"/>
                  </a:solidFill>
                  <a:latin typeface="Arial Narrow" pitchFamily="34" charset="0"/>
                  <a:cs typeface="Arial" pitchFamily="34" charset="0"/>
                </a:rPr>
                <a:t>società</a:t>
              </a:r>
              <a:r>
                <a:rPr lang="en-GB" altLang="it-IT" sz="1694" dirty="0" smtClean="0">
                  <a:solidFill>
                    <a:srgbClr val="565C5E"/>
                  </a:solidFill>
                  <a:latin typeface="Arial Narrow" pitchFamily="34" charset="0"/>
                  <a:cs typeface="Arial" pitchFamily="34" charset="0"/>
                </a:rPr>
                <a:t> </a:t>
              </a:r>
              <a:r>
                <a:rPr lang="en-GB" altLang="it-IT" sz="1694" dirty="0" err="1" smtClean="0">
                  <a:solidFill>
                    <a:srgbClr val="565C5E"/>
                  </a:solidFill>
                  <a:latin typeface="Arial Narrow" pitchFamily="34" charset="0"/>
                  <a:cs typeface="Arial" pitchFamily="34" charset="0"/>
                </a:rPr>
                <a:t>terze</a:t>
              </a:r>
              <a:endParaRPr lang="en-GB" altLang="it-IT" sz="1694" b="1" dirty="0">
                <a:solidFill>
                  <a:srgbClr val="565C5E"/>
                </a:solidFill>
                <a:latin typeface="Arial Narrow" pitchFamily="34" charset="0"/>
                <a:cs typeface="Arial" pitchFamily="34" charset="0"/>
              </a:endParaRPr>
            </a:p>
          </p:txBody>
        </p:sp>
      </p:grpSp>
      <p:sp>
        <p:nvSpPr>
          <p:cNvPr id="14" name="Content Placeholder 3"/>
          <p:cNvSpPr>
            <a:spLocks noGrp="1"/>
          </p:cNvSpPr>
          <p:nvPr>
            <p:ph sz="quarter" idx="11"/>
          </p:nvPr>
        </p:nvSpPr>
        <p:spPr>
          <a:xfrm>
            <a:off x="1108364" y="1291985"/>
            <a:ext cx="12413673" cy="369316"/>
          </a:xfrm>
        </p:spPr>
        <p:txBody>
          <a:bodyPr/>
          <a:lstStyle/>
          <a:p>
            <a:r>
              <a:rPr lang="it-IT" sz="2000" dirty="0" smtClean="0"/>
              <a:t>Neuberger Berman è stata selezionata dai fondi promotori del Progetto Iride per l’affidamento del mandato a investire in FIA di PE</a:t>
            </a:r>
            <a:endParaRPr lang="it-IT" sz="2000" dirty="0"/>
          </a:p>
          <a:p>
            <a:endParaRPr lang="en-GB" dirty="0"/>
          </a:p>
        </p:txBody>
      </p:sp>
    </p:spTree>
    <p:extLst>
      <p:ext uri="{BB962C8B-B14F-4D97-AF65-F5344CB8AC3E}">
        <p14:creationId xmlns:p14="http://schemas.microsoft.com/office/powerpoint/2010/main" val="33647855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smtClean="0"/>
              <a:t>GRAZIE</a:t>
            </a:r>
            <a:endParaRPr lang="en-GB" dirty="0"/>
          </a:p>
        </p:txBody>
      </p:sp>
      <p:sp>
        <p:nvSpPr>
          <p:cNvPr id="3" name="Rectangle 2"/>
          <p:cNvSpPr/>
          <p:nvPr/>
        </p:nvSpPr>
        <p:spPr bwMode="auto">
          <a:xfrm>
            <a:off x="1006867" y="2016689"/>
            <a:ext cx="12582133" cy="5285984"/>
          </a:xfrm>
          <a:prstGeom prst="rect">
            <a:avLst/>
          </a:prstGeom>
          <a:solidFill>
            <a:schemeClr val="bg1">
              <a:lumMod val="95000"/>
            </a:schemeClr>
          </a:solidFill>
          <a:ln w="9525" cap="flat" cmpd="sng" algn="ctr">
            <a:noFill/>
            <a:prstDash val="solid"/>
            <a:round/>
            <a:headEnd type="none" w="med" len="med"/>
            <a:tailEnd type="none" w="med" len="med"/>
          </a:ln>
          <a:effectLst/>
          <a:extLst/>
        </p:spPr>
        <p:txBody>
          <a:bodyPr vert="horz" wrap="none" lIns="0" tIns="0" rIns="18288" bIns="18288"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00000"/>
              </a:solidFill>
              <a:effectLst/>
              <a:latin typeface="Arial" charset="0"/>
            </a:endParaRPr>
          </a:p>
        </p:txBody>
      </p:sp>
      <p:sp>
        <p:nvSpPr>
          <p:cNvPr id="4" name="TextBox 3"/>
          <p:cNvSpPr txBox="1"/>
          <p:nvPr/>
        </p:nvSpPr>
        <p:spPr>
          <a:xfrm>
            <a:off x="2380493" y="4081290"/>
            <a:ext cx="9834880" cy="1754326"/>
          </a:xfrm>
          <a:prstGeom prst="rect">
            <a:avLst/>
          </a:prstGeom>
          <a:noFill/>
        </p:spPr>
        <p:txBody>
          <a:bodyPr wrap="square" rtlCol="0">
            <a:spAutoFit/>
          </a:bodyPr>
          <a:lstStyle/>
          <a:p>
            <a:pPr algn="ctr"/>
            <a:endParaRPr lang="it-IT" sz="3600" dirty="0" smtClean="0">
              <a:solidFill>
                <a:srgbClr val="4E5356"/>
              </a:solidFill>
              <a:latin typeface="Arial Narrow" charset="0"/>
              <a:ea typeface="Arial Narrow" charset="0"/>
              <a:cs typeface="Arial Narrow" charset="0"/>
            </a:endParaRPr>
          </a:p>
          <a:p>
            <a:pPr algn="ctr"/>
            <a:r>
              <a:rPr lang="it-IT" sz="3600" dirty="0" smtClean="0">
                <a:solidFill>
                  <a:srgbClr val="4E5356"/>
                </a:solidFill>
                <a:latin typeface="Arial Narrow" charset="0"/>
                <a:ea typeface="Arial Narrow" charset="0"/>
                <a:cs typeface="Arial Narrow" charset="0"/>
              </a:rPr>
              <a:t>Via </a:t>
            </a:r>
            <a:r>
              <a:rPr lang="it-IT" sz="3600" dirty="0">
                <a:solidFill>
                  <a:srgbClr val="4E5356"/>
                </a:solidFill>
                <a:latin typeface="Arial Narrow" charset="0"/>
                <a:ea typeface="Arial Narrow" charset="0"/>
                <a:cs typeface="Arial Narrow" charset="0"/>
              </a:rPr>
              <a:t>San Damiano, </a:t>
            </a:r>
            <a:r>
              <a:rPr lang="it-IT" sz="3600" dirty="0" smtClean="0">
                <a:solidFill>
                  <a:srgbClr val="4E5356"/>
                </a:solidFill>
                <a:latin typeface="Arial Narrow" charset="0"/>
                <a:ea typeface="Arial Narrow" charset="0"/>
                <a:cs typeface="Arial Narrow" charset="0"/>
              </a:rPr>
              <a:t>9 - 20122 </a:t>
            </a:r>
            <a:r>
              <a:rPr lang="it-IT" sz="3600" dirty="0">
                <a:solidFill>
                  <a:srgbClr val="4E5356"/>
                </a:solidFill>
                <a:latin typeface="Arial Narrow" charset="0"/>
                <a:ea typeface="Arial Narrow" charset="0"/>
                <a:cs typeface="Arial Narrow" charset="0"/>
              </a:rPr>
              <a:t>– Milano</a:t>
            </a:r>
          </a:p>
          <a:p>
            <a:pPr algn="ctr"/>
            <a:r>
              <a:rPr lang="it-IT" sz="3600" dirty="0">
                <a:solidFill>
                  <a:srgbClr val="547AA3"/>
                </a:solidFill>
                <a:latin typeface="Arial Narrow" charset="0"/>
                <a:ea typeface="Arial Narrow" charset="0"/>
                <a:cs typeface="Arial Narrow" charset="0"/>
              </a:rPr>
              <a:t>+39 02 7641 </a:t>
            </a:r>
            <a:r>
              <a:rPr lang="it-IT" sz="3600" dirty="0" smtClean="0">
                <a:solidFill>
                  <a:srgbClr val="547AA3"/>
                </a:solidFill>
                <a:latin typeface="Arial Narrow" charset="0"/>
                <a:ea typeface="Arial Narrow" charset="0"/>
                <a:cs typeface="Arial Narrow" charset="0"/>
              </a:rPr>
              <a:t>5811 </a:t>
            </a:r>
            <a:r>
              <a:rPr lang="it-IT" sz="3600" dirty="0">
                <a:solidFill>
                  <a:schemeClr val="bg1">
                    <a:lumMod val="75000"/>
                  </a:schemeClr>
                </a:solidFill>
                <a:latin typeface="Arial Narrow" charset="0"/>
                <a:ea typeface="Arial Narrow" charset="0"/>
                <a:cs typeface="Arial Narrow" charset="0"/>
              </a:rPr>
              <a:t>|</a:t>
            </a:r>
            <a:r>
              <a:rPr lang="it-IT" sz="3600" dirty="0" smtClean="0">
                <a:solidFill>
                  <a:srgbClr val="4E5356"/>
                </a:solidFill>
                <a:latin typeface="Arial Narrow" charset="0"/>
                <a:ea typeface="Arial Narrow" charset="0"/>
                <a:cs typeface="Arial Narrow" charset="0"/>
              </a:rPr>
              <a:t> </a:t>
            </a:r>
            <a:r>
              <a:rPr lang="it-IT" sz="3600" dirty="0" smtClean="0">
                <a:solidFill>
                  <a:srgbClr val="547AA3"/>
                </a:solidFill>
                <a:latin typeface="Arial Narrow" charset="0"/>
                <a:ea typeface="Arial Narrow" charset="0"/>
                <a:cs typeface="Arial Narrow" charset="0"/>
              </a:rPr>
              <a:t>info-italy@nb.com</a:t>
            </a:r>
            <a:r>
              <a:rPr lang="it-IT" sz="3600" dirty="0" smtClean="0">
                <a:solidFill>
                  <a:srgbClr val="4E5356"/>
                </a:solidFill>
                <a:latin typeface="Arial Narrow" charset="0"/>
                <a:ea typeface="Arial Narrow" charset="0"/>
                <a:cs typeface="Arial Narrow" charset="0"/>
              </a:rPr>
              <a:t> </a:t>
            </a:r>
            <a:r>
              <a:rPr lang="it-IT" sz="3600" dirty="0" smtClean="0">
                <a:solidFill>
                  <a:schemeClr val="bg1">
                    <a:lumMod val="75000"/>
                  </a:schemeClr>
                </a:solidFill>
                <a:latin typeface="Arial Narrow" charset="0"/>
                <a:ea typeface="Arial Narrow" charset="0"/>
                <a:cs typeface="Arial Narrow" charset="0"/>
              </a:rPr>
              <a:t>|</a:t>
            </a:r>
            <a:r>
              <a:rPr lang="it-IT" sz="3600" dirty="0" smtClean="0">
                <a:solidFill>
                  <a:srgbClr val="4E5356"/>
                </a:solidFill>
                <a:latin typeface="Arial Narrow" charset="0"/>
                <a:ea typeface="Arial Narrow" charset="0"/>
                <a:cs typeface="Arial Narrow" charset="0"/>
              </a:rPr>
              <a:t> </a:t>
            </a:r>
            <a:r>
              <a:rPr lang="it-IT" sz="3600" dirty="0" smtClean="0">
                <a:solidFill>
                  <a:srgbClr val="547AA3"/>
                </a:solidFill>
                <a:latin typeface="Arial Narrow" charset="0"/>
                <a:ea typeface="Arial Narrow" charset="0"/>
                <a:cs typeface="Arial Narrow" charset="0"/>
              </a:rPr>
              <a:t>www.nb.com</a:t>
            </a:r>
            <a:endParaRPr lang="en-US" sz="3600" dirty="0">
              <a:solidFill>
                <a:srgbClr val="547AA3"/>
              </a:solidFill>
              <a:latin typeface="Arial Narrow" charset="0"/>
              <a:ea typeface="Arial Narrow" charset="0"/>
              <a:cs typeface="Arial Narrow"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8694" y="2766754"/>
            <a:ext cx="5853012" cy="944663"/>
          </a:xfrm>
          <a:prstGeom prst="rect">
            <a:avLst/>
          </a:prstGeom>
        </p:spPr>
      </p:pic>
    </p:spTree>
    <p:custDataLst>
      <p:tags r:id="rId1"/>
    </p:custDataLst>
    <p:extLst>
      <p:ext uri="{BB962C8B-B14F-4D97-AF65-F5344CB8AC3E}">
        <p14:creationId xmlns:p14="http://schemas.microsoft.com/office/powerpoint/2010/main" val="1317202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smtClean="0"/>
              <a:t>Disclaimer</a:t>
            </a:r>
            <a:endParaRPr lang="en-GB" dirty="0"/>
          </a:p>
        </p:txBody>
      </p:sp>
    </p:spTree>
    <p:custDataLst>
      <p:tags r:id="rId1"/>
    </p:custDataLst>
    <p:extLst>
      <p:ext uri="{BB962C8B-B14F-4D97-AF65-F5344CB8AC3E}">
        <p14:creationId xmlns:p14="http://schemas.microsoft.com/office/powerpoint/2010/main" val="1227832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custDataLst>
              <p:tags r:id="rId2"/>
            </p:custDataLst>
          </p:nvPr>
        </p:nvSpPr>
        <p:spPr/>
        <p:txBody>
          <a:bodyPr/>
          <a:lstStyle/>
          <a:p>
            <a:r>
              <a:rPr lang="en-US" dirty="0"/>
              <a:t>Important Performance Information Endnotes</a:t>
            </a:r>
          </a:p>
        </p:txBody>
      </p:sp>
      <p:sp>
        <p:nvSpPr>
          <p:cNvPr id="13" name="Content Placeholder 12"/>
          <p:cNvSpPr>
            <a:spLocks noGrp="1"/>
          </p:cNvSpPr>
          <p:nvPr>
            <p:ph sz="quarter" idx="10"/>
          </p:nvPr>
        </p:nvSpPr>
        <p:spPr>
          <a:xfrm>
            <a:off x="1097280" y="1343688"/>
            <a:ext cx="12413673" cy="5284694"/>
          </a:xfrm>
        </p:spPr>
        <p:txBody>
          <a:bodyPr/>
          <a:lstStyle/>
          <a:p>
            <a:pPr algn="just" defTabSz="968167">
              <a:lnSpc>
                <a:spcPct val="100000"/>
              </a:lnSpc>
              <a:spcBef>
                <a:spcPct val="0"/>
              </a:spcBef>
              <a:buClrTx/>
            </a:pPr>
            <a:r>
              <a:rPr lang="en-US" kern="1200" dirty="0">
                <a:solidFill>
                  <a:srgbClr val="464646"/>
                </a:solidFill>
                <a:latin typeface="Arial Narrow" pitchFamily="34" charset="0"/>
                <a:ea typeface="+mn-ea"/>
                <a:cs typeface="+mn-cs"/>
              </a:rPr>
              <a:t>Past performance is not an indicator, guarantee or projection of future performance. The performance information presented (the “PI”) is derived from the financial statements of NB Private Equity primary fund of funds vehicles and managed accounts (each a “Fund Account”) and their underlying partnerships.  Unless otherwise noted, the PI presented is based upon the most recent audited Fund Account net asset value as </a:t>
            </a:r>
            <a:r>
              <a:rPr lang="en-US" kern="1200" dirty="0" smtClean="0">
                <a:solidFill>
                  <a:srgbClr val="464646"/>
                </a:solidFill>
                <a:latin typeface="Arial Narrow" pitchFamily="34" charset="0"/>
                <a:ea typeface="+mn-ea"/>
                <a:cs typeface="+mn-cs"/>
              </a:rPr>
              <a:t>of March 31, 2019. The </a:t>
            </a:r>
            <a:r>
              <a:rPr lang="en-US" kern="1200" dirty="0">
                <a:solidFill>
                  <a:srgbClr val="464646"/>
                </a:solidFill>
                <a:latin typeface="Arial Narrow" pitchFamily="34" charset="0"/>
                <a:ea typeface="+mn-ea"/>
                <a:cs typeface="+mn-cs"/>
              </a:rPr>
              <a:t>PI is a composite, does not represent the performance of any one Fund Account, is based on realized investments and the value of unrealized investments (as defined by NB Alternatives or the General Partner in its discretion), and does not equate with the returns experienced by an investor in any particular Fund Account as a result of differences in the nature, timing and terms of investments. Vintage year returns are presented on a gross basis because the governing documents of the commingled and custom funds do not provide a mechanism to appropriately allocate fees, expenses and carried interest to each investment across different fund complexes by vintage year and asset class. </a:t>
            </a:r>
            <a:endParaRPr lang="en-US" kern="1200" dirty="0" smtClean="0">
              <a:solidFill>
                <a:srgbClr val="464646"/>
              </a:solidFill>
              <a:latin typeface="Arial Narrow" pitchFamily="34" charset="0"/>
              <a:ea typeface="+mn-ea"/>
              <a:cs typeface="+mn-cs"/>
            </a:endParaRPr>
          </a:p>
          <a:p>
            <a:pPr algn="just" defTabSz="968167">
              <a:lnSpc>
                <a:spcPct val="100000"/>
              </a:lnSpc>
              <a:spcBef>
                <a:spcPct val="0"/>
              </a:spcBef>
              <a:buClrTx/>
            </a:pPr>
            <a:endParaRPr lang="en-US" kern="1200" dirty="0">
              <a:solidFill>
                <a:srgbClr val="464646"/>
              </a:solidFill>
              <a:latin typeface="Arial Narrow" pitchFamily="34" charset="0"/>
              <a:ea typeface="+mn-ea"/>
              <a:cs typeface="+mn-cs"/>
            </a:endParaRPr>
          </a:p>
          <a:p>
            <a:pPr algn="just" defTabSz="968167">
              <a:lnSpc>
                <a:spcPct val="100000"/>
              </a:lnSpc>
              <a:spcBef>
                <a:spcPct val="0"/>
              </a:spcBef>
              <a:buClrTx/>
            </a:pPr>
            <a:r>
              <a:rPr lang="en-US" kern="1200" dirty="0">
                <a:solidFill>
                  <a:srgbClr val="464646"/>
                </a:solidFill>
                <a:latin typeface="Arial Narrow" pitchFamily="34" charset="0"/>
                <a:ea typeface="+mn-ea"/>
                <a:cs typeface="+mn-cs"/>
              </a:rPr>
              <a:t>The PI Data does not include NB Private Equity vehicles and managed accounts that focused on secondary private equity investments or co-investments prior to establishing dedicated co-investment and secondary investment committees. Furthermore, the data does not include NB Private Equity’s dedicated commingled secondary funds and certain specialty funds which focus primarily on private debt investments, healthcare income generating strategies, brand licensing, emerging managers, purchasing minority interests in hedge and private equity fund managers, or “outsourced CIO” programs. The track record presented includes investments made through vehicles managed by the Private Investment Portfolios and Co-Investment Investment Committee and their predecessor Investment Committees (collectively, the “IC”), with certain exceptions as set forth below. Investments that are included in the track record, which were not, however, approved by the Investment Committee (“IC”), include investments made by registered funds and funds focused on impact investing, each of which have one additional member on their IC. Investments that are excluded  from the track record, which were, nonetheless, approved by the IC, include (</a:t>
            </a:r>
            <a:r>
              <a:rPr lang="en-US" kern="1200" dirty="0" err="1">
                <a:solidFill>
                  <a:srgbClr val="464646"/>
                </a:solidFill>
                <a:latin typeface="Arial Narrow" pitchFamily="34" charset="0"/>
                <a:ea typeface="+mn-ea"/>
                <a:cs typeface="+mn-cs"/>
              </a:rPr>
              <a:t>i</a:t>
            </a:r>
            <a:r>
              <a:rPr lang="en-US" kern="1200" dirty="0">
                <a:solidFill>
                  <a:srgbClr val="464646"/>
                </a:solidFill>
                <a:latin typeface="Arial Narrow" pitchFamily="34" charset="0"/>
                <a:ea typeface="+mn-ea"/>
                <a:cs typeface="+mn-cs"/>
              </a:rPr>
              <a:t>) equity co-investments made in conjunction with debt investments, with the debt investment required to be made in order to make the equity investment; (ii) debt investments only made by funds, which by their terms, contain specific debt investment allocations and investment objectives; (iii) investments sourced through “relationship mining” programs (separate accounts where the relevant IC provides investment guidance, but does not source the co-investments); and (iv) Fund Account investments in other NB Private Equity managed funds.  Certain Fund Accounts included in the PI consist of capital contributed by employees and affiliates and do not have fees, expenses, or carried interest. In addition, the PI does not include the private debt portfolio within our evergreen public investment vehicle.</a:t>
            </a:r>
          </a:p>
          <a:p>
            <a:pPr algn="just" defTabSz="968167">
              <a:lnSpc>
                <a:spcPct val="100000"/>
              </a:lnSpc>
              <a:spcBef>
                <a:spcPct val="0"/>
              </a:spcBef>
              <a:buClrTx/>
            </a:pPr>
            <a:endParaRPr lang="en-US" kern="1200" dirty="0" smtClean="0">
              <a:solidFill>
                <a:srgbClr val="464646"/>
              </a:solidFill>
              <a:latin typeface="Arial Narrow" pitchFamily="34" charset="0"/>
              <a:ea typeface="+mn-ea"/>
              <a:cs typeface="+mn-cs"/>
            </a:endParaRPr>
          </a:p>
          <a:p>
            <a:pPr algn="just" defTabSz="968167">
              <a:lnSpc>
                <a:spcPct val="100000"/>
              </a:lnSpc>
              <a:spcBef>
                <a:spcPct val="0"/>
              </a:spcBef>
              <a:buClrTx/>
            </a:pPr>
            <a:r>
              <a:rPr lang="en-US" kern="1200" dirty="0" smtClean="0">
                <a:solidFill>
                  <a:srgbClr val="464646"/>
                </a:solidFill>
                <a:latin typeface="Arial Narrow" panose="020B0606020202030204" pitchFamily="34" charset="0"/>
                <a:ea typeface="Arial Narrow" panose="020B0606020202030204" pitchFamily="34" charset="0"/>
                <a:cs typeface="Arial Narrow" panose="020B0606020202030204" pitchFamily="34" charset="0"/>
              </a:rPr>
              <a:t>Net </a:t>
            </a:r>
            <a:r>
              <a:rPr lang="en-US" kern="1200" dirty="0">
                <a:solidFill>
                  <a:srgbClr val="464646"/>
                </a:solidFill>
                <a:latin typeface="Arial Narrow" panose="020B0606020202030204" pitchFamily="34" charset="0"/>
                <a:ea typeface="Arial Narrow" panose="020B0606020202030204" pitchFamily="34" charset="0"/>
                <a:cs typeface="Arial Narrow" panose="020B0606020202030204" pitchFamily="34" charset="0"/>
              </a:rPr>
              <a:t>returns for previous funds can be found in the NB Crossroads Fund 23 </a:t>
            </a:r>
            <a:r>
              <a:rPr lang="en-US" kern="1200" dirty="0" err="1">
                <a:solidFill>
                  <a:srgbClr val="464646"/>
                </a:solidFill>
                <a:latin typeface="Arial Narrow" panose="020B0606020202030204" pitchFamily="34" charset="0"/>
                <a:ea typeface="Arial Narrow" panose="020B0606020202030204" pitchFamily="34" charset="0"/>
                <a:cs typeface="Arial Narrow" panose="020B0606020202030204" pitchFamily="34" charset="0"/>
              </a:rPr>
              <a:t>Intralinks</a:t>
            </a:r>
            <a:r>
              <a:rPr lang="en-US" kern="1200" dirty="0">
                <a:solidFill>
                  <a:srgbClr val="464646"/>
                </a:solidFill>
                <a:latin typeface="Arial Narrow" panose="020B0606020202030204" pitchFamily="34" charset="0"/>
                <a:ea typeface="Arial Narrow" panose="020B0606020202030204" pitchFamily="34" charset="0"/>
                <a:cs typeface="Arial Narrow" panose="020B0606020202030204" pitchFamily="34" charset="0"/>
              </a:rPr>
              <a:t> data </a:t>
            </a:r>
            <a:r>
              <a:rPr lang="en-US" kern="1200" dirty="0" smtClean="0">
                <a:solidFill>
                  <a:srgbClr val="464646"/>
                </a:solidFill>
                <a:latin typeface="Arial Narrow" panose="020B0606020202030204" pitchFamily="34" charset="0"/>
                <a:ea typeface="Arial Narrow" panose="020B0606020202030204" pitchFamily="34" charset="0"/>
                <a:cs typeface="Arial Narrow" panose="020B0606020202030204" pitchFamily="34" charset="0"/>
              </a:rPr>
              <a:t>room.  </a:t>
            </a:r>
            <a:r>
              <a:rPr lang="en-US" kern="1200" dirty="0">
                <a:solidFill>
                  <a:srgbClr val="464646"/>
                </a:solidFill>
                <a:latin typeface="Arial Narrow" panose="020B0606020202030204" pitchFamily="34" charset="0"/>
                <a:ea typeface="Arial Narrow" panose="020B0606020202030204" pitchFamily="34" charset="0"/>
                <a:cs typeface="Arial Narrow" panose="020B0606020202030204" pitchFamily="34" charset="0"/>
              </a:rPr>
              <a:t>Please contact your Neuberger Berman representative or nbalternatives@nb.com for access</a:t>
            </a:r>
            <a:r>
              <a:rPr lang="en-US" kern="1200" dirty="0" smtClean="0">
                <a:solidFill>
                  <a:srgbClr val="464646"/>
                </a:solidFill>
                <a:latin typeface="Arial Narrow" panose="020B0606020202030204" pitchFamily="34" charset="0"/>
                <a:ea typeface="Arial Narrow" panose="020B0606020202030204" pitchFamily="34" charset="0"/>
                <a:cs typeface="Arial Narrow" panose="020B0606020202030204" pitchFamily="34" charset="0"/>
              </a:rPr>
              <a:t>.</a:t>
            </a:r>
          </a:p>
          <a:p>
            <a:pPr algn="just" defTabSz="968167">
              <a:lnSpc>
                <a:spcPct val="100000"/>
              </a:lnSpc>
              <a:spcBef>
                <a:spcPct val="0"/>
              </a:spcBef>
              <a:buClrTx/>
            </a:pPr>
            <a:endParaRPr lang="en-US" kern="1200" dirty="0">
              <a:solidFill>
                <a:srgbClr val="464646"/>
              </a:solidFill>
              <a:latin typeface="Arial Narrow" pitchFamily="34" charset="0"/>
              <a:ea typeface="+mn-ea"/>
              <a:cs typeface="+mn-cs"/>
            </a:endParaRPr>
          </a:p>
          <a:p>
            <a:pPr algn="just" defTabSz="968167">
              <a:lnSpc>
                <a:spcPct val="100000"/>
              </a:lnSpc>
              <a:spcBef>
                <a:spcPct val="0"/>
              </a:spcBef>
              <a:buClrTx/>
            </a:pPr>
            <a:r>
              <a:rPr lang="en-US" kern="1200" dirty="0">
                <a:solidFill>
                  <a:srgbClr val="464646"/>
                </a:solidFill>
                <a:latin typeface="Arial Narrow" pitchFamily="34" charset="0"/>
                <a:ea typeface="+mn-ea"/>
                <a:cs typeface="+mn-cs"/>
              </a:rPr>
              <a:t>Predecessors.  The PI includes all Fund Accounts managed by NB Private Equity and its predecessor entities (the “Predecessors”), the oldest of which was founded in 1981. The PI is presented since January 1, 1987, which reflects the first full-year period for which the relevant Predecessor provided private equity fund of funds discretionary investment advice.  NB Private Equity and its affiliates are the successor to all of the Predecessors’ operational assets and substantially all of their key personnel employed at the time of the succession, and NB Private Equity became either the advisor or sub-advisor to all then-existing Fund Accounts previously advised by the Predecessors.  References to NB Private Equity include the Predecessors.</a:t>
            </a:r>
          </a:p>
          <a:p>
            <a:pPr algn="just" defTabSz="968167">
              <a:lnSpc>
                <a:spcPct val="100000"/>
              </a:lnSpc>
              <a:spcBef>
                <a:spcPct val="0"/>
              </a:spcBef>
              <a:buClrTx/>
            </a:pPr>
            <a:endParaRPr lang="en-US" kern="1200" dirty="0">
              <a:solidFill>
                <a:srgbClr val="464646"/>
              </a:solidFill>
              <a:latin typeface="Arial Narrow" pitchFamily="34" charset="0"/>
              <a:ea typeface="+mn-ea"/>
              <a:cs typeface="+mn-cs"/>
            </a:endParaRPr>
          </a:p>
          <a:p>
            <a:pPr algn="just" defTabSz="968167">
              <a:lnSpc>
                <a:spcPct val="100000"/>
              </a:lnSpc>
              <a:spcBef>
                <a:spcPct val="0"/>
              </a:spcBef>
              <a:buClrTx/>
            </a:pPr>
            <a:r>
              <a:rPr lang="en-US" kern="1200" dirty="0">
                <a:solidFill>
                  <a:srgbClr val="464646"/>
                </a:solidFill>
                <a:latin typeface="Arial Narrow" pitchFamily="34" charset="0"/>
                <a:ea typeface="+mn-ea"/>
                <a:cs typeface="+mn-cs"/>
              </a:rPr>
              <a:t>Investment decisions for Fund Accounts are made by the Investment Committee on a majority vote basis. Any changes in personnel participating on the Investment Committee have occurred over a period of time and, with respect to each Predecessor, the members of the Investment Committee at the time of the relevant succession continued to serve as members of the Investment Committee immediately following the succession. Consequently, NB Private Equity continues to determine its investment advice with respect to Fund Accounts through the same decision-making process that was utilized by each of the Predecessors. The Investment Committee currently consists of twelve voting members</a:t>
            </a:r>
            <a:r>
              <a:rPr lang="en-US" kern="1200" dirty="0" smtClean="0">
                <a:solidFill>
                  <a:srgbClr val="464646"/>
                </a:solidFill>
                <a:latin typeface="Arial Narrow" pitchFamily="34" charset="0"/>
                <a:ea typeface="+mn-ea"/>
                <a:cs typeface="+mn-cs"/>
              </a:rPr>
              <a:t>.</a:t>
            </a:r>
          </a:p>
          <a:p>
            <a:pPr algn="just" defTabSz="968167">
              <a:lnSpc>
                <a:spcPct val="100000"/>
              </a:lnSpc>
              <a:spcBef>
                <a:spcPct val="0"/>
              </a:spcBef>
              <a:buClrTx/>
            </a:pPr>
            <a:endParaRPr lang="en-US" kern="1200" dirty="0">
              <a:solidFill>
                <a:srgbClr val="464646"/>
              </a:solidFill>
              <a:latin typeface="Arial Narrow" pitchFamily="34" charset="0"/>
              <a:ea typeface="+mn-ea"/>
              <a:cs typeface="+mn-cs"/>
            </a:endParaRPr>
          </a:p>
          <a:p>
            <a:pPr algn="just">
              <a:lnSpc>
                <a:spcPct val="100000"/>
              </a:lnSpc>
              <a:spcBef>
                <a:spcPts val="0"/>
              </a:spcBef>
              <a:buClr>
                <a:srgbClr val="464646"/>
              </a:buClr>
            </a:pPr>
            <a:r>
              <a:rPr lang="en-US" kern="1200" dirty="0" smtClean="0">
                <a:solidFill>
                  <a:srgbClr val="464646"/>
                </a:solidFill>
                <a:latin typeface="Arial Narrow" pitchFamily="34" charset="0"/>
                <a:ea typeface="+mn-ea"/>
                <a:cs typeface="+mn-cs"/>
              </a:rPr>
              <a:t>Principles for Responsible Investment Scores. </a:t>
            </a:r>
            <a:r>
              <a:rPr lang="en-US" dirty="0">
                <a:solidFill>
                  <a:srgbClr val="464646"/>
                </a:solidFill>
              </a:rPr>
              <a:t>PRI grades are based on information reported directly by PRI signatories, of which investment managers totaled 1,119 for 2019, 1,120 for 2018 and 935 for 2017. All signatories are eligible to participate and must complete a questionnaire to be included. The underlying information submitted by signatories is not audited by the PRI or any other party acting on its behalf. Signatories report on their responsible investment activities by responding to asset-specific modules in the Reporting Framework. Each module houses a variety of indicators that address specific topics of responsible investment. Signatories’ answers are then assessed and results are compiled into an Assessment Report. The Assessment Report includes indicator scores, summarizing the individual scores achieved and comparing them to the median; section scores, grouping similar indicator scores together into categories (e.g. policy, assurance, governance) and comparing them to the median; module scores, aggregating all the indicator scores within a module to assign one of six performance bands (from E to A+). Awards and ratings referenced do not reflect the experiences of any Neuberger Berman client and readers should not view such information as representative of any particular client’s experience or assume that they will have a similar investment experience as any previous or existing client. Awards and ratings are not indicative of the past or future performance of any Neuberger Berman product or service. The scores </a:t>
            </a:r>
            <a:r>
              <a:rPr lang="en-US" dirty="0" smtClean="0">
                <a:solidFill>
                  <a:srgbClr val="464646"/>
                </a:solidFill>
              </a:rPr>
              <a:t>are </a:t>
            </a:r>
            <a:r>
              <a:rPr lang="en-US" dirty="0">
                <a:solidFill>
                  <a:srgbClr val="464646"/>
                </a:solidFill>
              </a:rPr>
              <a:t>based on the previous year’s reporting </a:t>
            </a:r>
            <a:r>
              <a:rPr lang="en-US" dirty="0" smtClean="0">
                <a:solidFill>
                  <a:srgbClr val="464646"/>
                </a:solidFill>
              </a:rPr>
              <a:t>activity.  Moreover</a:t>
            </a:r>
            <a:r>
              <a:rPr lang="en-US" dirty="0">
                <a:solidFill>
                  <a:srgbClr val="464646"/>
                </a:solidFill>
              </a:rPr>
              <a:t>, the underlying information has not been audited by the PRI or any other party acting on its behalf. While every effort has been made to produce a fair representation of performance, no representations or warranties are made as to the accuracy of the information presented, and no responsibility or liability can be accepted for damage caused by use of or reliance on the information contained within this report. Information about PRI grades is sourced entirely from PRI and Neuberger Berman makes no representations, warranties or opinions based on that information.</a:t>
            </a:r>
            <a:endParaRPr lang="en-US" kern="1200" dirty="0">
              <a:solidFill>
                <a:srgbClr val="464646"/>
              </a:solidFill>
              <a:latin typeface="Arial Narrow" pitchFamily="34" charset="0"/>
              <a:ea typeface="+mn-ea"/>
              <a:cs typeface="+mn-cs"/>
            </a:endParaRPr>
          </a:p>
        </p:txBody>
      </p:sp>
    </p:spTree>
    <p:custDataLst>
      <p:tags r:id="rId1"/>
    </p:custDataLst>
    <p:extLst>
      <p:ext uri="{BB962C8B-B14F-4D97-AF65-F5344CB8AC3E}">
        <p14:creationId xmlns:p14="http://schemas.microsoft.com/office/powerpoint/2010/main" val="3557975372"/>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7714" name="Rectangle 2"/>
          <p:cNvSpPr>
            <a:spLocks noGrp="1" noChangeArrowheads="1"/>
          </p:cNvSpPr>
          <p:nvPr>
            <p:ph type="title"/>
            <p:custDataLst>
              <p:tags r:id="rId2"/>
            </p:custDataLst>
          </p:nvPr>
        </p:nvSpPr>
        <p:spPr/>
        <p:txBody>
          <a:bodyPr/>
          <a:lstStyle/>
          <a:p>
            <a:r>
              <a:rPr lang="en-US" dirty="0"/>
              <a:t>Important Performance Information Endnotes</a:t>
            </a:r>
            <a:endParaRPr lang="en-US" dirty="0" smtClean="0"/>
          </a:p>
        </p:txBody>
      </p:sp>
      <p:sp>
        <p:nvSpPr>
          <p:cNvPr id="1267715" name="Rectangle 3"/>
          <p:cNvSpPr>
            <a:spLocks noGrp="1" noChangeArrowheads="1"/>
          </p:cNvSpPr>
          <p:nvPr>
            <p:ph idx="10"/>
            <p:custDataLst>
              <p:tags r:id="rId3"/>
            </p:custDataLst>
          </p:nvPr>
        </p:nvSpPr>
        <p:spPr/>
        <p:txBody>
          <a:bodyPr/>
          <a:lstStyle/>
          <a:p>
            <a:endParaRPr lang="en-US" smtClean="0"/>
          </a:p>
          <a:p>
            <a:endParaRPr lang="en-US" dirty="0"/>
          </a:p>
        </p:txBody>
      </p:sp>
      <p:sp>
        <p:nvSpPr>
          <p:cNvPr id="10" name="Rectangle 3"/>
          <p:cNvSpPr txBox="1">
            <a:spLocks noChangeArrowheads="1"/>
          </p:cNvSpPr>
          <p:nvPr>
            <p:custDataLst>
              <p:tags r:id="rId4"/>
            </p:custDataLst>
          </p:nvPr>
        </p:nvSpPr>
        <p:spPr bwMode="auto">
          <a:xfrm>
            <a:off x="1108363" y="1490054"/>
            <a:ext cx="12289137" cy="5108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9295" bIns="19295" numCol="1" anchor="t" anchorCtr="0" compatLnSpc="1">
            <a:prstTxWarp prst="textNoShape">
              <a:avLst/>
            </a:prstTxWarp>
          </a:bodyPr>
          <a:lstStyle>
            <a:lvl1pPr marL="227798" indent="-227798" algn="l" defTabSz="1015607" rtl="0" eaLnBrk="1" fontAlgn="base" hangingPunct="1">
              <a:lnSpc>
                <a:spcPct val="110000"/>
              </a:lnSpc>
              <a:spcBef>
                <a:spcPct val="20000"/>
              </a:spcBef>
              <a:spcAft>
                <a:spcPct val="0"/>
              </a:spcAft>
              <a:buClr>
                <a:schemeClr val="tx2"/>
              </a:buClr>
              <a:buChar char="•"/>
              <a:defRPr sz="1100">
                <a:solidFill>
                  <a:srgbClr val="000000"/>
                </a:solidFill>
                <a:latin typeface="+mn-lt"/>
                <a:ea typeface="+mn-ea"/>
                <a:cs typeface="+mn-cs"/>
              </a:defRPr>
            </a:lvl1pPr>
            <a:lvl2pPr marL="455596" indent="-226216" algn="l" defTabSz="1015607" rtl="0" eaLnBrk="1" fontAlgn="base" hangingPunct="1">
              <a:lnSpc>
                <a:spcPct val="110000"/>
              </a:lnSpc>
              <a:spcBef>
                <a:spcPct val="20000"/>
              </a:spcBef>
              <a:spcAft>
                <a:spcPct val="0"/>
              </a:spcAft>
              <a:buClr>
                <a:schemeClr val="tx2"/>
              </a:buClr>
              <a:buFont typeface="Symbol" pitchFamily="18" charset="2"/>
              <a:buChar char="-"/>
              <a:defRPr sz="1100">
                <a:solidFill>
                  <a:srgbClr val="000000"/>
                </a:solidFill>
                <a:latin typeface="+mn-lt"/>
              </a:defRPr>
            </a:lvl2pPr>
            <a:lvl3pPr marL="683397" indent="-226216" algn="l" defTabSz="1015607" rtl="0" eaLnBrk="1" fontAlgn="base" hangingPunct="1">
              <a:lnSpc>
                <a:spcPct val="110000"/>
              </a:lnSpc>
              <a:spcBef>
                <a:spcPct val="20000"/>
              </a:spcBef>
              <a:spcAft>
                <a:spcPct val="0"/>
              </a:spcAft>
              <a:buClr>
                <a:schemeClr val="tx2"/>
              </a:buClr>
              <a:buFont typeface="Times New Roman" pitchFamily="18" charset="0"/>
              <a:buChar char="◦"/>
              <a:defRPr sz="1100">
                <a:solidFill>
                  <a:srgbClr val="000000"/>
                </a:solidFill>
                <a:latin typeface="+mn-lt"/>
              </a:defRPr>
            </a:lvl3pPr>
            <a:lvl4pPr marL="909607" indent="-224632" algn="l" defTabSz="1015607" rtl="0" eaLnBrk="1" fontAlgn="base" hangingPunct="1">
              <a:lnSpc>
                <a:spcPct val="110000"/>
              </a:lnSpc>
              <a:spcBef>
                <a:spcPct val="20000"/>
              </a:spcBef>
              <a:spcAft>
                <a:spcPct val="0"/>
              </a:spcAft>
              <a:buClr>
                <a:srgbClr val="000000"/>
              </a:buClr>
              <a:buFont typeface="Times New Roman" pitchFamily="18" charset="0"/>
              <a:buChar char="-"/>
              <a:defRPr sz="1100">
                <a:solidFill>
                  <a:srgbClr val="000000"/>
                </a:solidFill>
                <a:latin typeface="+mn-lt"/>
              </a:defRPr>
            </a:lvl4pPr>
            <a:lvl5pPr marL="1138998" indent="-227798" algn="l" defTabSz="1015607"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5pPr>
            <a:lvl6pPr marL="1594602" indent="-227798" algn="l" defTabSz="1015607"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6pPr>
            <a:lvl7pPr marL="2050196" indent="-227798" algn="l" defTabSz="1015607"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7pPr>
            <a:lvl8pPr marL="2505800" indent="-227798" algn="l" defTabSz="1015607"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8pPr>
            <a:lvl9pPr marL="2961393" indent="-227798" algn="l" defTabSz="1015607" rtl="0" eaLnBrk="1" fontAlgn="base" hangingPunct="1">
              <a:lnSpc>
                <a:spcPct val="110000"/>
              </a:lnSpc>
              <a:spcBef>
                <a:spcPct val="20000"/>
              </a:spcBef>
              <a:spcAft>
                <a:spcPct val="0"/>
              </a:spcAft>
              <a:buClr>
                <a:srgbClr val="000000"/>
              </a:buClr>
              <a:buSzPct val="150000"/>
              <a:buFont typeface="Times New Roman" pitchFamily="18" charset="0"/>
              <a:buChar char="·"/>
              <a:defRPr sz="1100">
                <a:solidFill>
                  <a:srgbClr val="000000"/>
                </a:solidFill>
                <a:latin typeface="+mn-lt"/>
              </a:defRPr>
            </a:lvl9pPr>
          </a:lstStyle>
          <a:p>
            <a:pPr marL="0" indent="0" algn="just">
              <a:buClr>
                <a:srgbClr val="464646"/>
              </a:buClr>
              <a:buNone/>
              <a:defRPr/>
            </a:pPr>
            <a:r>
              <a:rPr lang="en-US" kern="0" dirty="0">
                <a:solidFill>
                  <a:srgbClr val="464646"/>
                </a:solidFill>
                <a:latin typeface="Arial Narrow" panose="020B0606020202030204" pitchFamily="34" charset="0"/>
              </a:rPr>
              <a:t>Past performance is not an indicator, guarantee or projection of future performance. The performance information presented in this presentation (the “PI”) is derived from the financial statements of NB Private Equity co-investment vehicles and managed accounts (each, a “Fund Account”) and their underlying portfolio companies.  Unless otherwise noted, the PI presented is based upon the most recent audited Fund Account net asset value as of December 31, 2018. The PI is a composite, does not represent the performance of any one Fund Account, is based on realized investments and the value of unrealized investments (as determined by NB Alternatives or the applicable general partner or manager of such Fund Account in its discretion), and does not equate with the returns experienced by an investor in any particular Fund Account as a result of differences in the nature, timing and terms of investments. </a:t>
            </a:r>
          </a:p>
          <a:p>
            <a:pPr marL="0" indent="0" algn="just">
              <a:buClr>
                <a:srgbClr val="464646"/>
              </a:buClr>
              <a:buNone/>
              <a:defRPr/>
            </a:pPr>
            <a:endParaRPr lang="en-US" kern="0" dirty="0">
              <a:solidFill>
                <a:srgbClr val="464646"/>
              </a:solidFill>
              <a:latin typeface="Arial Narrow" panose="020B0606020202030204" pitchFamily="34" charset="0"/>
            </a:endParaRPr>
          </a:p>
          <a:p>
            <a:pPr marL="0" indent="0" algn="just">
              <a:buClr>
                <a:srgbClr val="464646"/>
              </a:buClr>
              <a:buNone/>
              <a:defRPr/>
            </a:pPr>
            <a:r>
              <a:rPr lang="en-US" kern="0" dirty="0">
                <a:solidFill>
                  <a:srgbClr val="464646"/>
                </a:solidFill>
                <a:latin typeface="Arial Narrow" panose="020B0606020202030204" pitchFamily="34" charset="0"/>
              </a:rPr>
              <a:t>The PI data reflects co-investments completed from 2009 through 2018.  Information is as of December 31, 2018, unless otherwise specified herein.  In reviewing the performance data and other information, please keep in mind the inherent limitations of the reliability of certain of the valuations upon which that performance presentation is made. The results are for illustrative purposes only and are not intended to predict the performance of any specific investment. Similarly, there can be no assurance that the Fund will achieve, or be able to achieve, comparable results. The track record presented includes co-investments made through vehicles managed by the Private Investment Portfolios and Co-Investment Investment Committee and their predecessor Investment Committees (collectively, the “Investment Committee”), with certain exceptions as set forth below. Co-investments that are included in the track record, which were not, however, approved by the Investment Committee, include investments made by registered funds and funds focused on impact investing, each of which have one additional member on their Investment Committee. Co-investments that are excluded from the track record, which were, nonetheless, approved by the Investment Committee, include (</a:t>
            </a:r>
            <a:r>
              <a:rPr lang="en-US" kern="0" dirty="0" err="1">
                <a:solidFill>
                  <a:srgbClr val="464646"/>
                </a:solidFill>
                <a:latin typeface="Arial Narrow" panose="020B0606020202030204" pitchFamily="34" charset="0"/>
              </a:rPr>
              <a:t>i</a:t>
            </a:r>
            <a:r>
              <a:rPr lang="en-US" kern="0" dirty="0">
                <a:solidFill>
                  <a:srgbClr val="464646"/>
                </a:solidFill>
                <a:latin typeface="Arial Narrow" panose="020B0606020202030204" pitchFamily="34" charset="0"/>
              </a:rPr>
              <a:t>) equity co-investments made in conjunction with debt investments, with the debt investment required to be made in order to make the equity investment; (ii) debt investments only made by funds, which by their terms, contain specific debt investment allocations and investment objectives; and (iii) investments sourced through “relationship mining” programs (separate accounts where the relevant Investment Committee provides investment guidance, but does not source the co-investments). Certain Fund Accounts included in the PI consist of capital contributed by employees and affiliates and do not have or bear fees, expenses, or carried interest. In addition, the PI does not include the private debt portfolio within the evergreen registered mutual fund managed by Neuberger Berman. Please contact your Neuberger Berman representative or nbalternatives@nb.com for further information regarding the investments (realized or unrealized) made by Fund I and/or Fund II. The co-investments shown represent NB Alternatives’ current investment strategy and Investment Committee, which are substantially different than the investment strategy and Investment Committee prior to 2009.  While based on actual investments, the Composite Realized IRR and Composite Total IRR do not reflect the actual performance of any fund or the return achieved by any individual investor.  </a:t>
            </a:r>
          </a:p>
          <a:p>
            <a:pPr marL="0" indent="0" algn="just">
              <a:buClr>
                <a:srgbClr val="464646"/>
              </a:buClr>
              <a:buNone/>
              <a:defRPr/>
            </a:pPr>
            <a:endParaRPr lang="en-US" kern="0" dirty="0">
              <a:solidFill>
                <a:srgbClr val="464646"/>
              </a:solidFill>
              <a:latin typeface="Arial Narrow" panose="020B0606020202030204" pitchFamily="34" charset="0"/>
            </a:endParaRPr>
          </a:p>
          <a:p>
            <a:pPr marL="0" indent="0" algn="just">
              <a:buClr>
                <a:srgbClr val="464646"/>
              </a:buClr>
              <a:buNone/>
              <a:defRPr/>
            </a:pPr>
            <a:r>
              <a:rPr lang="en-US" kern="0" dirty="0">
                <a:solidFill>
                  <a:srgbClr val="464646"/>
                </a:solidFill>
                <a:latin typeface="Arial Narrow" panose="020B0606020202030204" pitchFamily="34" charset="0"/>
              </a:rPr>
              <a:t>Investment decisions for Fund I, Fund II and any other Fund Accounts are made by the Investment Committee on a majority vote basis. Any changes in personnel participating on the Investment Committee have occurred over a period of time. Consequently, NB Private Equity continues to determine its investment advice with respect to Fund I, Fund II and the other Fund Accounts through the same decision-making process that was utilized by NB Private Equity and its predecessor entities, the oldest of which was founded in 1981. The Investment Committee currently consists of twelve voting members.</a:t>
            </a:r>
          </a:p>
          <a:p>
            <a:pPr marL="0" indent="0" algn="just">
              <a:buClr>
                <a:srgbClr val="464646"/>
              </a:buClr>
              <a:buNone/>
              <a:defRPr/>
            </a:pPr>
            <a:endParaRPr lang="en-US" kern="0" dirty="0">
              <a:solidFill>
                <a:srgbClr val="464646"/>
              </a:solidFill>
              <a:latin typeface="Arial Narrow" panose="020B0606020202030204" pitchFamily="34" charset="0"/>
            </a:endParaRPr>
          </a:p>
          <a:p>
            <a:pPr marL="0" indent="0" algn="just">
              <a:buClr>
                <a:srgbClr val="464646"/>
              </a:buClr>
              <a:buNone/>
              <a:defRPr/>
            </a:pPr>
            <a:r>
              <a:rPr lang="en-US" kern="0" dirty="0">
                <a:solidFill>
                  <a:srgbClr val="464646"/>
                </a:solidFill>
                <a:latin typeface="Arial Narrow" panose="020B0606020202030204" pitchFamily="34" charset="0"/>
              </a:rPr>
              <a:t>Historical Performance. The historical performance results set forth in this presentation are shown for illustrative and informational purposes only. The PI represents the historical performance that the NB Private Equity team made in direct co-investments. Other than the unrealized returns of Fund I, composite returns set forth in this presentation are not reflective of the track record of an actual investment product and no individual investor received these returns. The composite performance was constructed using the methodology described below. No representation is being made that any investor or the Fund will or is likely to achieve the historical results represented within this Memorandum.</a:t>
            </a:r>
          </a:p>
          <a:p>
            <a:pPr marL="0" indent="0" algn="just">
              <a:buClr>
                <a:srgbClr val="464646"/>
              </a:buClr>
              <a:buNone/>
              <a:defRPr/>
            </a:pPr>
            <a:endParaRPr lang="en-US" kern="0" dirty="0">
              <a:solidFill>
                <a:srgbClr val="464646"/>
              </a:solidFill>
              <a:latin typeface="Arial Narrow" panose="020B0606020202030204" pitchFamily="34" charset="0"/>
            </a:endParaRPr>
          </a:p>
          <a:p>
            <a:pPr marL="0" indent="0" algn="just">
              <a:buClr>
                <a:srgbClr val="464646"/>
              </a:buClr>
              <a:buNone/>
              <a:defRPr/>
            </a:pPr>
            <a:r>
              <a:rPr lang="en-US" kern="0" dirty="0">
                <a:solidFill>
                  <a:srgbClr val="464646"/>
                </a:solidFill>
                <a:latin typeface="Arial Narrow" panose="020B0606020202030204" pitchFamily="34" charset="0"/>
              </a:rPr>
              <a:t>Methodology. The information in this presentation is provided for hypothetical and illustrative purposes only, is subject to a number of significant assumptions (as described below) and is not intended to predict the future performance of the Fund or any specific investment. There can be no assurance that the Fund will achieve, or be able to achieve, comparable results. The information regarding Fund I reflects unrealized performance, as the portion of its investments that have been realized is not yet meaningful as of the date of this presentation. The composite returns presented reflect unrealized performance and do not represent returns that any investor or account managed or advised by Neuberger Berman actually attained. No representation or warranty is made as to the reasonableness of the assumptions made or that all assumptions used in achieving the returns have been stated or fully considered. Changes in the assumptions would likely have a material impact on the hypothetical returns.</a:t>
            </a:r>
          </a:p>
          <a:p>
            <a:pPr marL="0" indent="0" algn="just">
              <a:buClr>
                <a:srgbClr val="464646"/>
              </a:buClr>
              <a:buNone/>
              <a:defRPr/>
            </a:pPr>
            <a:endParaRPr lang="en-US" kern="0" dirty="0">
              <a:solidFill>
                <a:srgbClr val="464646"/>
              </a:solidFill>
              <a:latin typeface="Arial Narrow" panose="020B0606020202030204" pitchFamily="34" charset="0"/>
            </a:endParaRPr>
          </a:p>
          <a:p>
            <a:pPr marL="0" indent="0" algn="just">
              <a:buClr>
                <a:srgbClr val="464646"/>
              </a:buClr>
              <a:buNone/>
              <a:defRPr/>
            </a:pPr>
            <a:endParaRPr lang="en-US" kern="0" dirty="0">
              <a:solidFill>
                <a:srgbClr val="464646"/>
              </a:solidFill>
              <a:latin typeface="Arial Narrow" panose="020B0606020202030204" pitchFamily="34" charset="0"/>
            </a:endParaRPr>
          </a:p>
        </p:txBody>
      </p:sp>
    </p:spTree>
    <p:custDataLst>
      <p:tags r:id="rId1"/>
    </p:custDataLst>
    <p:extLst>
      <p:ext uri="{BB962C8B-B14F-4D97-AF65-F5344CB8AC3E}">
        <p14:creationId xmlns:p14="http://schemas.microsoft.com/office/powerpoint/2010/main" val="1606811358"/>
      </p:ext>
    </p:extLst>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5"/>
          <p:cNvSpPr>
            <a:spLocks noGrp="1"/>
          </p:cNvSpPr>
          <p:nvPr>
            <p:ph idx="1"/>
            <p:custDataLst>
              <p:tags r:id="rId2"/>
            </p:custDataLst>
          </p:nvPr>
        </p:nvSpPr>
        <p:spPr>
          <a:xfrm>
            <a:off x="1097280" y="2178050"/>
            <a:ext cx="12473249" cy="4167295"/>
          </a:xfrm>
          <a:prstGeom prst="rect">
            <a:avLst/>
          </a:prstGeom>
          <a:ln>
            <a:noFill/>
          </a:ln>
        </p:spPr>
        <p:txBody>
          <a:bodyPr wrap="square">
            <a:spAutoFit/>
          </a:bodyPr>
          <a:lstStyle/>
          <a:p>
            <a:pPr algn="just">
              <a:lnSpc>
                <a:spcPct val="115000"/>
              </a:lnSpc>
              <a:spcAft>
                <a:spcPts val="653"/>
              </a:spcAft>
            </a:pPr>
            <a:r>
              <a:rPr lang="en-US" sz="1200" dirty="0">
                <a:solidFill>
                  <a:schemeClr val="tx2"/>
                </a:solidFill>
                <a:latin typeface="Arial Narrow" pitchFamily="34" charset="0"/>
                <a:ea typeface="Calibri"/>
                <a:cs typeface="Times New Roman"/>
              </a:rPr>
              <a:t>This document is addressed to professional clients only. This document is a financial promotion and is issued by Neuberger Berman Europe Limited, which is </a:t>
            </a:r>
            <a:r>
              <a:rPr lang="en-US" sz="1200" dirty="0" err="1">
                <a:solidFill>
                  <a:schemeClr val="tx2"/>
                </a:solidFill>
                <a:latin typeface="Arial Narrow" pitchFamily="34" charset="0"/>
                <a:ea typeface="Calibri"/>
                <a:cs typeface="Times New Roman"/>
              </a:rPr>
              <a:t>authorised</a:t>
            </a:r>
            <a:r>
              <a:rPr lang="en-US" sz="1200" dirty="0">
                <a:solidFill>
                  <a:schemeClr val="tx2"/>
                </a:solidFill>
                <a:latin typeface="Arial Narrow" pitchFamily="34" charset="0"/>
                <a:ea typeface="Calibri"/>
                <a:cs typeface="Times New Roman"/>
              </a:rPr>
              <a:t> and regulated by the Financial Conduct Authority and is registered in England and Wales, at Lansdowne House, 57 Berkeley Square, London, W1J 6ER and is also a Registered Investment Adviser with the Securities and Exchange Commission in the U.S. and regulated by the Dubai Financial Services Authority. </a:t>
            </a:r>
          </a:p>
          <a:p>
            <a:pPr algn="just">
              <a:lnSpc>
                <a:spcPct val="115000"/>
              </a:lnSpc>
              <a:spcAft>
                <a:spcPts val="653"/>
              </a:spcAft>
            </a:pPr>
            <a:r>
              <a:rPr lang="en-US" sz="1200" dirty="0">
                <a:solidFill>
                  <a:schemeClr val="tx2"/>
                </a:solidFill>
                <a:latin typeface="Arial Narrow" pitchFamily="34" charset="0"/>
                <a:ea typeface="Calibri"/>
                <a:cs typeface="Times New Roman"/>
              </a:rPr>
              <a:t>The product described in this document may only be offered for sale or sold in jurisdictions in which or to persons to which such an offer or sale is permitted. The product can only be promoted if such promotion is made in compliance with the applicable jurisdictional rules and regulations.  In relation to each member state of the EEA (each a “Member State”), this document may only be distributed and shares may only be offered or placed in a Member State to the extent that: (1) the fund is permitted to be marketed to professional investors in the relevant Member State in accordance with AIFMD (as implemented into the local law/regulation of the relevant Member State); or (2) this document may otherwise be lawfully distributed and the shares may otherwise be lawfully offered or placed in that Member State (including at the initiative of the investor). </a:t>
            </a:r>
          </a:p>
          <a:p>
            <a:pPr algn="just">
              <a:lnSpc>
                <a:spcPct val="115000"/>
              </a:lnSpc>
              <a:spcAft>
                <a:spcPts val="653"/>
              </a:spcAft>
            </a:pPr>
            <a:r>
              <a:rPr lang="en-US" sz="1200" dirty="0">
                <a:solidFill>
                  <a:schemeClr val="tx2"/>
                </a:solidFill>
                <a:latin typeface="Arial Narrow" pitchFamily="34" charset="0"/>
                <a:ea typeface="Calibri"/>
                <a:cs typeface="Times New Roman"/>
              </a:rPr>
              <a:t>In relation to each Member State of the EEA which, at the date of this document, has not implemented AIFMD, this document may only be distributed and shares may only be offered or placed to the extent that this document may be lawfully distributed and the shares may lawfully be offered or placed in that Member State (including at the initiative of the investor). Past performance is not a reliable indicator of current or future results. The value of investments may go down as well as up and investors may not get back any of the amount invested. </a:t>
            </a:r>
          </a:p>
          <a:p>
            <a:pPr algn="just">
              <a:lnSpc>
                <a:spcPct val="115000"/>
              </a:lnSpc>
              <a:spcAft>
                <a:spcPts val="653"/>
              </a:spcAft>
            </a:pPr>
            <a:r>
              <a:rPr lang="en-US" sz="1200" dirty="0">
                <a:solidFill>
                  <a:schemeClr val="tx2"/>
                </a:solidFill>
                <a:latin typeface="Arial Narrow" pitchFamily="34" charset="0"/>
                <a:ea typeface="Calibri"/>
                <a:cs typeface="Times New Roman"/>
              </a:rPr>
              <a:t>The performance data does not take account of the commissions and costs incurred on the issue and redemption of units. The value of investments designated in another currency may rise and fall due to exchange rate fluctuations in respect of the relevant currencies. Adverse movements in currency exchange rates can result in a decrease in return and a loss of capital. </a:t>
            </a:r>
          </a:p>
          <a:p>
            <a:pPr algn="just">
              <a:lnSpc>
                <a:spcPct val="115000"/>
              </a:lnSpc>
              <a:spcAft>
                <a:spcPts val="653"/>
              </a:spcAft>
            </a:pPr>
            <a:r>
              <a:rPr lang="en-US" sz="1200" dirty="0">
                <a:solidFill>
                  <a:schemeClr val="tx2"/>
                </a:solidFill>
                <a:latin typeface="Arial Narrow" pitchFamily="34" charset="0"/>
                <a:ea typeface="Calibri"/>
                <a:cs typeface="Times New Roman"/>
              </a:rPr>
              <a:t>Tax treatment depends on the individual circumstances of each investor and may be subject to change, investors are therefore recommended to seek independent tax advice. Investment in this strategy should not constitute a substantial proportion of an investor’s portfolio and may not be appropriate for all investors. Diversification and asset class allocation do not guarantee profit or protect against loss. No part of this document may be reproduced in any manner without prior written permission of Neuberger Berman Europe Limited.   </a:t>
            </a:r>
          </a:p>
          <a:p>
            <a:pPr algn="just">
              <a:lnSpc>
                <a:spcPct val="115000"/>
              </a:lnSpc>
              <a:spcAft>
                <a:spcPts val="653"/>
              </a:spcAft>
            </a:pPr>
            <a:r>
              <a:rPr lang="en-US" sz="1200" dirty="0">
                <a:solidFill>
                  <a:schemeClr val="tx2"/>
                </a:solidFill>
                <a:latin typeface="Arial Narrow" pitchFamily="34" charset="0"/>
                <a:ea typeface="Calibri"/>
                <a:cs typeface="Times New Roman"/>
              </a:rPr>
              <a:t>The “Neuberger Berman” name and logo are registered service marks of Neuberger Berman Group LLC. </a:t>
            </a:r>
          </a:p>
          <a:p>
            <a:pPr algn="just">
              <a:lnSpc>
                <a:spcPct val="115000"/>
              </a:lnSpc>
              <a:spcAft>
                <a:spcPts val="653"/>
              </a:spcAft>
            </a:pPr>
            <a:r>
              <a:rPr lang="en-US" sz="1200" dirty="0">
                <a:solidFill>
                  <a:schemeClr val="tx2"/>
                </a:solidFill>
                <a:latin typeface="Arial Narrow" pitchFamily="34" charset="0"/>
                <a:ea typeface="Calibri"/>
                <a:cs typeface="Times New Roman"/>
              </a:rPr>
              <a:t>© 2019 Neuberger Berman Group LLC. All rights reserved. Ref:401845</a:t>
            </a:r>
            <a:endParaRPr lang="en-US" altLang="en-US" sz="1200" dirty="0">
              <a:solidFill>
                <a:schemeClr val="tx2"/>
              </a:solidFill>
              <a:latin typeface="Arial Narrow" pitchFamily="34" charset="0"/>
              <a:ea typeface="Calibri"/>
              <a:cs typeface="Times New Roman"/>
            </a:endParaRPr>
          </a:p>
        </p:txBody>
      </p:sp>
      <p:sp>
        <p:nvSpPr>
          <p:cNvPr id="3" name="Slide Number Placeholder 2"/>
          <p:cNvSpPr>
            <a:spLocks noGrp="1"/>
          </p:cNvSpPr>
          <p:nvPr>
            <p:ph type="sldNum" sz="quarter" idx="10"/>
          </p:nvPr>
        </p:nvSpPr>
        <p:spPr/>
        <p:txBody>
          <a:bodyPr/>
          <a:lstStyle/>
          <a:p>
            <a:pPr defTabSz="1097280">
              <a:defRPr/>
            </a:pPr>
            <a:fld id="{A606B2F2-8BAA-457B-BAB1-17D83CBCB32D}" type="slidenum">
              <a:rPr lang="en-US">
                <a:solidFill>
                  <a:srgbClr val="464646"/>
                </a:solidFill>
                <a:cs typeface="+mn-cs"/>
              </a:rPr>
              <a:pPr defTabSz="1097280">
                <a:defRPr/>
              </a:pPr>
              <a:t>37</a:t>
            </a:fld>
            <a:endParaRPr lang="en-US" dirty="0">
              <a:solidFill>
                <a:srgbClr val="464646"/>
              </a:solidFill>
              <a:cs typeface="+mn-cs"/>
            </a:endParaRPr>
          </a:p>
        </p:txBody>
      </p:sp>
      <p:sp>
        <p:nvSpPr>
          <p:cNvPr id="43012" name="Text Box 6"/>
          <p:cNvSpPr txBox="1">
            <a:spLocks noChangeArrowheads="1"/>
          </p:cNvSpPr>
          <p:nvPr>
            <p:custDataLst>
              <p:tags r:id="rId3"/>
            </p:custDataLst>
          </p:nvPr>
        </p:nvSpPr>
        <p:spPr bwMode="auto">
          <a:xfrm>
            <a:off x="11712326" y="7820895"/>
            <a:ext cx="327313" cy="23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9706" tIns="49706" rIns="49706" bIns="49706">
            <a:spAutoFit/>
          </a:bodyPr>
          <a:lstStyle>
            <a:lvl1pPr eaLnBrk="0" hangingPunct="0">
              <a:defRPr sz="1200">
                <a:solidFill>
                  <a:srgbClr val="000000"/>
                </a:solidFill>
                <a:latin typeface="Arial" pitchFamily="34" charset="0"/>
                <a:cs typeface="Arial" pitchFamily="34" charset="0"/>
              </a:defRPr>
            </a:lvl1pPr>
            <a:lvl2pPr marL="742950" indent="-285750" eaLnBrk="0" hangingPunct="0">
              <a:defRPr sz="1200">
                <a:solidFill>
                  <a:srgbClr val="000000"/>
                </a:solidFill>
                <a:latin typeface="Arial" pitchFamily="34" charset="0"/>
                <a:cs typeface="Arial" pitchFamily="34" charset="0"/>
              </a:defRPr>
            </a:lvl2pPr>
            <a:lvl3pPr marL="1143000" indent="-228600" eaLnBrk="0" hangingPunct="0">
              <a:defRPr sz="1200">
                <a:solidFill>
                  <a:srgbClr val="000000"/>
                </a:solidFill>
                <a:latin typeface="Arial" pitchFamily="34" charset="0"/>
                <a:cs typeface="Arial" pitchFamily="34" charset="0"/>
              </a:defRPr>
            </a:lvl3pPr>
            <a:lvl4pPr marL="1600200" indent="-228600" eaLnBrk="0" hangingPunct="0">
              <a:defRPr sz="1200">
                <a:solidFill>
                  <a:srgbClr val="000000"/>
                </a:solidFill>
                <a:latin typeface="Arial" pitchFamily="34" charset="0"/>
                <a:cs typeface="Arial" pitchFamily="34" charset="0"/>
              </a:defRPr>
            </a:lvl4pPr>
            <a:lvl5pPr marL="2057400" indent="-228600" eaLnBrk="0" hangingPunct="0">
              <a:defRPr sz="1200">
                <a:solidFill>
                  <a:srgbClr val="000000"/>
                </a:solidFill>
                <a:latin typeface="Arial" pitchFamily="34" charset="0"/>
                <a:cs typeface="Arial" pitchFamily="34" charset="0"/>
              </a:defRPr>
            </a:lvl5pPr>
            <a:lvl6pPr marL="2514600" indent="-228600" eaLnBrk="0" fontAlgn="base" hangingPunct="0">
              <a:spcBef>
                <a:spcPct val="0"/>
              </a:spcBef>
              <a:spcAft>
                <a:spcPct val="0"/>
              </a:spcAft>
              <a:defRPr sz="1200">
                <a:solidFill>
                  <a:srgbClr val="000000"/>
                </a:solidFill>
                <a:latin typeface="Arial" pitchFamily="34" charset="0"/>
                <a:cs typeface="Arial" pitchFamily="34" charset="0"/>
              </a:defRPr>
            </a:lvl6pPr>
            <a:lvl7pPr marL="2971800" indent="-228600" eaLnBrk="0" fontAlgn="base" hangingPunct="0">
              <a:spcBef>
                <a:spcPct val="0"/>
              </a:spcBef>
              <a:spcAft>
                <a:spcPct val="0"/>
              </a:spcAft>
              <a:defRPr sz="1200">
                <a:solidFill>
                  <a:srgbClr val="000000"/>
                </a:solidFill>
                <a:latin typeface="Arial" pitchFamily="34" charset="0"/>
                <a:cs typeface="Arial" pitchFamily="34" charset="0"/>
              </a:defRPr>
            </a:lvl7pPr>
            <a:lvl8pPr marL="3429000" indent="-228600" eaLnBrk="0" fontAlgn="base" hangingPunct="0">
              <a:spcBef>
                <a:spcPct val="0"/>
              </a:spcBef>
              <a:spcAft>
                <a:spcPct val="0"/>
              </a:spcAft>
              <a:defRPr sz="1200">
                <a:solidFill>
                  <a:srgbClr val="000000"/>
                </a:solidFill>
                <a:latin typeface="Arial" pitchFamily="34" charset="0"/>
                <a:cs typeface="Arial" pitchFamily="34" charset="0"/>
              </a:defRPr>
            </a:lvl8pPr>
            <a:lvl9pPr marL="3886200" indent="-228600" eaLnBrk="0" fontAlgn="base" hangingPunct="0">
              <a:spcBef>
                <a:spcPct val="0"/>
              </a:spcBef>
              <a:spcAft>
                <a:spcPct val="0"/>
              </a:spcAft>
              <a:defRPr sz="1200">
                <a:solidFill>
                  <a:srgbClr val="000000"/>
                </a:solidFill>
                <a:latin typeface="Arial" pitchFamily="34" charset="0"/>
                <a:cs typeface="Arial" pitchFamily="34" charset="0"/>
              </a:defRPr>
            </a:lvl9pPr>
          </a:lstStyle>
          <a:p>
            <a:pPr algn="r" defTabSz="1097280" eaLnBrk="1" hangingPunct="1">
              <a:spcBef>
                <a:spcPct val="50000"/>
              </a:spcBef>
              <a:defRPr/>
            </a:pPr>
            <a:endParaRPr lang="en-US" sz="872"/>
          </a:p>
        </p:txBody>
      </p:sp>
      <p:sp>
        <p:nvSpPr>
          <p:cNvPr id="2" name="Title 1"/>
          <p:cNvSpPr>
            <a:spLocks noGrp="1"/>
          </p:cNvSpPr>
          <p:nvPr>
            <p:ph type="title"/>
          </p:nvPr>
        </p:nvSpPr>
        <p:spPr/>
        <p:txBody>
          <a:bodyPr/>
          <a:lstStyle/>
          <a:p>
            <a:r>
              <a:rPr lang="en-GB" dirty="0" smtClean="0"/>
              <a:t>Disclaimer</a:t>
            </a:r>
            <a:endParaRPr lang="en-GB" dirty="0"/>
          </a:p>
        </p:txBody>
      </p:sp>
    </p:spTree>
    <p:custDataLst>
      <p:tags r:id="rId1"/>
    </p:custDataLst>
    <p:extLst>
      <p:ext uri="{BB962C8B-B14F-4D97-AF65-F5344CB8AC3E}">
        <p14:creationId xmlns:p14="http://schemas.microsoft.com/office/powerpoint/2010/main" val="320743232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ltLang="en-US" dirty="0" smtClean="0"/>
              <a:t>Il Private Equity ha </a:t>
            </a:r>
            <a:r>
              <a:rPr lang="en-US" altLang="en-US" dirty="0" err="1" smtClean="0"/>
              <a:t>sovraperformato</a:t>
            </a:r>
            <a:r>
              <a:rPr lang="en-US" altLang="en-US" dirty="0" smtClean="0"/>
              <a:t> </a:t>
            </a:r>
            <a:r>
              <a:rPr lang="en-US" altLang="en-US" dirty="0" err="1" smtClean="0"/>
              <a:t>i</a:t>
            </a:r>
            <a:r>
              <a:rPr lang="en-US" altLang="en-US" dirty="0" smtClean="0"/>
              <a:t> </a:t>
            </a:r>
            <a:r>
              <a:rPr lang="en-US" altLang="en-US" dirty="0" err="1" smtClean="0"/>
              <a:t>rendimenti</a:t>
            </a:r>
            <a:r>
              <a:rPr lang="en-US" altLang="en-US" dirty="0" smtClean="0"/>
              <a:t> </a:t>
            </a:r>
            <a:r>
              <a:rPr lang="en-US" altLang="en-US" dirty="0" err="1" smtClean="0"/>
              <a:t>dei</a:t>
            </a:r>
            <a:r>
              <a:rPr lang="en-US" altLang="en-US" dirty="0" smtClean="0"/>
              <a:t> </a:t>
            </a:r>
            <a:r>
              <a:rPr lang="en-US" altLang="en-US" dirty="0" err="1" smtClean="0"/>
              <a:t>mercati</a:t>
            </a:r>
            <a:r>
              <a:rPr lang="en-US" altLang="en-US" dirty="0" smtClean="0"/>
              <a:t> </a:t>
            </a:r>
            <a:r>
              <a:rPr lang="en-US" altLang="en-US" dirty="0" err="1" smtClean="0"/>
              <a:t>pubblici</a:t>
            </a:r>
            <a:r>
              <a:rPr lang="en-US" altLang="en-US" dirty="0" smtClean="0"/>
              <a:t> </a:t>
            </a:r>
            <a:r>
              <a:rPr lang="en-US" altLang="en-US" dirty="0" err="1" smtClean="0"/>
              <a:t>nel</a:t>
            </a:r>
            <a:r>
              <a:rPr lang="en-US" altLang="en-US" dirty="0" smtClean="0"/>
              <a:t> </a:t>
            </a:r>
            <a:r>
              <a:rPr lang="en-US" altLang="en-US" dirty="0" err="1" smtClean="0"/>
              <a:t>lungo</a:t>
            </a:r>
            <a:r>
              <a:rPr lang="en-US" altLang="en-US" dirty="0" smtClean="0"/>
              <a:t> </a:t>
            </a:r>
            <a:r>
              <a:rPr lang="en-US" altLang="en-US" dirty="0" err="1" smtClean="0"/>
              <a:t>termine</a:t>
            </a:r>
            <a:endParaRPr lang="en-US" dirty="0"/>
          </a:p>
        </p:txBody>
      </p:sp>
      <p:sp>
        <p:nvSpPr>
          <p:cNvPr id="11" name="Content Placeholder 10"/>
          <p:cNvSpPr>
            <a:spLocks noGrp="1"/>
          </p:cNvSpPr>
          <p:nvPr>
            <p:ph sz="quarter" idx="13"/>
          </p:nvPr>
        </p:nvSpPr>
        <p:spPr/>
        <p:txBody>
          <a:bodyPr/>
          <a:lstStyle/>
          <a:p>
            <a:r>
              <a:rPr lang="it-IT" dirty="0"/>
              <a:t>Solo a scopo illustrativo. La performance del benchmark è </a:t>
            </a:r>
            <a:r>
              <a:rPr lang="it-IT" dirty="0" smtClean="0"/>
              <a:t>rappresentata </a:t>
            </a:r>
            <a:r>
              <a:rPr lang="it-IT" dirty="0"/>
              <a:t>a solo scopo illustrativo per mostrare </a:t>
            </a:r>
            <a:r>
              <a:rPr lang="it-IT" dirty="0" smtClean="0"/>
              <a:t>i trend </a:t>
            </a:r>
            <a:r>
              <a:rPr lang="it-IT" dirty="0"/>
              <a:t>generali del mercato </a:t>
            </a:r>
            <a:r>
              <a:rPr lang="it-IT" dirty="0" smtClean="0"/>
              <a:t>nei </a:t>
            </a:r>
            <a:r>
              <a:rPr lang="it-IT" dirty="0"/>
              <a:t>periodi </a:t>
            </a:r>
            <a:r>
              <a:rPr lang="it-IT" dirty="0" smtClean="0"/>
              <a:t>indicati</a:t>
            </a:r>
            <a:r>
              <a:rPr lang="it-IT" dirty="0"/>
              <a:t>. Gli obiettivi e le strategie di investimento dei </a:t>
            </a:r>
            <a:r>
              <a:rPr lang="it-IT" dirty="0" smtClean="0"/>
              <a:t>benchmark possono </a:t>
            </a:r>
            <a:r>
              <a:rPr lang="it-IT" dirty="0"/>
              <a:t>essere </a:t>
            </a:r>
            <a:r>
              <a:rPr lang="it-IT" dirty="0" smtClean="0"/>
              <a:t>differenti </a:t>
            </a:r>
            <a:r>
              <a:rPr lang="it-IT" dirty="0"/>
              <a:t>dagli obiettivi e dalle strategie di investimento di un determinato </a:t>
            </a:r>
            <a:r>
              <a:rPr lang="it-IT" dirty="0" smtClean="0"/>
              <a:t>fondi di private </a:t>
            </a:r>
            <a:r>
              <a:rPr lang="it-IT" dirty="0" err="1" smtClean="0"/>
              <a:t>equity</a:t>
            </a:r>
            <a:r>
              <a:rPr lang="it-IT" dirty="0" smtClean="0"/>
              <a:t> </a:t>
            </a:r>
            <a:r>
              <a:rPr lang="it-IT" dirty="0"/>
              <a:t>e possono avere profili di rischio e rendimento diversi. Una varietà di fattori può far sì che questo confronto sia </a:t>
            </a:r>
            <a:r>
              <a:rPr lang="it-IT" dirty="0" smtClean="0"/>
              <a:t>impreciso </a:t>
            </a:r>
            <a:r>
              <a:rPr lang="it-IT" dirty="0"/>
              <a:t>per qualsiasi tipo particolare di fondo e </a:t>
            </a:r>
            <a:r>
              <a:rPr lang="it-IT" dirty="0" smtClean="0"/>
              <a:t>benchmark e </a:t>
            </a:r>
            <a:r>
              <a:rPr lang="it-IT" dirty="0"/>
              <a:t>non </a:t>
            </a:r>
            <a:r>
              <a:rPr lang="it-IT" dirty="0" smtClean="0"/>
              <a:t>rappresenta </a:t>
            </a:r>
            <a:r>
              <a:rPr lang="it-IT" dirty="0"/>
              <a:t>necessariamente l'effettiva strategia di investimento di un </a:t>
            </a:r>
            <a:r>
              <a:rPr lang="it-IT" dirty="0" smtClean="0"/>
              <a:t>fondo di private </a:t>
            </a:r>
            <a:r>
              <a:rPr lang="it-IT" dirty="0" err="1" smtClean="0"/>
              <a:t>equity</a:t>
            </a:r>
            <a:r>
              <a:rPr lang="it-IT" dirty="0" smtClean="0"/>
              <a:t>. </a:t>
            </a:r>
            <a:r>
              <a:rPr lang="it-IT" dirty="0"/>
              <a:t>Non si deve presumere che eventuali correlazioni con il benchmark basate sui rendimenti storici persistano in futuro. </a:t>
            </a:r>
            <a:r>
              <a:rPr lang="it-IT" b="1" dirty="0"/>
              <a:t>La performance passata non è garanzia di risultati futuri.</a:t>
            </a:r>
            <a:r>
              <a:rPr lang="it-IT" dirty="0"/>
              <a:t> Gli indici non sono gestiti e non sono disponibili per gli investimenti diretti.</a:t>
            </a:r>
          </a:p>
          <a:p>
            <a:r>
              <a:rPr lang="it-IT" dirty="0"/>
              <a:t>Fonte: Cambridge </a:t>
            </a:r>
            <a:r>
              <a:rPr lang="it-IT" dirty="0" err="1"/>
              <a:t>Associates</a:t>
            </a:r>
            <a:r>
              <a:rPr lang="it-IT" dirty="0"/>
              <a:t>. Rappresenta </a:t>
            </a:r>
            <a:r>
              <a:rPr lang="it-IT" dirty="0" smtClean="0"/>
              <a:t>l'IRR in </a:t>
            </a:r>
            <a:r>
              <a:rPr lang="it-IT" dirty="0"/>
              <a:t>pool </a:t>
            </a:r>
            <a:r>
              <a:rPr lang="it-IT" dirty="0" smtClean="0"/>
              <a:t>e i rendimenti </a:t>
            </a:r>
            <a:r>
              <a:rPr lang="it-IT" dirty="0"/>
              <a:t>del primo quartile per l'indice Global </a:t>
            </a:r>
            <a:r>
              <a:rPr lang="it-IT" dirty="0" err="1"/>
              <a:t>All</a:t>
            </a:r>
            <a:r>
              <a:rPr lang="it-IT" dirty="0"/>
              <a:t> Private </a:t>
            </a:r>
            <a:r>
              <a:rPr lang="it-IT" dirty="0" err="1"/>
              <a:t>Equity</a:t>
            </a:r>
            <a:r>
              <a:rPr lang="it-IT" dirty="0"/>
              <a:t> di Cambridge </a:t>
            </a:r>
            <a:r>
              <a:rPr lang="it-IT" dirty="0" err="1"/>
              <a:t>Associates</a:t>
            </a:r>
            <a:r>
              <a:rPr lang="it-IT" dirty="0"/>
              <a:t> al 31 marzo 2019, che sono gli ultimi dati disponibili. </a:t>
            </a:r>
            <a:r>
              <a:rPr lang="it-IT" dirty="0" smtClean="0"/>
              <a:t>La </a:t>
            </a:r>
            <a:r>
              <a:rPr lang="it-IT" dirty="0"/>
              <a:t>performance passata non è un indicatore, una garanzia o una proiezione di performance future.</a:t>
            </a:r>
            <a:endParaRPr lang="en-US" dirty="0"/>
          </a:p>
        </p:txBody>
      </p:sp>
      <p:sp>
        <p:nvSpPr>
          <p:cNvPr id="3" name="Text Placeholder 2"/>
          <p:cNvSpPr>
            <a:spLocks noGrp="1"/>
          </p:cNvSpPr>
          <p:nvPr>
            <p:ph type="body" sz="quarter" idx="14"/>
          </p:nvPr>
        </p:nvSpPr>
        <p:spPr/>
        <p:txBody>
          <a:bodyPr/>
          <a:lstStyle/>
          <a:p>
            <a:r>
              <a:rPr lang="en-US" dirty="0" err="1" smtClean="0"/>
              <a:t>Rendimenti</a:t>
            </a:r>
            <a:r>
              <a:rPr lang="en-US" dirty="0" smtClean="0"/>
              <a:t> a </a:t>
            </a:r>
            <a:r>
              <a:rPr lang="en-US" dirty="0" err="1" smtClean="0"/>
              <a:t>confronto</a:t>
            </a:r>
            <a:r>
              <a:rPr lang="en-US" dirty="0" smtClean="0"/>
              <a:t> </a:t>
            </a:r>
            <a:r>
              <a:rPr lang="en-US" dirty="0" err="1" smtClean="0"/>
              <a:t>su</a:t>
            </a:r>
            <a:r>
              <a:rPr lang="en-US" dirty="0" smtClean="0"/>
              <a:t> </a:t>
            </a:r>
            <a:r>
              <a:rPr lang="en-US" dirty="0" err="1" smtClean="0"/>
              <a:t>differenti</a:t>
            </a:r>
            <a:r>
              <a:rPr lang="en-US" dirty="0" smtClean="0"/>
              <a:t> </a:t>
            </a:r>
            <a:r>
              <a:rPr lang="en-US" dirty="0" err="1" smtClean="0"/>
              <a:t>orizzonti</a:t>
            </a:r>
            <a:r>
              <a:rPr lang="en-US" dirty="0" smtClean="0"/>
              <a:t> </a:t>
            </a:r>
            <a:r>
              <a:rPr lang="en-US" dirty="0" err="1" smtClean="0"/>
              <a:t>temporali</a:t>
            </a:r>
            <a:r>
              <a:rPr lang="en-US" dirty="0" smtClean="0"/>
              <a:t>: </a:t>
            </a:r>
            <a:r>
              <a:rPr lang="en-US" dirty="0" err="1" smtClean="0"/>
              <a:t>mercati</a:t>
            </a:r>
            <a:r>
              <a:rPr lang="en-US" dirty="0" smtClean="0"/>
              <a:t> </a:t>
            </a:r>
            <a:r>
              <a:rPr lang="en-US" dirty="0" err="1" smtClean="0"/>
              <a:t>pubblici</a:t>
            </a:r>
            <a:r>
              <a:rPr lang="en-US" dirty="0" smtClean="0"/>
              <a:t> vs. private markets</a:t>
            </a:r>
            <a:endParaRPr lang="en-US" dirty="0"/>
          </a:p>
        </p:txBody>
      </p:sp>
      <p:graphicFrame>
        <p:nvGraphicFramePr>
          <p:cNvPr id="22" name="Chart 21"/>
          <p:cNvGraphicFramePr/>
          <p:nvPr>
            <p:extLst>
              <p:ext uri="{D42A27DB-BD31-4B8C-83A1-F6EECF244321}">
                <p14:modId xmlns:p14="http://schemas.microsoft.com/office/powerpoint/2010/main" val="2138409459"/>
              </p:ext>
            </p:extLst>
          </p:nvPr>
        </p:nvGraphicFramePr>
        <p:xfrm>
          <a:off x="7404708" y="1806035"/>
          <a:ext cx="3064122" cy="48670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Chart 22"/>
          <p:cNvGraphicFramePr/>
          <p:nvPr>
            <p:extLst>
              <p:ext uri="{D42A27DB-BD31-4B8C-83A1-F6EECF244321}">
                <p14:modId xmlns:p14="http://schemas.microsoft.com/office/powerpoint/2010/main" val="198065605"/>
              </p:ext>
            </p:extLst>
          </p:nvPr>
        </p:nvGraphicFramePr>
        <p:xfrm>
          <a:off x="962904" y="1806035"/>
          <a:ext cx="3098102" cy="486704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4" name="Chart 23"/>
          <p:cNvGraphicFramePr/>
          <p:nvPr>
            <p:extLst>
              <p:ext uri="{D42A27DB-BD31-4B8C-83A1-F6EECF244321}">
                <p14:modId xmlns:p14="http://schemas.microsoft.com/office/powerpoint/2010/main" val="2137868420"/>
              </p:ext>
            </p:extLst>
          </p:nvPr>
        </p:nvGraphicFramePr>
        <p:xfrm>
          <a:off x="4115826" y="1806035"/>
          <a:ext cx="3234062" cy="486704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p:cNvGraphicFramePr/>
          <p:nvPr>
            <p:extLst>
              <p:ext uri="{D42A27DB-BD31-4B8C-83A1-F6EECF244321}">
                <p14:modId xmlns:p14="http://schemas.microsoft.com/office/powerpoint/2010/main" val="3637359687"/>
              </p:ext>
            </p:extLst>
          </p:nvPr>
        </p:nvGraphicFramePr>
        <p:xfrm>
          <a:off x="10523650" y="1806035"/>
          <a:ext cx="3137414" cy="4867049"/>
        </p:xfrm>
        <a:graphic>
          <a:graphicData uri="http://schemas.openxmlformats.org/drawingml/2006/chart">
            <c:chart xmlns:c="http://schemas.openxmlformats.org/drawingml/2006/chart" xmlns:r="http://schemas.openxmlformats.org/officeDocument/2006/relationships" r:id="rId7"/>
          </a:graphicData>
        </a:graphic>
      </p:graphicFrame>
      <p:sp>
        <p:nvSpPr>
          <p:cNvPr id="49" name="object 6"/>
          <p:cNvSpPr txBox="1"/>
          <p:nvPr/>
        </p:nvSpPr>
        <p:spPr>
          <a:xfrm>
            <a:off x="1449307" y="2215719"/>
            <a:ext cx="2125295" cy="353789"/>
          </a:xfrm>
          <a:prstGeom prst="rect">
            <a:avLst/>
          </a:prstGeom>
          <a:noFill/>
          <a:ln>
            <a:noFill/>
          </a:ln>
        </p:spPr>
        <p:txBody>
          <a:bodyPr vert="horz" wrap="square" lIns="93971" tIns="84574" rIns="9396" bIns="6578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1986">
              <a:defRPr/>
            </a:pPr>
            <a:r>
              <a:rPr lang="en-US" sz="2000" b="1" spc="8" dirty="0">
                <a:solidFill>
                  <a:schemeClr val="tx2"/>
                </a:solidFill>
                <a:latin typeface="Arial Narrow" panose="020B0606020202030204" pitchFamily="34" charset="0"/>
                <a:sym typeface="Helvetica Light"/>
              </a:rPr>
              <a:t>20 </a:t>
            </a:r>
            <a:r>
              <a:rPr lang="en-US" sz="2000" b="1" spc="8" dirty="0" err="1" smtClean="0">
                <a:solidFill>
                  <a:schemeClr val="tx2"/>
                </a:solidFill>
                <a:latin typeface="Arial Narrow" panose="020B0606020202030204" pitchFamily="34" charset="0"/>
                <a:sym typeface="Helvetica Light"/>
              </a:rPr>
              <a:t>anni</a:t>
            </a:r>
            <a:endParaRPr lang="en-US" sz="2000" b="1" spc="8" dirty="0">
              <a:solidFill>
                <a:schemeClr val="tx2"/>
              </a:solidFill>
              <a:latin typeface="Arial Narrow" panose="020B0606020202030204" pitchFamily="34" charset="0"/>
              <a:sym typeface="Helvetica Light"/>
            </a:endParaRPr>
          </a:p>
        </p:txBody>
      </p:sp>
      <p:sp>
        <p:nvSpPr>
          <p:cNvPr id="52" name="object 6"/>
          <p:cNvSpPr txBox="1"/>
          <p:nvPr/>
        </p:nvSpPr>
        <p:spPr>
          <a:xfrm>
            <a:off x="4642774" y="2215719"/>
            <a:ext cx="2125295" cy="353789"/>
          </a:xfrm>
          <a:prstGeom prst="rect">
            <a:avLst/>
          </a:prstGeom>
          <a:noFill/>
          <a:ln>
            <a:noFill/>
          </a:ln>
        </p:spPr>
        <p:txBody>
          <a:bodyPr vert="horz" wrap="square" lIns="93971" tIns="84574" rIns="9396" bIns="6578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1986">
              <a:defRPr/>
            </a:pPr>
            <a:r>
              <a:rPr lang="en-US" sz="2000" b="1" spc="8" dirty="0">
                <a:solidFill>
                  <a:schemeClr val="tx2"/>
                </a:solidFill>
                <a:latin typeface="Arial Narrow" panose="020B0606020202030204" pitchFamily="34" charset="0"/>
                <a:sym typeface="Helvetica Light"/>
              </a:rPr>
              <a:t>15 </a:t>
            </a:r>
            <a:r>
              <a:rPr lang="en-US" sz="2000" b="1" spc="8" dirty="0" err="1" smtClean="0">
                <a:solidFill>
                  <a:schemeClr val="tx2"/>
                </a:solidFill>
                <a:latin typeface="Arial Narrow" panose="020B0606020202030204" pitchFamily="34" charset="0"/>
                <a:sym typeface="Helvetica Light"/>
              </a:rPr>
              <a:t>anni</a:t>
            </a:r>
            <a:endParaRPr lang="en-US" sz="2000" b="1" spc="8" dirty="0">
              <a:solidFill>
                <a:schemeClr val="tx2"/>
              </a:solidFill>
              <a:latin typeface="Arial Narrow" panose="020B0606020202030204" pitchFamily="34" charset="0"/>
              <a:sym typeface="Helvetica Light"/>
            </a:endParaRPr>
          </a:p>
        </p:txBody>
      </p:sp>
      <p:sp>
        <p:nvSpPr>
          <p:cNvPr id="55" name="object 6"/>
          <p:cNvSpPr txBox="1"/>
          <p:nvPr/>
        </p:nvSpPr>
        <p:spPr>
          <a:xfrm>
            <a:off x="7836241" y="2215719"/>
            <a:ext cx="2125295" cy="353789"/>
          </a:xfrm>
          <a:prstGeom prst="rect">
            <a:avLst/>
          </a:prstGeom>
          <a:noFill/>
          <a:ln>
            <a:noFill/>
          </a:ln>
        </p:spPr>
        <p:txBody>
          <a:bodyPr vert="horz" wrap="square" lIns="93971" tIns="84574" rIns="9396" bIns="6578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1986">
              <a:defRPr/>
            </a:pPr>
            <a:r>
              <a:rPr lang="en-US" sz="2000" b="1" spc="8" dirty="0">
                <a:solidFill>
                  <a:schemeClr val="tx2"/>
                </a:solidFill>
                <a:latin typeface="Arial Narrow" panose="020B0606020202030204" pitchFamily="34" charset="0"/>
                <a:sym typeface="Helvetica Light"/>
              </a:rPr>
              <a:t>10 </a:t>
            </a:r>
            <a:r>
              <a:rPr lang="en-US" sz="2000" b="1" spc="8" dirty="0" err="1" smtClean="0">
                <a:solidFill>
                  <a:schemeClr val="tx2"/>
                </a:solidFill>
                <a:latin typeface="Arial Narrow" panose="020B0606020202030204" pitchFamily="34" charset="0"/>
                <a:sym typeface="Helvetica Light"/>
              </a:rPr>
              <a:t>anni</a:t>
            </a:r>
            <a:endParaRPr lang="en-US" sz="2000" b="1" spc="8" dirty="0">
              <a:solidFill>
                <a:schemeClr val="tx2"/>
              </a:solidFill>
              <a:latin typeface="Arial Narrow" panose="020B0606020202030204" pitchFamily="34" charset="0"/>
              <a:sym typeface="Helvetica Light"/>
            </a:endParaRPr>
          </a:p>
        </p:txBody>
      </p:sp>
      <p:sp>
        <p:nvSpPr>
          <p:cNvPr id="58" name="object 6"/>
          <p:cNvSpPr txBox="1"/>
          <p:nvPr/>
        </p:nvSpPr>
        <p:spPr>
          <a:xfrm>
            <a:off x="11029709" y="2215719"/>
            <a:ext cx="2125295" cy="353789"/>
          </a:xfrm>
          <a:prstGeom prst="rect">
            <a:avLst/>
          </a:prstGeom>
          <a:noFill/>
          <a:ln>
            <a:noFill/>
          </a:ln>
        </p:spPr>
        <p:txBody>
          <a:bodyPr vert="horz" wrap="square" lIns="93971" tIns="84574" rIns="9396" bIns="6578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1986">
              <a:defRPr/>
            </a:pPr>
            <a:r>
              <a:rPr lang="en-US" sz="2000" b="1" spc="8" dirty="0">
                <a:solidFill>
                  <a:schemeClr val="tx2"/>
                </a:solidFill>
                <a:latin typeface="Arial Narrow" panose="020B0606020202030204" pitchFamily="34" charset="0"/>
                <a:sym typeface="Helvetica Light"/>
              </a:rPr>
              <a:t>5 </a:t>
            </a:r>
            <a:r>
              <a:rPr lang="en-US" sz="2000" b="1" spc="8" dirty="0" err="1" smtClean="0">
                <a:solidFill>
                  <a:schemeClr val="tx2"/>
                </a:solidFill>
                <a:latin typeface="Arial Narrow" panose="020B0606020202030204" pitchFamily="34" charset="0"/>
                <a:sym typeface="Helvetica Light"/>
              </a:rPr>
              <a:t>anni</a:t>
            </a:r>
            <a:endParaRPr lang="en-US" sz="2000" b="1" spc="8" dirty="0">
              <a:solidFill>
                <a:schemeClr val="tx2"/>
              </a:solidFill>
              <a:latin typeface="Arial Narrow" panose="020B0606020202030204" pitchFamily="34" charset="0"/>
              <a:sym typeface="Helvetica Light"/>
            </a:endParaRPr>
          </a:p>
        </p:txBody>
      </p:sp>
      <p:cxnSp>
        <p:nvCxnSpPr>
          <p:cNvPr id="5" name="Straight Connector 4"/>
          <p:cNvCxnSpPr/>
          <p:nvPr/>
        </p:nvCxnSpPr>
        <p:spPr bwMode="auto">
          <a:xfrm>
            <a:off x="7547264" y="2657475"/>
            <a:ext cx="2834986" cy="0"/>
          </a:xfrm>
          <a:prstGeom prst="line">
            <a:avLst/>
          </a:prstGeom>
          <a:noFill/>
          <a:ln w="190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a:off x="10785764" y="2657475"/>
            <a:ext cx="2834986" cy="0"/>
          </a:xfrm>
          <a:prstGeom prst="line">
            <a:avLst/>
          </a:prstGeom>
          <a:noFill/>
          <a:ln w="190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a:off x="1108364" y="2657475"/>
            <a:ext cx="2834986" cy="0"/>
          </a:xfrm>
          <a:prstGeom prst="line">
            <a:avLst/>
          </a:prstGeom>
          <a:noFill/>
          <a:ln w="190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4346864" y="2657475"/>
            <a:ext cx="2834986" cy="0"/>
          </a:xfrm>
          <a:prstGeom prst="line">
            <a:avLst/>
          </a:prstGeom>
          <a:noFill/>
          <a:ln w="190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97281452"/>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6"/>
          <p:cNvSpPr txBox="1">
            <a:spLocks noChangeArrowheads="1"/>
          </p:cNvSpPr>
          <p:nvPr>
            <p:custDataLst>
              <p:tags r:id="rId2"/>
            </p:custDataLst>
          </p:nvPr>
        </p:nvSpPr>
        <p:spPr bwMode="auto">
          <a:xfrm>
            <a:off x="11582962" y="7711888"/>
            <a:ext cx="317687" cy="222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8409" rIns="48409">
            <a:spAutoFit/>
          </a:bodyPr>
          <a:lstStyle>
            <a:lvl1pPr>
              <a:defRPr sz="1100">
                <a:solidFill>
                  <a:srgbClr val="000000"/>
                </a:solidFill>
                <a:latin typeface="Arial" charset="0"/>
              </a:defRPr>
            </a:lvl1pPr>
            <a:lvl2pPr marL="742950" indent="-285750">
              <a:defRPr sz="1100">
                <a:solidFill>
                  <a:srgbClr val="000000"/>
                </a:solidFill>
                <a:latin typeface="Arial" charset="0"/>
              </a:defRPr>
            </a:lvl2pPr>
            <a:lvl3pPr marL="1143000" indent="-228600">
              <a:defRPr sz="1100">
                <a:solidFill>
                  <a:srgbClr val="000000"/>
                </a:solidFill>
                <a:latin typeface="Arial" charset="0"/>
              </a:defRPr>
            </a:lvl3pPr>
            <a:lvl4pPr marL="1600200" indent="-228600">
              <a:defRPr sz="1100">
                <a:solidFill>
                  <a:srgbClr val="000000"/>
                </a:solidFill>
                <a:latin typeface="Arial" charset="0"/>
              </a:defRPr>
            </a:lvl4pPr>
            <a:lvl5pPr marL="2057400">
              <a:defRPr sz="1100">
                <a:solidFill>
                  <a:srgbClr val="000000"/>
                </a:solidFill>
                <a:latin typeface="Arial" charset="0"/>
              </a:defRPr>
            </a:lvl5pPr>
            <a:lvl6pPr marL="2514600" eaLnBrk="0" hangingPunct="0">
              <a:defRPr sz="1100">
                <a:solidFill>
                  <a:srgbClr val="000000"/>
                </a:solidFill>
                <a:latin typeface="Arial" charset="0"/>
              </a:defRPr>
            </a:lvl6pPr>
            <a:lvl7pPr marL="2971800" eaLnBrk="0" hangingPunct="0">
              <a:defRPr sz="1100">
                <a:solidFill>
                  <a:srgbClr val="000000"/>
                </a:solidFill>
                <a:latin typeface="Arial" charset="0"/>
              </a:defRPr>
            </a:lvl7pPr>
            <a:lvl8pPr marL="3429000" eaLnBrk="0" hangingPunct="0">
              <a:defRPr sz="1100">
                <a:solidFill>
                  <a:srgbClr val="000000"/>
                </a:solidFill>
                <a:latin typeface="Arial" charset="0"/>
              </a:defRPr>
            </a:lvl8pPr>
            <a:lvl9pPr marL="3886200" eaLnBrk="0" hangingPunct="0">
              <a:defRPr sz="1100">
                <a:solidFill>
                  <a:srgbClr val="000000"/>
                </a:solidFill>
                <a:latin typeface="Arial" charset="0"/>
              </a:defRPr>
            </a:lvl9pPr>
          </a:lstStyle>
          <a:p>
            <a:pPr algn="r" defTabSz="968240">
              <a:spcBef>
                <a:spcPct val="50000"/>
              </a:spcBef>
              <a:defRPr/>
            </a:pPr>
            <a:endParaRPr lang="en-US" altLang="en-US" sz="847" dirty="0">
              <a:latin typeface="Arial Narrow" panose="020B0606020202030204" pitchFamily="34" charset="0"/>
              <a:cs typeface="Arial" charset="0"/>
            </a:endParaRPr>
          </a:p>
        </p:txBody>
      </p:sp>
      <p:sp>
        <p:nvSpPr>
          <p:cNvPr id="13" name="Rectangle 2"/>
          <p:cNvSpPr>
            <a:spLocks noGrp="1" noChangeArrowheads="1"/>
          </p:cNvSpPr>
          <p:nvPr>
            <p:ph type="title"/>
            <p:custDataLst>
              <p:tags r:id="rId3"/>
            </p:custDataLst>
          </p:nvPr>
        </p:nvSpPr>
        <p:spPr/>
        <p:txBody>
          <a:bodyPr/>
          <a:lstStyle/>
          <a:p>
            <a:r>
              <a:rPr lang="en-US" altLang="en-US" dirty="0" smtClean="0"/>
              <a:t>Trend </a:t>
            </a:r>
            <a:r>
              <a:rPr lang="en-US" altLang="en-US" dirty="0" err="1" smtClean="0"/>
              <a:t>dei</a:t>
            </a:r>
            <a:r>
              <a:rPr lang="en-US" altLang="en-US" dirty="0" smtClean="0"/>
              <a:t> </a:t>
            </a:r>
            <a:r>
              <a:rPr lang="en-US" altLang="en-US" dirty="0" err="1" smtClean="0"/>
              <a:t>rendimenti</a:t>
            </a:r>
            <a:r>
              <a:rPr lang="en-US" altLang="en-US" dirty="0" smtClean="0"/>
              <a:t> del Private Equity</a:t>
            </a:r>
          </a:p>
        </p:txBody>
      </p:sp>
      <p:sp>
        <p:nvSpPr>
          <p:cNvPr id="5" name="Content Placeholder 4"/>
          <p:cNvSpPr>
            <a:spLocks noGrp="1"/>
          </p:cNvSpPr>
          <p:nvPr>
            <p:ph sz="quarter" idx="13"/>
          </p:nvPr>
        </p:nvSpPr>
        <p:spPr/>
        <p:txBody>
          <a:bodyPr/>
          <a:lstStyle/>
          <a:p>
            <a:r>
              <a:rPr lang="it-IT" dirty="0"/>
              <a:t>Fonte: </a:t>
            </a:r>
            <a:r>
              <a:rPr lang="it-IT" dirty="0" smtClean="0"/>
              <a:t>IRR del Cambridge </a:t>
            </a:r>
            <a:r>
              <a:rPr lang="it-IT" dirty="0"/>
              <a:t>Index Global Buyout Index </a:t>
            </a:r>
            <a:r>
              <a:rPr lang="it-IT" dirty="0" smtClean="0"/>
              <a:t>al </a:t>
            </a:r>
            <a:r>
              <a:rPr lang="it-IT" dirty="0"/>
              <a:t>31 marzo 2019, che è il </a:t>
            </a:r>
            <a:r>
              <a:rPr lang="it-IT" dirty="0" smtClean="0"/>
              <a:t>dato più </a:t>
            </a:r>
            <a:r>
              <a:rPr lang="it-IT" dirty="0"/>
              <a:t>recente disponibile. Questi dati sono stati forniti gratuitamente a Neuberger Berman da Cambridge </a:t>
            </a:r>
            <a:r>
              <a:rPr lang="it-IT" dirty="0" err="1"/>
              <a:t>Associates</a:t>
            </a:r>
            <a:r>
              <a:rPr lang="it-IT" dirty="0"/>
              <a:t>. La performance passata non è un indicatore, una garanzia o una proiezione di performance future. Cambridge </a:t>
            </a:r>
            <a:r>
              <a:rPr lang="it-IT" dirty="0" err="1"/>
              <a:t>Associates</a:t>
            </a:r>
            <a:r>
              <a:rPr lang="it-IT" dirty="0"/>
              <a:t> Global Private </a:t>
            </a:r>
            <a:r>
              <a:rPr lang="it-IT" dirty="0" err="1"/>
              <a:t>Equity</a:t>
            </a:r>
            <a:r>
              <a:rPr lang="it-IT" dirty="0"/>
              <a:t> Index: basato sui dati raccolti da 2.450 fondi di private </a:t>
            </a:r>
            <a:r>
              <a:rPr lang="it-IT" dirty="0" err="1"/>
              <a:t>equity</a:t>
            </a:r>
            <a:r>
              <a:rPr lang="it-IT" dirty="0"/>
              <a:t>, </a:t>
            </a:r>
            <a:r>
              <a:rPr lang="it-IT" dirty="0" smtClean="0"/>
              <a:t>inclusi i fondi liquidati, costituiti </a:t>
            </a:r>
            <a:r>
              <a:rPr lang="it-IT" dirty="0"/>
              <a:t>tra il 1993 e il 2016. I tassi interni di rendimento sono al netto </a:t>
            </a:r>
            <a:r>
              <a:rPr lang="it-IT" dirty="0" smtClean="0"/>
              <a:t>delle </a:t>
            </a:r>
            <a:r>
              <a:rPr lang="it-IT" dirty="0"/>
              <a:t>commissioni, spese e </a:t>
            </a:r>
            <a:r>
              <a:rPr lang="it-IT" dirty="0" smtClean="0"/>
              <a:t>commissioni di performance. </a:t>
            </a:r>
            <a:r>
              <a:rPr lang="it-IT" dirty="0"/>
              <a:t>La ricerca </a:t>
            </a:r>
            <a:r>
              <a:rPr lang="it-IT" dirty="0" smtClean="0"/>
              <a:t>di CA </a:t>
            </a:r>
            <a:r>
              <a:rPr lang="it-IT" dirty="0"/>
              <a:t>mostra che la maggior parte dei fondi impiega almeno sei anni </a:t>
            </a:r>
            <a:r>
              <a:rPr lang="it-IT" dirty="0" smtClean="0"/>
              <a:t>per </a:t>
            </a:r>
            <a:r>
              <a:rPr lang="it-IT" dirty="0"/>
              <a:t>stabilirsi nella classifica finale del quartile, e prima di questa </a:t>
            </a:r>
            <a:r>
              <a:rPr lang="it-IT" dirty="0" smtClean="0"/>
              <a:t>posizione </a:t>
            </a:r>
            <a:r>
              <a:rPr lang="it-IT" dirty="0"/>
              <a:t>in genere si </a:t>
            </a:r>
            <a:r>
              <a:rPr lang="it-IT" dirty="0" smtClean="0"/>
              <a:t>muovono all’interno di altri </a:t>
            </a:r>
            <a:r>
              <a:rPr lang="it-IT" dirty="0"/>
              <a:t>2-3 </a:t>
            </a:r>
            <a:r>
              <a:rPr lang="it-IT" dirty="0" smtClean="0"/>
              <a:t>quartili</a:t>
            </a:r>
            <a:r>
              <a:rPr lang="it-IT" dirty="0"/>
              <a:t>; pertanto le metriche di performance </a:t>
            </a:r>
            <a:r>
              <a:rPr lang="it-IT" dirty="0" smtClean="0"/>
              <a:t>dei </a:t>
            </a:r>
            <a:r>
              <a:rPr lang="it-IT" dirty="0"/>
              <a:t>fondi o benchmark degli anni più recenti potrebbero essere meno significative. </a:t>
            </a:r>
            <a:endParaRPr lang="en-US" dirty="0"/>
          </a:p>
        </p:txBody>
      </p:sp>
      <p:graphicFrame>
        <p:nvGraphicFramePr>
          <p:cNvPr id="4" name="Chart 3"/>
          <p:cNvGraphicFramePr/>
          <p:nvPr>
            <p:extLst>
              <p:ext uri="{D42A27DB-BD31-4B8C-83A1-F6EECF244321}">
                <p14:modId xmlns:p14="http://schemas.microsoft.com/office/powerpoint/2010/main" val="3040626208"/>
              </p:ext>
            </p:extLst>
          </p:nvPr>
        </p:nvGraphicFramePr>
        <p:xfrm>
          <a:off x="1108076" y="2581837"/>
          <a:ext cx="12413962" cy="4437529"/>
        </p:xfrm>
        <a:graphic>
          <a:graphicData uri="http://schemas.openxmlformats.org/drawingml/2006/chart">
            <c:chart xmlns:c="http://schemas.openxmlformats.org/drawingml/2006/chart" xmlns:r="http://schemas.openxmlformats.org/officeDocument/2006/relationships" r:id="rId7"/>
          </a:graphicData>
        </a:graphic>
      </p:graphicFrame>
      <p:grpSp>
        <p:nvGrpSpPr>
          <p:cNvPr id="15" name="Group 14"/>
          <p:cNvGrpSpPr/>
          <p:nvPr>
            <p:custDataLst>
              <p:tags r:id="rId4"/>
            </p:custDataLst>
          </p:nvPr>
        </p:nvGrpSpPr>
        <p:grpSpPr>
          <a:xfrm>
            <a:off x="1097280" y="2178050"/>
            <a:ext cx="12425045" cy="376435"/>
            <a:chOff x="757238" y="2345107"/>
            <a:chExt cx="8612187" cy="245461"/>
          </a:xfrm>
        </p:grpSpPr>
        <p:sp>
          <p:nvSpPr>
            <p:cNvPr id="16" name="object 6"/>
            <p:cNvSpPr txBox="1"/>
            <p:nvPr/>
          </p:nvSpPr>
          <p:spPr>
            <a:xfrm>
              <a:off x="757238" y="2345107"/>
              <a:ext cx="8612187" cy="245461"/>
            </a:xfrm>
            <a:prstGeom prst="rect">
              <a:avLst/>
            </a:prstGeom>
            <a:solidFill>
              <a:srgbClr val="E6E6E6"/>
            </a:solidFill>
            <a:ln>
              <a:noFill/>
            </a:ln>
          </p:spPr>
          <p:txBody>
            <a:bodyPr vert="horz" wrap="square" lIns="106501" tIns="85200" rIns="10649" bIns="74551"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65064">
                <a:defRPr/>
              </a:pPr>
              <a:r>
                <a:rPr lang="en-US" sz="1398" b="1" dirty="0">
                  <a:solidFill>
                    <a:srgbClr val="464646"/>
                  </a:solidFill>
                  <a:latin typeface="Arial Narrow" panose="020B0606020202030204" pitchFamily="34" charset="0"/>
                </a:rPr>
                <a:t> </a:t>
              </a:r>
              <a:r>
                <a:rPr lang="en-US" sz="1398" b="1" dirty="0" smtClean="0">
                  <a:solidFill>
                    <a:srgbClr val="464646"/>
                  </a:solidFill>
                  <a:latin typeface="Arial Narrow" panose="020B0606020202030204" pitchFamily="34" charset="0"/>
                </a:rPr>
                <a:t>IRR </a:t>
              </a:r>
              <a:r>
                <a:rPr lang="en-US" sz="1398" b="1" dirty="0" err="1" smtClean="0">
                  <a:solidFill>
                    <a:srgbClr val="464646"/>
                  </a:solidFill>
                  <a:latin typeface="Arial Narrow" panose="020B0606020202030204" pitchFamily="34" charset="0"/>
                </a:rPr>
                <a:t>netto</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dei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fondi</a:t>
              </a:r>
              <a:r>
                <a:rPr lang="en-US" sz="1398" b="1" dirty="0" smtClean="0">
                  <a:solidFill>
                    <a:srgbClr val="464646"/>
                  </a:solidFill>
                  <a:latin typeface="Arial Narrow" panose="020B0606020202030204" pitchFamily="34" charset="0"/>
                </a:rPr>
                <a:t> Global </a:t>
              </a:r>
              <a:r>
                <a:rPr lang="en-US" sz="1398" b="1" dirty="0">
                  <a:solidFill>
                    <a:srgbClr val="464646"/>
                  </a:solidFill>
                  <a:latin typeface="Arial Narrow" panose="020B0606020202030204" pitchFamily="34" charset="0"/>
                </a:rPr>
                <a:t>Buyout </a:t>
              </a:r>
              <a:r>
                <a:rPr lang="en-US" sz="1398" b="1" dirty="0" smtClean="0">
                  <a:solidFill>
                    <a:srgbClr val="464646"/>
                  </a:solidFill>
                  <a:latin typeface="Arial Narrow" panose="020B0606020202030204" pitchFamily="34" charset="0"/>
                </a:rPr>
                <a:t>per </a:t>
              </a:r>
              <a:r>
                <a:rPr lang="en-US" sz="1398" b="1" dirty="0">
                  <a:solidFill>
                    <a:srgbClr val="464646"/>
                  </a:solidFill>
                  <a:latin typeface="Arial Narrow" panose="020B0606020202030204" pitchFamily="34" charset="0"/>
                </a:rPr>
                <a:t>Vintage</a:t>
              </a:r>
            </a:p>
          </p:txBody>
        </p:sp>
        <p:cxnSp>
          <p:nvCxnSpPr>
            <p:cNvPr id="17" name="Straight Connector 16"/>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 name="Text Placeholder 2"/>
          <p:cNvSpPr>
            <a:spLocks noGrp="1"/>
          </p:cNvSpPr>
          <p:nvPr>
            <p:ph type="body" sz="quarter" idx="14"/>
          </p:nvPr>
        </p:nvSpPr>
        <p:spPr>
          <a:xfrm>
            <a:off x="1108364" y="1291520"/>
            <a:ext cx="12413961" cy="369781"/>
          </a:xfrm>
        </p:spPr>
        <p:txBody>
          <a:bodyPr/>
          <a:lstStyle/>
          <a:p>
            <a:r>
              <a:rPr lang="en-GB" dirty="0" smtClean="0"/>
              <a:t>Il private equity ha </a:t>
            </a:r>
            <a:r>
              <a:rPr lang="en-GB" dirty="0" err="1" smtClean="0"/>
              <a:t>generato</a:t>
            </a:r>
            <a:r>
              <a:rPr lang="en-GB" dirty="0" smtClean="0"/>
              <a:t> solidi </a:t>
            </a:r>
            <a:r>
              <a:rPr lang="en-GB" dirty="0" err="1" smtClean="0"/>
              <a:t>rendimenti</a:t>
            </a:r>
            <a:r>
              <a:rPr lang="en-GB" dirty="0" smtClean="0"/>
              <a:t> </a:t>
            </a:r>
            <a:r>
              <a:rPr lang="en-GB" dirty="0" err="1" smtClean="0"/>
              <a:t>assoluti</a:t>
            </a:r>
            <a:r>
              <a:rPr lang="en-GB" dirty="0" smtClean="0"/>
              <a:t> in </a:t>
            </a:r>
            <a:r>
              <a:rPr lang="en-GB" dirty="0" err="1" smtClean="0"/>
              <a:t>tutti</a:t>
            </a:r>
            <a:r>
              <a:rPr lang="en-GB" dirty="0" smtClean="0"/>
              <a:t> </a:t>
            </a:r>
            <a:r>
              <a:rPr lang="en-GB" dirty="0" err="1" smtClean="0"/>
              <a:t>i</a:t>
            </a:r>
            <a:r>
              <a:rPr lang="en-GB" dirty="0" smtClean="0"/>
              <a:t> </a:t>
            </a:r>
            <a:r>
              <a:rPr lang="en-GB" dirty="0" err="1" smtClean="0"/>
              <a:t>cicli</a:t>
            </a:r>
            <a:r>
              <a:rPr lang="en-GB" dirty="0" smtClean="0"/>
              <a:t> di </a:t>
            </a:r>
            <a:r>
              <a:rPr lang="en-GB" dirty="0" err="1" smtClean="0"/>
              <a:t>mercato</a:t>
            </a:r>
            <a:r>
              <a:rPr lang="en-GB" dirty="0" smtClean="0"/>
              <a:t>, con un </a:t>
            </a:r>
            <a:r>
              <a:rPr lang="en-GB" dirty="0" err="1" smtClean="0"/>
              <a:t>significativo</a:t>
            </a:r>
            <a:r>
              <a:rPr lang="en-GB" dirty="0" smtClean="0"/>
              <a:t> </a:t>
            </a:r>
            <a:r>
              <a:rPr lang="en-GB" dirty="0" err="1" smtClean="0"/>
              <a:t>premio</a:t>
            </a:r>
            <a:r>
              <a:rPr lang="en-GB" dirty="0" smtClean="0"/>
              <a:t> per </a:t>
            </a:r>
            <a:r>
              <a:rPr lang="en-GB" dirty="0" err="1" smtClean="0"/>
              <a:t>i</a:t>
            </a:r>
            <a:r>
              <a:rPr lang="en-GB" dirty="0" smtClean="0"/>
              <a:t> </a:t>
            </a:r>
            <a:r>
              <a:rPr lang="en-GB" dirty="0" err="1" smtClean="0"/>
              <a:t>fondi</a:t>
            </a:r>
            <a:r>
              <a:rPr lang="en-GB" dirty="0" smtClean="0"/>
              <a:t> </a:t>
            </a:r>
            <a:r>
              <a:rPr lang="en-GB" dirty="0" err="1" smtClean="0"/>
              <a:t>nel</a:t>
            </a:r>
            <a:r>
              <a:rPr lang="en-GB" dirty="0" smtClean="0"/>
              <a:t> primo quartile</a:t>
            </a:r>
            <a:endParaRPr lang="en-US" dirty="0"/>
          </a:p>
        </p:txBody>
      </p:sp>
    </p:spTree>
    <p:custDataLst>
      <p:tags r:id="rId1"/>
    </p:custDataLst>
    <p:extLst>
      <p:ext uri="{BB962C8B-B14F-4D97-AF65-F5344CB8AC3E}">
        <p14:creationId xmlns:p14="http://schemas.microsoft.com/office/powerpoint/2010/main" val="1030176587"/>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custDataLst>
              <p:tags r:id="rId2"/>
            </p:custDataLst>
          </p:nvPr>
        </p:nvSpPr>
        <p:spPr/>
        <p:txBody>
          <a:bodyPr/>
          <a:lstStyle/>
          <a:p>
            <a:r>
              <a:rPr lang="en-US" altLang="en-US" dirty="0" err="1" smtClean="0"/>
              <a:t>Dispersione</a:t>
            </a:r>
            <a:r>
              <a:rPr lang="en-US" altLang="en-US" dirty="0" smtClean="0"/>
              <a:t> </a:t>
            </a:r>
            <a:r>
              <a:rPr lang="en-US" altLang="en-US" dirty="0" err="1" smtClean="0"/>
              <a:t>storica</a:t>
            </a:r>
            <a:r>
              <a:rPr lang="en-US" altLang="en-US" dirty="0" smtClean="0"/>
              <a:t> </a:t>
            </a:r>
            <a:r>
              <a:rPr lang="en-US" altLang="en-US" dirty="0" err="1" smtClean="0"/>
              <a:t>dei</a:t>
            </a:r>
            <a:r>
              <a:rPr lang="en-US" altLang="en-US" dirty="0" smtClean="0"/>
              <a:t> </a:t>
            </a:r>
            <a:r>
              <a:rPr lang="en-US" altLang="en-US" dirty="0" err="1" smtClean="0"/>
              <a:t>rendimenti</a:t>
            </a:r>
            <a:endParaRPr lang="en-US" altLang="en-US" dirty="0"/>
          </a:p>
        </p:txBody>
      </p:sp>
      <p:sp>
        <p:nvSpPr>
          <p:cNvPr id="12" name="Content Placeholder 11"/>
          <p:cNvSpPr>
            <a:spLocks noGrp="1"/>
          </p:cNvSpPr>
          <p:nvPr>
            <p:ph sz="quarter" idx="13"/>
          </p:nvPr>
        </p:nvSpPr>
        <p:spPr/>
        <p:txBody>
          <a:bodyPr/>
          <a:lstStyle/>
          <a:p>
            <a:r>
              <a:rPr lang="it-IT" dirty="0"/>
              <a:t/>
            </a:r>
            <a:br>
              <a:rPr lang="it-IT" dirty="0"/>
            </a:br>
            <a:r>
              <a:rPr lang="it-IT" dirty="0"/>
              <a:t>Fonte: </a:t>
            </a:r>
            <a:r>
              <a:rPr lang="it-IT" dirty="0" err="1"/>
              <a:t>ThomsonOne</a:t>
            </a:r>
            <a:r>
              <a:rPr lang="it-IT" dirty="0"/>
              <a:t> al 31 marzo 2019, </a:t>
            </a:r>
            <a:r>
              <a:rPr lang="it-IT" dirty="0" smtClean="0"/>
              <a:t>che rappresenta l’ultimo dato </a:t>
            </a:r>
            <a:r>
              <a:rPr lang="it-IT" dirty="0" err="1" smtClean="0"/>
              <a:t>disponibilo</a:t>
            </a:r>
            <a:r>
              <a:rPr lang="it-IT" dirty="0" smtClean="0"/>
              <a:t>. </a:t>
            </a:r>
            <a:r>
              <a:rPr lang="it-IT" dirty="0"/>
              <a:t>Riflette la media dei fondi del </a:t>
            </a:r>
            <a:r>
              <a:rPr lang="it-IT" dirty="0" smtClean="0"/>
              <a:t>primo quartile, </a:t>
            </a:r>
            <a:r>
              <a:rPr lang="it-IT" dirty="0"/>
              <a:t>mediano e inferiore all'interno di ciascuna categoria </a:t>
            </a:r>
            <a:r>
              <a:rPr lang="it-IT" dirty="0" smtClean="0"/>
              <a:t>rispetto ai vintage </a:t>
            </a:r>
            <a:r>
              <a:rPr lang="it-IT" dirty="0"/>
              <a:t>2000-2015. </a:t>
            </a:r>
            <a:r>
              <a:rPr lang="it-IT" dirty="0" smtClean="0"/>
              <a:t>I vintage precedenti hanno </a:t>
            </a:r>
            <a:r>
              <a:rPr lang="it-IT" dirty="0"/>
              <a:t>dati incompleti e </a:t>
            </a:r>
            <a:r>
              <a:rPr lang="it-IT" dirty="0" smtClean="0"/>
              <a:t>i rendimenti </a:t>
            </a:r>
            <a:r>
              <a:rPr lang="it-IT" dirty="0"/>
              <a:t>dei fondi vintage 2016 e 2017 non sono ancora </a:t>
            </a:r>
            <a:r>
              <a:rPr lang="it-IT" dirty="0" smtClean="0"/>
              <a:t>significativi. </a:t>
            </a:r>
            <a:r>
              <a:rPr lang="it-IT" dirty="0"/>
              <a:t>I rendimenti passati non sono indicativi di risultati futuri.</a:t>
            </a:r>
            <a:endParaRPr lang="en-US" dirty="0"/>
          </a:p>
        </p:txBody>
      </p:sp>
      <p:sp>
        <p:nvSpPr>
          <p:cNvPr id="17411" name="Text Box 6"/>
          <p:cNvSpPr txBox="1">
            <a:spLocks noChangeArrowheads="1"/>
          </p:cNvSpPr>
          <p:nvPr>
            <p:custDataLst>
              <p:tags r:id="rId3"/>
            </p:custDataLst>
          </p:nvPr>
        </p:nvSpPr>
        <p:spPr bwMode="auto">
          <a:xfrm>
            <a:off x="11582962" y="7711888"/>
            <a:ext cx="317687" cy="222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8409" rIns="48409">
            <a:spAutoFit/>
          </a:bodyPr>
          <a:lstStyle>
            <a:lvl1pPr>
              <a:defRPr sz="1100">
                <a:solidFill>
                  <a:srgbClr val="000000"/>
                </a:solidFill>
                <a:latin typeface="Arial" charset="0"/>
              </a:defRPr>
            </a:lvl1pPr>
            <a:lvl2pPr marL="742950" indent="-285750">
              <a:defRPr sz="1100">
                <a:solidFill>
                  <a:srgbClr val="000000"/>
                </a:solidFill>
                <a:latin typeface="Arial" charset="0"/>
              </a:defRPr>
            </a:lvl2pPr>
            <a:lvl3pPr marL="1143000" indent="-228600">
              <a:defRPr sz="1100">
                <a:solidFill>
                  <a:srgbClr val="000000"/>
                </a:solidFill>
                <a:latin typeface="Arial" charset="0"/>
              </a:defRPr>
            </a:lvl3pPr>
            <a:lvl4pPr marL="1600200" indent="-228600">
              <a:defRPr sz="1100">
                <a:solidFill>
                  <a:srgbClr val="000000"/>
                </a:solidFill>
                <a:latin typeface="Arial" charset="0"/>
              </a:defRPr>
            </a:lvl4pPr>
            <a:lvl5pPr marL="2057400">
              <a:defRPr sz="1100">
                <a:solidFill>
                  <a:srgbClr val="000000"/>
                </a:solidFill>
                <a:latin typeface="Arial" charset="0"/>
              </a:defRPr>
            </a:lvl5pPr>
            <a:lvl6pPr marL="2514600" eaLnBrk="0" hangingPunct="0">
              <a:defRPr sz="1100">
                <a:solidFill>
                  <a:srgbClr val="000000"/>
                </a:solidFill>
                <a:latin typeface="Arial" charset="0"/>
              </a:defRPr>
            </a:lvl6pPr>
            <a:lvl7pPr marL="2971800" eaLnBrk="0" hangingPunct="0">
              <a:defRPr sz="1100">
                <a:solidFill>
                  <a:srgbClr val="000000"/>
                </a:solidFill>
                <a:latin typeface="Arial" charset="0"/>
              </a:defRPr>
            </a:lvl7pPr>
            <a:lvl8pPr marL="3429000" eaLnBrk="0" hangingPunct="0">
              <a:defRPr sz="1100">
                <a:solidFill>
                  <a:srgbClr val="000000"/>
                </a:solidFill>
                <a:latin typeface="Arial" charset="0"/>
              </a:defRPr>
            </a:lvl8pPr>
            <a:lvl9pPr marL="3886200" eaLnBrk="0" hangingPunct="0">
              <a:defRPr sz="1100">
                <a:solidFill>
                  <a:srgbClr val="000000"/>
                </a:solidFill>
                <a:latin typeface="Arial" charset="0"/>
              </a:defRPr>
            </a:lvl9pPr>
          </a:lstStyle>
          <a:p>
            <a:pPr algn="r" defTabSz="968240">
              <a:spcBef>
                <a:spcPct val="50000"/>
              </a:spcBef>
              <a:defRPr/>
            </a:pPr>
            <a:endParaRPr lang="en-US" altLang="en-US" sz="847" dirty="0">
              <a:latin typeface="Arial Narrow" panose="020B0606020202030204" pitchFamily="34" charset="0"/>
              <a:cs typeface="Arial" charset="0"/>
            </a:endParaRPr>
          </a:p>
        </p:txBody>
      </p:sp>
      <p:graphicFrame>
        <p:nvGraphicFramePr>
          <p:cNvPr id="7" name="Chart 6"/>
          <p:cNvGraphicFramePr/>
          <p:nvPr>
            <p:extLst>
              <p:ext uri="{D42A27DB-BD31-4B8C-83A1-F6EECF244321}">
                <p14:modId xmlns:p14="http://schemas.microsoft.com/office/powerpoint/2010/main" val="1956136337"/>
              </p:ext>
            </p:extLst>
          </p:nvPr>
        </p:nvGraphicFramePr>
        <p:xfrm>
          <a:off x="1516283" y="2581835"/>
          <a:ext cx="12006041" cy="4598894"/>
        </p:xfrm>
        <a:graphic>
          <a:graphicData uri="http://schemas.openxmlformats.org/drawingml/2006/chart">
            <c:chart xmlns:c="http://schemas.openxmlformats.org/drawingml/2006/chart" xmlns:r="http://schemas.openxmlformats.org/officeDocument/2006/relationships" r:id="rId7"/>
          </a:graphicData>
        </a:graphic>
      </p:graphicFrame>
      <p:sp>
        <p:nvSpPr>
          <p:cNvPr id="20" name="TextBox 19"/>
          <p:cNvSpPr txBox="1"/>
          <p:nvPr/>
        </p:nvSpPr>
        <p:spPr>
          <a:xfrm>
            <a:off x="626724" y="6223380"/>
            <a:ext cx="1654142" cy="523220"/>
          </a:xfrm>
          <a:prstGeom prst="rect">
            <a:avLst/>
          </a:prstGeom>
          <a:noFill/>
        </p:spPr>
        <p:txBody>
          <a:bodyPr wrap="square" rtlCol="0">
            <a:spAutoFit/>
          </a:bodyPr>
          <a:lstStyle/>
          <a:p>
            <a:pPr algn="r" defTabSz="968240">
              <a:defRPr/>
            </a:pPr>
            <a:r>
              <a:rPr lang="en-US" sz="1400" dirty="0">
                <a:solidFill>
                  <a:schemeClr val="tx1"/>
                </a:solidFill>
                <a:latin typeface="Arial Narrow" panose="020B0606020202030204" pitchFamily="34" charset="0"/>
              </a:rPr>
              <a:t>Asset </a:t>
            </a:r>
            <a:r>
              <a:rPr lang="en-US" sz="1400" dirty="0" smtClean="0">
                <a:solidFill>
                  <a:schemeClr val="tx1"/>
                </a:solidFill>
                <a:latin typeface="Arial Narrow" panose="020B0606020202030204" pitchFamily="34" charset="0"/>
              </a:rPr>
              <a:t>Class:</a:t>
            </a:r>
            <a:endParaRPr lang="en-US" sz="1400" dirty="0">
              <a:solidFill>
                <a:schemeClr val="tx1"/>
              </a:solidFill>
              <a:latin typeface="Arial Narrow" panose="020B0606020202030204" pitchFamily="34" charset="0"/>
            </a:endParaRPr>
          </a:p>
          <a:p>
            <a:pPr algn="r" defTabSz="968240">
              <a:defRPr/>
            </a:pPr>
            <a:r>
              <a:rPr lang="en-US" sz="1400" dirty="0" smtClean="0">
                <a:solidFill>
                  <a:schemeClr val="tx1"/>
                </a:solidFill>
                <a:latin typeface="Arial Narrow" panose="020B0606020202030204" pitchFamily="34" charset="0"/>
              </a:rPr>
              <a:t>Dim. del </a:t>
            </a:r>
            <a:r>
              <a:rPr lang="en-US" sz="1400" dirty="0" err="1" smtClean="0">
                <a:solidFill>
                  <a:schemeClr val="tx1"/>
                </a:solidFill>
                <a:latin typeface="Arial Narrow" panose="020B0606020202030204" pitchFamily="34" charset="0"/>
              </a:rPr>
              <a:t>fondo</a:t>
            </a:r>
            <a:r>
              <a:rPr lang="en-US" sz="1400" dirty="0" smtClean="0">
                <a:solidFill>
                  <a:schemeClr val="tx1"/>
                </a:solidFill>
                <a:latin typeface="Arial Narrow" panose="020B0606020202030204" pitchFamily="34" charset="0"/>
              </a:rPr>
              <a:t>:</a:t>
            </a:r>
            <a:endParaRPr lang="en-US" sz="1400" dirty="0">
              <a:solidFill>
                <a:schemeClr val="tx1"/>
              </a:solidFill>
              <a:latin typeface="Arial Narrow" panose="020B0606020202030204" pitchFamily="34" charset="0"/>
            </a:endParaRPr>
          </a:p>
        </p:txBody>
      </p:sp>
      <p:grpSp>
        <p:nvGrpSpPr>
          <p:cNvPr id="21" name="Group 20"/>
          <p:cNvGrpSpPr/>
          <p:nvPr>
            <p:custDataLst>
              <p:tags r:id="rId4"/>
            </p:custDataLst>
          </p:nvPr>
        </p:nvGrpSpPr>
        <p:grpSpPr>
          <a:xfrm>
            <a:off x="1097280" y="2178050"/>
            <a:ext cx="12425045" cy="376435"/>
            <a:chOff x="757238" y="2345107"/>
            <a:chExt cx="8612187" cy="245461"/>
          </a:xfrm>
        </p:grpSpPr>
        <p:sp>
          <p:nvSpPr>
            <p:cNvPr id="22" name="object 6"/>
            <p:cNvSpPr txBox="1"/>
            <p:nvPr/>
          </p:nvSpPr>
          <p:spPr>
            <a:xfrm>
              <a:off x="757238" y="2345107"/>
              <a:ext cx="8612187" cy="245461"/>
            </a:xfrm>
            <a:prstGeom prst="rect">
              <a:avLst/>
            </a:prstGeom>
            <a:solidFill>
              <a:srgbClr val="E6E6E6"/>
            </a:solidFill>
            <a:ln>
              <a:noFill/>
            </a:ln>
          </p:spPr>
          <p:txBody>
            <a:bodyPr vert="horz" wrap="square" lIns="106501" tIns="85200" rIns="10649" bIns="74551"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65064">
                <a:defRPr/>
              </a:pPr>
              <a:r>
                <a:rPr lang="en-US" sz="1398" b="1" dirty="0" err="1" smtClean="0">
                  <a:solidFill>
                    <a:srgbClr val="464646"/>
                  </a:solidFill>
                  <a:latin typeface="Arial Narrow" panose="020B0606020202030204" pitchFamily="34" charset="0"/>
                </a:rPr>
                <a:t>Dispersione</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dei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rendimenti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dei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fondi</a:t>
              </a:r>
              <a:r>
                <a:rPr lang="en-US" sz="1398" b="1" dirty="0" smtClean="0">
                  <a:solidFill>
                    <a:srgbClr val="464646"/>
                  </a:solidFill>
                  <a:latin typeface="Arial Narrow" panose="020B0606020202030204" pitchFamily="34" charset="0"/>
                </a:rPr>
                <a:t> di Private Equity a </a:t>
              </a:r>
              <a:r>
                <a:rPr lang="en-US" sz="1398" b="1" dirty="0" err="1" smtClean="0">
                  <a:solidFill>
                    <a:srgbClr val="464646"/>
                  </a:solidFill>
                  <a:latin typeface="Arial Narrow" panose="020B0606020202030204" pitchFamily="34" charset="0"/>
                </a:rPr>
                <a:t>livello</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globale</a:t>
              </a:r>
              <a:r>
                <a:rPr lang="en-US" sz="1398" b="1" dirty="0" smtClean="0">
                  <a:solidFill>
                    <a:srgbClr val="464646"/>
                  </a:solidFill>
                  <a:latin typeface="Arial Narrow" panose="020B0606020202030204" pitchFamily="34" charset="0"/>
                </a:rPr>
                <a:t> (per Vintage </a:t>
              </a:r>
              <a:r>
                <a:rPr lang="en-US" sz="1398" b="1" dirty="0">
                  <a:solidFill>
                    <a:srgbClr val="464646"/>
                  </a:solidFill>
                  <a:latin typeface="Arial Narrow" panose="020B0606020202030204" pitchFamily="34" charset="0"/>
                </a:rPr>
                <a:t>2000-2015)</a:t>
              </a:r>
            </a:p>
          </p:txBody>
        </p:sp>
        <p:cxnSp>
          <p:nvCxnSpPr>
            <p:cNvPr id="23" name="Straight Connector 22"/>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ustDataLst>
      <p:tags r:id="rId1"/>
    </p:custDataLst>
    <p:extLst>
      <p:ext uri="{BB962C8B-B14F-4D97-AF65-F5344CB8AC3E}">
        <p14:creationId xmlns:p14="http://schemas.microsoft.com/office/powerpoint/2010/main" val="64451466"/>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2266694201"/>
              </p:ext>
            </p:extLst>
          </p:nvPr>
        </p:nvGraphicFramePr>
        <p:xfrm>
          <a:off x="1108075" y="2819400"/>
          <a:ext cx="12414250" cy="4345192"/>
        </p:xfrm>
        <a:graphic>
          <a:graphicData uri="http://schemas.openxmlformats.org/drawingml/2006/chart">
            <c:chart xmlns:c="http://schemas.openxmlformats.org/drawingml/2006/chart" xmlns:r="http://schemas.openxmlformats.org/officeDocument/2006/relationships" r:id="rId6"/>
          </a:graphicData>
        </a:graphic>
      </p:graphicFrame>
      <p:sp>
        <p:nvSpPr>
          <p:cNvPr id="3" name="Title 2"/>
          <p:cNvSpPr>
            <a:spLocks noGrp="1"/>
          </p:cNvSpPr>
          <p:nvPr>
            <p:ph type="title"/>
          </p:nvPr>
        </p:nvSpPr>
        <p:spPr/>
        <p:txBody>
          <a:bodyPr/>
          <a:lstStyle/>
          <a:p>
            <a:r>
              <a:rPr lang="en-US" dirty="0" err="1" smtClean="0"/>
              <a:t>Dimensione</a:t>
            </a:r>
            <a:r>
              <a:rPr lang="en-US" dirty="0" smtClean="0"/>
              <a:t> del </a:t>
            </a:r>
            <a:r>
              <a:rPr lang="en-US" dirty="0" err="1" smtClean="0"/>
              <a:t>mercato</a:t>
            </a:r>
            <a:r>
              <a:rPr lang="en-US" dirty="0" smtClean="0"/>
              <a:t> USA per </a:t>
            </a:r>
            <a:r>
              <a:rPr lang="en-US" dirty="0" err="1" smtClean="0"/>
              <a:t>numero</a:t>
            </a:r>
            <a:r>
              <a:rPr lang="en-US" dirty="0" smtClean="0"/>
              <a:t> di </a:t>
            </a:r>
            <a:r>
              <a:rPr lang="en-US" dirty="0" err="1" smtClean="0"/>
              <a:t>società</a:t>
            </a:r>
            <a:endParaRPr lang="en-US" dirty="0"/>
          </a:p>
        </p:txBody>
      </p:sp>
      <p:sp>
        <p:nvSpPr>
          <p:cNvPr id="6" name="Content Placeholder 5"/>
          <p:cNvSpPr>
            <a:spLocks noGrp="1"/>
          </p:cNvSpPr>
          <p:nvPr>
            <p:ph sz="quarter" idx="13"/>
          </p:nvPr>
        </p:nvSpPr>
        <p:spPr/>
        <p:txBody>
          <a:bodyPr/>
          <a:lstStyle/>
          <a:p>
            <a:r>
              <a:rPr lang="en-US" baseline="30000" dirty="0"/>
              <a:t>1</a:t>
            </a:r>
            <a:r>
              <a:rPr lang="en-US" dirty="0"/>
              <a:t> </a:t>
            </a:r>
            <a:r>
              <a:rPr lang="en-US" dirty="0" smtClean="0"/>
              <a:t>Fonte: </a:t>
            </a:r>
            <a:r>
              <a:rPr lang="en-US" dirty="0"/>
              <a:t>University of Chicago Center for Research in Security Prices</a:t>
            </a:r>
            <a:r>
              <a:rPr lang="en-US" dirty="0" smtClean="0"/>
              <a:t>. </a:t>
            </a:r>
            <a:r>
              <a:rPr lang="en-US" dirty="0" err="1" smtClean="0"/>
              <a:t>Dati</a:t>
            </a:r>
            <a:r>
              <a:rPr lang="en-US" dirty="0" smtClean="0"/>
              <a:t> al 31 </a:t>
            </a:r>
            <a:r>
              <a:rPr lang="en-US" dirty="0" err="1" smtClean="0"/>
              <a:t>dicembre</a:t>
            </a:r>
            <a:r>
              <a:rPr lang="en-US" dirty="0" smtClean="0"/>
              <a:t> </a:t>
            </a:r>
            <a:r>
              <a:rPr lang="en-US" dirty="0"/>
              <a:t>2018.</a:t>
            </a:r>
          </a:p>
          <a:p>
            <a:r>
              <a:rPr lang="en-US" baseline="30000" dirty="0"/>
              <a:t>2</a:t>
            </a:r>
            <a:r>
              <a:rPr lang="en-US" dirty="0"/>
              <a:t> </a:t>
            </a:r>
            <a:r>
              <a:rPr lang="en-US" dirty="0" smtClean="0"/>
              <a:t>Fonte: </a:t>
            </a:r>
            <a:r>
              <a:rPr lang="en-US" dirty="0" err="1"/>
              <a:t>PitchBook</a:t>
            </a:r>
            <a:r>
              <a:rPr lang="en-US" dirty="0"/>
              <a:t>: “2018 Annual U.S. PE Breakdown.”</a:t>
            </a:r>
          </a:p>
        </p:txBody>
      </p:sp>
      <p:grpSp>
        <p:nvGrpSpPr>
          <p:cNvPr id="9" name="Group 8"/>
          <p:cNvGrpSpPr/>
          <p:nvPr>
            <p:custDataLst>
              <p:tags r:id="rId2"/>
            </p:custDataLst>
          </p:nvPr>
        </p:nvGrpSpPr>
        <p:grpSpPr>
          <a:xfrm>
            <a:off x="1097280" y="2177724"/>
            <a:ext cx="12425045" cy="376755"/>
            <a:chOff x="757238" y="2344898"/>
            <a:chExt cx="8612187" cy="245670"/>
          </a:xfrm>
        </p:grpSpPr>
        <p:sp>
          <p:nvSpPr>
            <p:cNvPr id="10" name="object 6"/>
            <p:cNvSpPr txBox="1"/>
            <p:nvPr/>
          </p:nvSpPr>
          <p:spPr>
            <a:xfrm>
              <a:off x="757238" y="2344898"/>
              <a:ext cx="8612187" cy="245670"/>
            </a:xfrm>
            <a:prstGeom prst="rect">
              <a:avLst/>
            </a:prstGeom>
            <a:solidFill>
              <a:srgbClr val="E6E6E6"/>
            </a:solidFill>
            <a:ln>
              <a:noFill/>
            </a:ln>
          </p:spPr>
          <p:txBody>
            <a:bodyPr vert="horz" wrap="square" lIns="106501" tIns="85200" rIns="10649" bIns="74551"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58838">
                <a:defRPr/>
              </a:pPr>
              <a:r>
                <a:rPr lang="en-US" altLang="en-US" sz="1400" b="1" dirty="0" err="1" smtClean="0">
                  <a:solidFill>
                    <a:srgbClr val="464646"/>
                  </a:solidFill>
                  <a:latin typeface="Arial Narrow" panose="020B0606020202030204" pitchFamily="34" charset="0"/>
                  <a:cs typeface="Arial" panose="020B0604020202020204" pitchFamily="34" charset="0"/>
                </a:rPr>
                <a:t>Società</a:t>
              </a:r>
              <a:r>
                <a:rPr lang="en-US" altLang="en-US" sz="1400" b="1" dirty="0" smtClean="0">
                  <a:solidFill>
                    <a:srgbClr val="464646"/>
                  </a:solidFill>
                  <a:latin typeface="Arial Narrow" panose="020B0606020202030204" pitchFamily="34" charset="0"/>
                  <a:cs typeface="Arial" panose="020B0604020202020204" pitchFamily="34" charset="0"/>
                </a:rPr>
                <a:t> </a:t>
              </a:r>
              <a:r>
                <a:rPr lang="en-US" altLang="en-US" sz="1400" b="1" dirty="0" err="1" smtClean="0">
                  <a:solidFill>
                    <a:srgbClr val="464646"/>
                  </a:solidFill>
                  <a:latin typeface="Arial Narrow" panose="020B0606020202030204" pitchFamily="34" charset="0"/>
                  <a:cs typeface="Arial" panose="020B0604020202020204" pitchFamily="34" charset="0"/>
                </a:rPr>
                <a:t>quotate</a:t>
              </a:r>
              <a:r>
                <a:rPr lang="en-US" altLang="en-US" sz="1400" b="1" dirty="0" smtClean="0">
                  <a:solidFill>
                    <a:srgbClr val="464646"/>
                  </a:solidFill>
                  <a:latin typeface="Arial Narrow" panose="020B0606020202030204" pitchFamily="34" charset="0"/>
                  <a:cs typeface="Arial" panose="020B0604020202020204" pitchFamily="34" charset="0"/>
                </a:rPr>
                <a:t> USA</a:t>
              </a:r>
              <a:r>
                <a:rPr lang="en-US" altLang="en-US" sz="1400" b="1" baseline="30000" dirty="0" smtClean="0">
                  <a:solidFill>
                    <a:srgbClr val="464646"/>
                  </a:solidFill>
                  <a:latin typeface="Arial Narrow" panose="020B0606020202030204" pitchFamily="34" charset="0"/>
                  <a:cs typeface="Arial" panose="020B0604020202020204" pitchFamily="34" charset="0"/>
                </a:rPr>
                <a:t>1</a:t>
              </a:r>
              <a:r>
                <a:rPr lang="en-US" altLang="en-US" sz="1400" b="1" dirty="0" smtClean="0">
                  <a:solidFill>
                    <a:srgbClr val="464646"/>
                  </a:solidFill>
                  <a:latin typeface="Arial Narrow" panose="020B0606020202030204" pitchFamily="34" charset="0"/>
                  <a:cs typeface="Arial" panose="020B0604020202020204" pitchFamily="34" charset="0"/>
                </a:rPr>
                <a:t> </a:t>
              </a:r>
              <a:r>
                <a:rPr lang="en-US" altLang="en-US" sz="1400" b="1" dirty="0">
                  <a:solidFill>
                    <a:srgbClr val="464646"/>
                  </a:solidFill>
                  <a:latin typeface="Arial Narrow" panose="020B0606020202030204" pitchFamily="34" charset="0"/>
                  <a:cs typeface="Arial" panose="020B0604020202020204" pitchFamily="34" charset="0"/>
                </a:rPr>
                <a:t>vs. </a:t>
              </a:r>
              <a:r>
                <a:rPr lang="en-US" altLang="en-US" sz="1400" b="1" dirty="0" err="1" smtClean="0">
                  <a:solidFill>
                    <a:srgbClr val="464646"/>
                  </a:solidFill>
                  <a:latin typeface="Arial Narrow" panose="020B0606020202030204" pitchFamily="34" charset="0"/>
                  <a:cs typeface="Arial" panose="020B0604020202020204" pitchFamily="34" charset="0"/>
                </a:rPr>
                <a:t>Società</a:t>
              </a:r>
              <a:r>
                <a:rPr lang="en-US" altLang="en-US" sz="1400" b="1" dirty="0" smtClean="0">
                  <a:solidFill>
                    <a:srgbClr val="464646"/>
                  </a:solidFill>
                  <a:latin typeface="Arial Narrow" panose="020B0606020202030204" pitchFamily="34" charset="0"/>
                  <a:cs typeface="Arial" panose="020B0604020202020204" pitchFamily="34" charset="0"/>
                </a:rPr>
                <a:t> </a:t>
              </a:r>
              <a:r>
                <a:rPr lang="en-US" altLang="en-US" sz="1400" b="1" dirty="0" err="1" smtClean="0">
                  <a:solidFill>
                    <a:srgbClr val="464646"/>
                  </a:solidFill>
                  <a:latin typeface="Arial Narrow" panose="020B0606020202030204" pitchFamily="34" charset="0"/>
                  <a:cs typeface="Arial" panose="020B0604020202020204" pitchFamily="34" charset="0"/>
                </a:rPr>
                <a:t>possedute</a:t>
              </a:r>
              <a:r>
                <a:rPr lang="en-US" altLang="en-US" sz="1400" b="1" dirty="0" smtClean="0">
                  <a:solidFill>
                    <a:srgbClr val="464646"/>
                  </a:solidFill>
                  <a:latin typeface="Arial Narrow" panose="020B0606020202030204" pitchFamily="34" charset="0"/>
                  <a:cs typeface="Arial" panose="020B0604020202020204" pitchFamily="34" charset="0"/>
                </a:rPr>
                <a:t> da </a:t>
              </a:r>
              <a:r>
                <a:rPr lang="en-US" altLang="en-US" sz="1400" b="1" dirty="0" err="1" smtClean="0">
                  <a:solidFill>
                    <a:srgbClr val="464646"/>
                  </a:solidFill>
                  <a:latin typeface="Arial Narrow" panose="020B0606020202030204" pitchFamily="34" charset="0"/>
                  <a:cs typeface="Arial" panose="020B0604020202020204" pitchFamily="34" charset="0"/>
                </a:rPr>
                <a:t>fondi</a:t>
              </a:r>
              <a:r>
                <a:rPr lang="en-US" altLang="en-US" sz="1400" b="1" dirty="0" smtClean="0">
                  <a:solidFill>
                    <a:srgbClr val="464646"/>
                  </a:solidFill>
                  <a:latin typeface="Arial Narrow" panose="020B0606020202030204" pitchFamily="34" charset="0"/>
                  <a:cs typeface="Arial" panose="020B0604020202020204" pitchFamily="34" charset="0"/>
                </a:rPr>
                <a:t> di Private Equity</a:t>
              </a:r>
              <a:r>
                <a:rPr lang="en-US" altLang="en-US" sz="1400" b="1" baseline="30000" dirty="0" smtClean="0">
                  <a:solidFill>
                    <a:srgbClr val="464646"/>
                  </a:solidFill>
                  <a:latin typeface="Arial Narrow" panose="020B0606020202030204" pitchFamily="34" charset="0"/>
                  <a:cs typeface="Arial" panose="020B0604020202020204" pitchFamily="34" charset="0"/>
                </a:rPr>
                <a:t>2</a:t>
              </a:r>
              <a:endParaRPr lang="en-US" altLang="en-US" sz="1400" b="1" baseline="30000" dirty="0">
                <a:solidFill>
                  <a:srgbClr val="464646"/>
                </a:solidFill>
                <a:latin typeface="Arial Narrow" panose="020B0606020202030204" pitchFamily="34" charset="0"/>
                <a:cs typeface="Arial" panose="020B0604020202020204" pitchFamily="34" charset="0"/>
              </a:endParaRPr>
            </a:p>
          </p:txBody>
        </p:sp>
        <p:cxnSp>
          <p:nvCxnSpPr>
            <p:cNvPr id="14" name="Straight Connector 13"/>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Text Placeholder 4"/>
          <p:cNvSpPr>
            <a:spLocks noGrp="1"/>
          </p:cNvSpPr>
          <p:nvPr>
            <p:ph type="body" sz="quarter" idx="14"/>
            <p:custDataLst>
              <p:tags r:id="rId3"/>
            </p:custDataLst>
          </p:nvPr>
        </p:nvSpPr>
        <p:spPr>
          <a:xfrm>
            <a:off x="1108364" y="1291520"/>
            <a:ext cx="12413961" cy="369781"/>
          </a:xfrm>
        </p:spPr>
        <p:txBody>
          <a:bodyPr/>
          <a:lstStyle/>
          <a:p>
            <a:r>
              <a:rPr lang="en-US" dirty="0" smtClean="0"/>
              <a:t>Le </a:t>
            </a:r>
            <a:r>
              <a:rPr lang="en-US" dirty="0" err="1" smtClean="0"/>
              <a:t>opportunità</a:t>
            </a:r>
            <a:r>
              <a:rPr lang="en-US" dirty="0" smtClean="0"/>
              <a:t> </a:t>
            </a:r>
            <a:r>
              <a:rPr lang="en-US" dirty="0" err="1" smtClean="0"/>
              <a:t>offerte</a:t>
            </a:r>
            <a:r>
              <a:rPr lang="en-US" dirty="0" smtClean="0"/>
              <a:t> </a:t>
            </a:r>
            <a:r>
              <a:rPr lang="en-US" dirty="0" err="1" smtClean="0"/>
              <a:t>dai</a:t>
            </a:r>
            <a:r>
              <a:rPr lang="en-US" dirty="0" smtClean="0"/>
              <a:t> private markets </a:t>
            </a:r>
            <a:r>
              <a:rPr lang="en-US" dirty="0" err="1" smtClean="0"/>
              <a:t>continuano</a:t>
            </a:r>
            <a:r>
              <a:rPr lang="en-US" dirty="0" smtClean="0"/>
              <a:t> ad </a:t>
            </a:r>
            <a:r>
              <a:rPr lang="en-US" dirty="0" err="1" smtClean="0"/>
              <a:t>espandersi</a:t>
            </a:r>
            <a:r>
              <a:rPr lang="en-US" dirty="0" smtClean="0"/>
              <a:t> </a:t>
            </a:r>
            <a:r>
              <a:rPr lang="en-US" dirty="0" err="1" smtClean="0"/>
              <a:t>rispetto</a:t>
            </a:r>
            <a:r>
              <a:rPr lang="en-US" dirty="0" smtClean="0"/>
              <a:t> </a:t>
            </a:r>
            <a:r>
              <a:rPr lang="en-US" dirty="0" err="1" smtClean="0"/>
              <a:t>ai</a:t>
            </a:r>
            <a:r>
              <a:rPr lang="en-US" dirty="0" smtClean="0"/>
              <a:t> </a:t>
            </a:r>
            <a:r>
              <a:rPr lang="en-US" dirty="0" err="1" smtClean="0"/>
              <a:t>mercati</a:t>
            </a:r>
            <a:r>
              <a:rPr lang="en-US" dirty="0" smtClean="0"/>
              <a:t> </a:t>
            </a:r>
            <a:r>
              <a:rPr lang="en-US" dirty="0" err="1" smtClean="0"/>
              <a:t>pubblici</a:t>
            </a:r>
            <a:endParaRPr lang="en-US" dirty="0"/>
          </a:p>
        </p:txBody>
      </p:sp>
    </p:spTree>
    <p:custDataLst>
      <p:tags r:id="rId1"/>
    </p:custDataLst>
    <p:extLst>
      <p:ext uri="{BB962C8B-B14F-4D97-AF65-F5344CB8AC3E}">
        <p14:creationId xmlns:p14="http://schemas.microsoft.com/office/powerpoint/2010/main" val="549404132"/>
      </p:ext>
    </p:extLst>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custDataLst>
              <p:tags r:id="rId2"/>
            </p:custDataLst>
          </p:nvPr>
        </p:nvSpPr>
        <p:spPr/>
        <p:txBody>
          <a:bodyPr/>
          <a:lstStyle/>
          <a:p>
            <a:r>
              <a:rPr lang="en-US" altLang="en-US" dirty="0"/>
              <a:t>Private Equity: </a:t>
            </a:r>
            <a:r>
              <a:rPr lang="en-US" altLang="en-US" dirty="0" smtClean="0"/>
              <a:t>un </a:t>
            </a:r>
            <a:r>
              <a:rPr lang="en-US" altLang="en-US" dirty="0" err="1" smtClean="0"/>
              <a:t>settore</a:t>
            </a:r>
            <a:r>
              <a:rPr lang="en-US" altLang="en-US" dirty="0" smtClean="0"/>
              <a:t> in </a:t>
            </a:r>
            <a:r>
              <a:rPr lang="en-US" altLang="en-US" dirty="0" err="1" smtClean="0"/>
              <a:t>crescita</a:t>
            </a:r>
            <a:endParaRPr lang="en-US" altLang="en-US" dirty="0" smtClean="0"/>
          </a:p>
        </p:txBody>
      </p:sp>
      <p:sp>
        <p:nvSpPr>
          <p:cNvPr id="4" name="Content Placeholder 3"/>
          <p:cNvSpPr>
            <a:spLocks noGrp="1"/>
          </p:cNvSpPr>
          <p:nvPr>
            <p:ph sz="quarter" idx="13"/>
          </p:nvPr>
        </p:nvSpPr>
        <p:spPr/>
        <p:txBody>
          <a:bodyPr/>
          <a:lstStyle/>
          <a:p>
            <a:pPr marL="11206" lvl="0" defTabSz="806867">
              <a:spcBef>
                <a:spcPts val="93"/>
              </a:spcBef>
              <a:buClr>
                <a:srgbClr val="464646"/>
              </a:buClr>
              <a:defRPr/>
            </a:pPr>
            <a:r>
              <a:rPr lang="en-GB" kern="1200" spc="-4" dirty="0">
                <a:solidFill>
                  <a:srgbClr val="464646"/>
                </a:solidFill>
                <a:latin typeface="Arial Narrow"/>
                <a:cs typeface="Arial Narrow"/>
              </a:rPr>
              <a:t>Source: </a:t>
            </a:r>
            <a:r>
              <a:rPr lang="en-GB" kern="1200" dirty="0" err="1">
                <a:solidFill>
                  <a:srgbClr val="464646"/>
                </a:solidFill>
                <a:latin typeface="Arial Narrow"/>
                <a:cs typeface="Arial Narrow"/>
              </a:rPr>
              <a:t>ThomsonOne</a:t>
            </a:r>
            <a:r>
              <a:rPr lang="en-GB" kern="1200" dirty="0">
                <a:solidFill>
                  <a:srgbClr val="464646"/>
                </a:solidFill>
                <a:latin typeface="Arial Narrow"/>
                <a:cs typeface="Arial Narrow"/>
              </a:rPr>
              <a:t>, World Federation of Exchanges &amp; World Bank. Public </a:t>
            </a:r>
            <a:r>
              <a:rPr lang="en-GB" kern="1200" spc="-4" dirty="0">
                <a:solidFill>
                  <a:srgbClr val="464646"/>
                </a:solidFill>
                <a:latin typeface="Arial Narrow"/>
                <a:cs typeface="Arial Narrow"/>
              </a:rPr>
              <a:t>equities data </a:t>
            </a:r>
            <a:r>
              <a:rPr lang="en-GB" kern="1200" dirty="0">
                <a:solidFill>
                  <a:srgbClr val="464646"/>
                </a:solidFill>
                <a:latin typeface="Arial Narrow"/>
                <a:cs typeface="Arial Narrow"/>
              </a:rPr>
              <a:t>as of August </a:t>
            </a:r>
            <a:r>
              <a:rPr lang="en-GB" kern="1200" spc="-4" dirty="0">
                <a:solidFill>
                  <a:srgbClr val="464646"/>
                </a:solidFill>
                <a:latin typeface="Arial Narrow"/>
                <a:cs typeface="Arial Narrow"/>
              </a:rPr>
              <a:t>31, </a:t>
            </a:r>
            <a:r>
              <a:rPr lang="en-GB" kern="1200" dirty="0">
                <a:solidFill>
                  <a:srgbClr val="464646"/>
                </a:solidFill>
                <a:latin typeface="Arial Narrow"/>
                <a:cs typeface="Arial Narrow"/>
              </a:rPr>
              <a:t>2019. Private equity </a:t>
            </a:r>
            <a:r>
              <a:rPr lang="en-GB" kern="1200" spc="-4" dirty="0">
                <a:solidFill>
                  <a:srgbClr val="464646"/>
                </a:solidFill>
                <a:latin typeface="Arial Narrow"/>
                <a:cs typeface="Arial Narrow"/>
              </a:rPr>
              <a:t>data </a:t>
            </a:r>
            <a:r>
              <a:rPr lang="en-GB" kern="1200" dirty="0">
                <a:solidFill>
                  <a:srgbClr val="464646"/>
                </a:solidFill>
                <a:latin typeface="Arial Narrow"/>
                <a:cs typeface="Arial Narrow"/>
              </a:rPr>
              <a:t>as of March 31, 2019 which </a:t>
            </a:r>
            <a:r>
              <a:rPr lang="en-GB" kern="1200" spc="-4" dirty="0">
                <a:solidFill>
                  <a:srgbClr val="464646"/>
                </a:solidFill>
                <a:latin typeface="Arial Narrow"/>
                <a:cs typeface="Arial Narrow"/>
              </a:rPr>
              <a:t>is </a:t>
            </a:r>
            <a:r>
              <a:rPr lang="en-GB" kern="1200" dirty="0">
                <a:solidFill>
                  <a:srgbClr val="464646"/>
                </a:solidFill>
                <a:latin typeface="Arial Narrow"/>
                <a:cs typeface="Arial Narrow"/>
              </a:rPr>
              <a:t>the most recent </a:t>
            </a:r>
            <a:r>
              <a:rPr lang="en-GB" kern="1200" spc="-4" dirty="0">
                <a:solidFill>
                  <a:srgbClr val="464646"/>
                </a:solidFill>
                <a:latin typeface="Arial Narrow"/>
                <a:cs typeface="Arial Narrow"/>
              </a:rPr>
              <a:t>data</a:t>
            </a:r>
            <a:r>
              <a:rPr lang="en-GB" kern="1200" spc="128" dirty="0">
                <a:solidFill>
                  <a:srgbClr val="464646"/>
                </a:solidFill>
                <a:latin typeface="Arial Narrow"/>
                <a:cs typeface="Arial Narrow"/>
              </a:rPr>
              <a:t> </a:t>
            </a:r>
            <a:r>
              <a:rPr lang="en-GB" kern="1200" spc="-4" dirty="0">
                <a:solidFill>
                  <a:srgbClr val="464646"/>
                </a:solidFill>
                <a:latin typeface="Arial Narrow"/>
                <a:cs typeface="Arial Narrow"/>
              </a:rPr>
              <a:t>available.</a:t>
            </a:r>
            <a:endParaRPr lang="en-GB" kern="1200" dirty="0">
              <a:solidFill>
                <a:prstClr val="black"/>
              </a:solidFill>
              <a:latin typeface="Arial Narrow"/>
              <a:cs typeface="Arial Narrow"/>
            </a:endParaRPr>
          </a:p>
        </p:txBody>
      </p:sp>
      <p:sp>
        <p:nvSpPr>
          <p:cNvPr id="9" name="Text Placeholder 8"/>
          <p:cNvSpPr>
            <a:spLocks noGrp="1"/>
          </p:cNvSpPr>
          <p:nvPr>
            <p:ph type="body" sz="quarter" idx="14"/>
            <p:custDataLst>
              <p:tags r:id="rId3"/>
            </p:custDataLst>
          </p:nvPr>
        </p:nvSpPr>
        <p:spPr/>
        <p:txBody>
          <a:bodyPr/>
          <a:lstStyle/>
          <a:p>
            <a:r>
              <a:rPr lang="en-GB" dirty="0" smtClean="0"/>
              <a:t>Il Private </a:t>
            </a:r>
            <a:r>
              <a:rPr lang="en-GB" dirty="0"/>
              <a:t>Equity </a:t>
            </a:r>
            <a:r>
              <a:rPr lang="en-GB" dirty="0" err="1" smtClean="0"/>
              <a:t>sta</a:t>
            </a:r>
            <a:r>
              <a:rPr lang="en-GB" dirty="0" smtClean="0"/>
              <a:t> </a:t>
            </a:r>
            <a:r>
              <a:rPr lang="en-GB" dirty="0" err="1" smtClean="0"/>
              <a:t>diventando</a:t>
            </a:r>
            <a:r>
              <a:rPr lang="en-GB" dirty="0" smtClean="0"/>
              <a:t> </a:t>
            </a:r>
            <a:r>
              <a:rPr lang="en-GB" dirty="0" err="1" smtClean="0"/>
              <a:t>una</a:t>
            </a:r>
            <a:r>
              <a:rPr lang="en-GB" dirty="0" smtClean="0"/>
              <a:t> </a:t>
            </a:r>
            <a:r>
              <a:rPr lang="en-GB" dirty="0" err="1" smtClean="0"/>
              <a:t>componente</a:t>
            </a:r>
            <a:r>
              <a:rPr lang="en-GB" dirty="0" smtClean="0"/>
              <a:t> </a:t>
            </a:r>
            <a:r>
              <a:rPr lang="en-GB" dirty="0" err="1" smtClean="0"/>
              <a:t>sempre</a:t>
            </a:r>
            <a:r>
              <a:rPr lang="en-GB" dirty="0" smtClean="0"/>
              <a:t> </a:t>
            </a:r>
            <a:r>
              <a:rPr lang="en-GB" dirty="0" err="1" smtClean="0"/>
              <a:t>più</a:t>
            </a:r>
            <a:r>
              <a:rPr lang="en-GB" dirty="0" smtClean="0"/>
              <a:t> </a:t>
            </a:r>
            <a:r>
              <a:rPr lang="en-GB" dirty="0" err="1" smtClean="0"/>
              <a:t>importante</a:t>
            </a:r>
            <a:r>
              <a:rPr lang="en-GB" dirty="0" smtClean="0"/>
              <a:t> del </a:t>
            </a:r>
            <a:r>
              <a:rPr lang="en-GB" dirty="0" err="1" smtClean="0"/>
              <a:t>mercato</a:t>
            </a:r>
            <a:r>
              <a:rPr lang="en-GB" dirty="0" smtClean="0"/>
              <a:t> </a:t>
            </a:r>
            <a:r>
              <a:rPr lang="en-GB" dirty="0" err="1" smtClean="0"/>
              <a:t>azionario</a:t>
            </a:r>
            <a:r>
              <a:rPr lang="en-GB" dirty="0" smtClean="0"/>
              <a:t> </a:t>
            </a:r>
            <a:r>
              <a:rPr lang="en-GB" dirty="0" err="1" smtClean="0"/>
              <a:t>globale</a:t>
            </a:r>
            <a:r>
              <a:rPr lang="en-GB" dirty="0" smtClean="0"/>
              <a:t>, </a:t>
            </a:r>
            <a:r>
              <a:rPr lang="en-GB" dirty="0" err="1" smtClean="0"/>
              <a:t>anche</a:t>
            </a:r>
            <a:r>
              <a:rPr lang="en-GB" dirty="0" smtClean="0"/>
              <a:t> se </a:t>
            </a:r>
            <a:r>
              <a:rPr lang="en-GB" dirty="0" err="1" smtClean="0"/>
              <a:t>ancora</a:t>
            </a:r>
            <a:r>
              <a:rPr lang="en-GB" dirty="0" smtClean="0"/>
              <a:t> </a:t>
            </a:r>
            <a:r>
              <a:rPr lang="en-GB" dirty="0" err="1" smtClean="0"/>
              <a:t>troppo</a:t>
            </a:r>
            <a:r>
              <a:rPr lang="en-GB" dirty="0" smtClean="0"/>
              <a:t> </a:t>
            </a:r>
            <a:r>
              <a:rPr lang="en-GB" dirty="0" err="1" smtClean="0"/>
              <a:t>piccola</a:t>
            </a:r>
            <a:endParaRPr lang="en-GB" dirty="0"/>
          </a:p>
        </p:txBody>
      </p:sp>
      <p:sp>
        <p:nvSpPr>
          <p:cNvPr id="8198" name="Text Box 6"/>
          <p:cNvSpPr txBox="1">
            <a:spLocks noChangeArrowheads="1"/>
          </p:cNvSpPr>
          <p:nvPr>
            <p:custDataLst>
              <p:tags r:id="rId4"/>
            </p:custDataLst>
          </p:nvPr>
        </p:nvSpPr>
        <p:spPr bwMode="auto">
          <a:xfrm>
            <a:off x="11583016" y="7606096"/>
            <a:ext cx="317687" cy="221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538" tIns="47538" rIns="47538" bIns="47538">
            <a:spAutoFit/>
          </a:bodyPr>
          <a:lstStyle>
            <a:lvl1pPr eaLnBrk="0" hangingPunct="0">
              <a:defRPr sz="1200" b="1">
                <a:solidFill>
                  <a:srgbClr val="8B0600"/>
                </a:solidFill>
                <a:latin typeface="Arial Narrow" pitchFamily="34" charset="0"/>
              </a:defRPr>
            </a:lvl1pPr>
            <a:lvl2pPr marL="742950" indent="-285750" eaLnBrk="0" hangingPunct="0">
              <a:defRPr sz="1200" b="1">
                <a:solidFill>
                  <a:srgbClr val="8B0600"/>
                </a:solidFill>
                <a:latin typeface="Arial Narrow" pitchFamily="34" charset="0"/>
              </a:defRPr>
            </a:lvl2pPr>
            <a:lvl3pPr marL="1143000" indent="-228600" eaLnBrk="0" hangingPunct="0">
              <a:defRPr sz="1200" b="1">
                <a:solidFill>
                  <a:srgbClr val="8B0600"/>
                </a:solidFill>
                <a:latin typeface="Arial Narrow" pitchFamily="34" charset="0"/>
              </a:defRPr>
            </a:lvl3pPr>
            <a:lvl4pPr marL="1600200" indent="-228600" eaLnBrk="0" hangingPunct="0">
              <a:defRPr sz="1200" b="1">
                <a:solidFill>
                  <a:srgbClr val="8B0600"/>
                </a:solidFill>
                <a:latin typeface="Arial Narrow" pitchFamily="34" charset="0"/>
              </a:defRPr>
            </a:lvl4pPr>
            <a:lvl5pPr marL="2057400" indent="-228600" eaLnBrk="0" hangingPunct="0">
              <a:defRPr sz="1200" b="1">
                <a:solidFill>
                  <a:srgbClr val="8B0600"/>
                </a:solidFill>
                <a:latin typeface="Arial Narrow" pitchFamily="34" charset="0"/>
              </a:defRPr>
            </a:lvl5pPr>
            <a:lvl6pPr marL="2514600" indent="-228600" algn="ctr" eaLnBrk="0" fontAlgn="base" hangingPunct="0">
              <a:spcBef>
                <a:spcPct val="0"/>
              </a:spcBef>
              <a:spcAft>
                <a:spcPct val="0"/>
              </a:spcAft>
              <a:defRPr sz="1200" b="1">
                <a:solidFill>
                  <a:srgbClr val="8B0600"/>
                </a:solidFill>
                <a:latin typeface="Arial Narrow" pitchFamily="34" charset="0"/>
              </a:defRPr>
            </a:lvl6pPr>
            <a:lvl7pPr marL="2971800" indent="-228600" algn="ctr" eaLnBrk="0" fontAlgn="base" hangingPunct="0">
              <a:spcBef>
                <a:spcPct val="0"/>
              </a:spcBef>
              <a:spcAft>
                <a:spcPct val="0"/>
              </a:spcAft>
              <a:defRPr sz="1200" b="1">
                <a:solidFill>
                  <a:srgbClr val="8B0600"/>
                </a:solidFill>
                <a:latin typeface="Arial Narrow" pitchFamily="34" charset="0"/>
              </a:defRPr>
            </a:lvl7pPr>
            <a:lvl8pPr marL="3429000" indent="-228600" algn="ctr" eaLnBrk="0" fontAlgn="base" hangingPunct="0">
              <a:spcBef>
                <a:spcPct val="0"/>
              </a:spcBef>
              <a:spcAft>
                <a:spcPct val="0"/>
              </a:spcAft>
              <a:defRPr sz="1200" b="1">
                <a:solidFill>
                  <a:srgbClr val="8B0600"/>
                </a:solidFill>
                <a:latin typeface="Arial Narrow" pitchFamily="34" charset="0"/>
              </a:defRPr>
            </a:lvl8pPr>
            <a:lvl9pPr marL="3886200" indent="-228600" algn="ctr" eaLnBrk="0" fontAlgn="base" hangingPunct="0">
              <a:spcBef>
                <a:spcPct val="0"/>
              </a:spcBef>
              <a:spcAft>
                <a:spcPct val="0"/>
              </a:spcAft>
              <a:defRPr sz="1200" b="1">
                <a:solidFill>
                  <a:srgbClr val="8B0600"/>
                </a:solidFill>
                <a:latin typeface="Arial Narrow" pitchFamily="34" charset="0"/>
              </a:defRPr>
            </a:lvl9pPr>
          </a:lstStyle>
          <a:p>
            <a:pPr algn="r" defTabSz="951431" eaLnBrk="1" hangingPunct="1">
              <a:spcBef>
                <a:spcPct val="50000"/>
              </a:spcBef>
              <a:defRPr/>
            </a:pPr>
            <a:endParaRPr lang="en-US" altLang="en-US" sz="815" b="0" dirty="0">
              <a:solidFill>
                <a:srgbClr val="000000"/>
              </a:solidFill>
            </a:endParaRPr>
          </a:p>
        </p:txBody>
      </p:sp>
      <p:graphicFrame>
        <p:nvGraphicFramePr>
          <p:cNvPr id="11" name="Object 2"/>
          <p:cNvGraphicFramePr>
            <a:graphicFrameLocks noChangeAspect="1"/>
          </p:cNvGraphicFramePr>
          <p:nvPr>
            <p:custDataLst>
              <p:tags r:id="rId5"/>
            </p:custDataLst>
            <p:extLst>
              <p:ext uri="{D42A27DB-BD31-4B8C-83A1-F6EECF244321}">
                <p14:modId xmlns:p14="http://schemas.microsoft.com/office/powerpoint/2010/main" val="3584494457"/>
              </p:ext>
            </p:extLst>
          </p:nvPr>
        </p:nvGraphicFramePr>
        <p:xfrm>
          <a:off x="1108075" y="2595222"/>
          <a:ext cx="12414249" cy="4552925"/>
        </p:xfrm>
        <a:graphic>
          <a:graphicData uri="http://schemas.openxmlformats.org/drawingml/2006/chart">
            <c:chart xmlns:c="http://schemas.openxmlformats.org/drawingml/2006/chart" xmlns:r="http://schemas.openxmlformats.org/officeDocument/2006/relationships" r:id="rId8"/>
          </a:graphicData>
        </a:graphic>
      </p:graphicFrame>
      <p:sp>
        <p:nvSpPr>
          <p:cNvPr id="21" name="TextBox 20"/>
          <p:cNvSpPr txBox="1"/>
          <p:nvPr/>
        </p:nvSpPr>
        <p:spPr>
          <a:xfrm>
            <a:off x="1469940" y="2325262"/>
            <a:ext cx="1182935" cy="253515"/>
          </a:xfrm>
          <a:prstGeom prst="rect">
            <a:avLst/>
          </a:prstGeom>
          <a:noFill/>
        </p:spPr>
        <p:txBody>
          <a:bodyPr wrap="none" lIns="19010" tIns="19010" rIns="19010" bIns="19010" rtlCol="0">
            <a:spAutoFit/>
          </a:bodyPr>
          <a:lstStyle/>
          <a:p>
            <a:pPr defTabSz="951431">
              <a:defRPr/>
            </a:pPr>
            <a:r>
              <a:rPr lang="en-US" sz="1398" dirty="0" smtClean="0">
                <a:solidFill>
                  <a:srgbClr val="464646"/>
                </a:solidFill>
                <a:latin typeface="Arial Narrow" panose="020B0606020202030204" pitchFamily="34" charset="0"/>
              </a:rPr>
              <a:t>(in </a:t>
            </a:r>
            <a:r>
              <a:rPr lang="en-US" sz="1398" dirty="0" err="1" smtClean="0">
                <a:solidFill>
                  <a:srgbClr val="464646"/>
                </a:solidFill>
                <a:latin typeface="Arial Narrow" panose="020B0606020202030204" pitchFamily="34" charset="0"/>
              </a:rPr>
              <a:t>trilioni</a:t>
            </a:r>
            <a:r>
              <a:rPr lang="en-US" sz="1398" dirty="0" smtClean="0">
                <a:solidFill>
                  <a:srgbClr val="464646"/>
                </a:solidFill>
                <a:latin typeface="Arial Narrow" panose="020B0606020202030204" pitchFamily="34" charset="0"/>
              </a:rPr>
              <a:t> di USD)</a:t>
            </a:r>
            <a:endParaRPr lang="en-US" sz="1398" dirty="0">
              <a:solidFill>
                <a:srgbClr val="464646"/>
              </a:solidFill>
              <a:latin typeface="Arial Narrow" panose="020B0606020202030204" pitchFamily="34" charset="0"/>
            </a:endParaRPr>
          </a:p>
        </p:txBody>
      </p:sp>
      <p:sp>
        <p:nvSpPr>
          <p:cNvPr id="5" name="Oval 4"/>
          <p:cNvSpPr/>
          <p:nvPr/>
        </p:nvSpPr>
        <p:spPr bwMode="auto">
          <a:xfrm>
            <a:off x="2948079" y="5621712"/>
            <a:ext cx="594360" cy="592019"/>
          </a:xfrm>
          <a:prstGeom prst="ellipse">
            <a:avLst/>
          </a:prstGeom>
          <a:solidFill>
            <a:srgbClr val="F2F2F2"/>
          </a:solid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21300" bIns="21300" numCol="1" rtlCol="0" anchor="ctr" anchorCtr="0" compatLnSpc="1">
            <a:prstTxWarp prst="textNoShape">
              <a:avLst/>
            </a:prstTxWarp>
          </a:bodyPr>
          <a:lstStyle/>
          <a:p>
            <a:pPr algn="ctr" defTabSz="951208">
              <a:defRPr/>
            </a:pPr>
            <a:endParaRPr lang="en-US" sz="1398" b="1" dirty="0">
              <a:solidFill>
                <a:srgbClr val="464646"/>
              </a:solidFill>
              <a:latin typeface="Arial Narrow" panose="020B0606020202030204" pitchFamily="34" charset="0"/>
            </a:endParaRPr>
          </a:p>
        </p:txBody>
      </p:sp>
      <p:sp>
        <p:nvSpPr>
          <p:cNvPr id="2" name="TextBox 1"/>
          <p:cNvSpPr txBox="1"/>
          <p:nvPr/>
        </p:nvSpPr>
        <p:spPr>
          <a:xfrm>
            <a:off x="2916080" y="5748444"/>
            <a:ext cx="677731" cy="338554"/>
          </a:xfrm>
          <a:prstGeom prst="rect">
            <a:avLst/>
          </a:prstGeom>
          <a:noFill/>
        </p:spPr>
        <p:txBody>
          <a:bodyPr wrap="square" rtlCol="0" anchor="ctr">
            <a:spAutoFit/>
          </a:bodyPr>
          <a:lstStyle/>
          <a:p>
            <a:pPr algn="ctr" defTabSz="951431">
              <a:defRPr/>
            </a:pPr>
            <a:r>
              <a:rPr lang="en-US" sz="1600" b="1" dirty="0">
                <a:solidFill>
                  <a:srgbClr val="464646"/>
                </a:solidFill>
                <a:latin typeface="Arial Narrow" panose="020B0606020202030204" pitchFamily="34" charset="0"/>
              </a:rPr>
              <a:t>0.3%</a:t>
            </a:r>
          </a:p>
        </p:txBody>
      </p:sp>
      <p:sp>
        <p:nvSpPr>
          <p:cNvPr id="26" name="Oval 25"/>
          <p:cNvSpPr/>
          <p:nvPr/>
        </p:nvSpPr>
        <p:spPr bwMode="auto">
          <a:xfrm>
            <a:off x="6801899" y="5596312"/>
            <a:ext cx="594360" cy="592019"/>
          </a:xfrm>
          <a:prstGeom prst="ellipse">
            <a:avLst/>
          </a:prstGeom>
          <a:solidFill>
            <a:srgbClr val="F2F2F2"/>
          </a:solid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21300" bIns="21300" numCol="1" rtlCol="0" anchor="ctr" anchorCtr="0" compatLnSpc="1">
            <a:prstTxWarp prst="textNoShape">
              <a:avLst/>
            </a:prstTxWarp>
          </a:bodyPr>
          <a:lstStyle/>
          <a:p>
            <a:pPr algn="ctr" defTabSz="951208">
              <a:defRPr/>
            </a:pPr>
            <a:endParaRPr lang="en-US" sz="1398" b="1" dirty="0">
              <a:solidFill>
                <a:srgbClr val="464646"/>
              </a:solidFill>
              <a:latin typeface="Arial Narrow" panose="020B0606020202030204" pitchFamily="34" charset="0"/>
            </a:endParaRPr>
          </a:p>
        </p:txBody>
      </p:sp>
      <p:sp>
        <p:nvSpPr>
          <p:cNvPr id="27" name="TextBox 26"/>
          <p:cNvSpPr txBox="1"/>
          <p:nvPr/>
        </p:nvSpPr>
        <p:spPr>
          <a:xfrm>
            <a:off x="6801903" y="5723044"/>
            <a:ext cx="613732" cy="338554"/>
          </a:xfrm>
          <a:prstGeom prst="rect">
            <a:avLst/>
          </a:prstGeom>
          <a:noFill/>
        </p:spPr>
        <p:txBody>
          <a:bodyPr wrap="square" rtlCol="0" anchor="ctr">
            <a:spAutoFit/>
          </a:bodyPr>
          <a:lstStyle/>
          <a:p>
            <a:pPr algn="ctr" defTabSz="951431">
              <a:defRPr/>
            </a:pPr>
            <a:r>
              <a:rPr lang="en-US" sz="1600" b="1" dirty="0">
                <a:solidFill>
                  <a:srgbClr val="464646"/>
                </a:solidFill>
                <a:latin typeface="Arial Narrow" panose="020B0606020202030204" pitchFamily="34" charset="0"/>
              </a:rPr>
              <a:t>1.5%</a:t>
            </a:r>
          </a:p>
        </p:txBody>
      </p:sp>
      <p:sp>
        <p:nvSpPr>
          <p:cNvPr id="31" name="Oval 30"/>
          <p:cNvSpPr/>
          <p:nvPr/>
        </p:nvSpPr>
        <p:spPr bwMode="auto">
          <a:xfrm>
            <a:off x="10638903" y="5399250"/>
            <a:ext cx="594360" cy="592019"/>
          </a:xfrm>
          <a:prstGeom prst="ellipse">
            <a:avLst/>
          </a:prstGeom>
          <a:solidFill>
            <a:srgbClr val="F2F2F2"/>
          </a:solid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21300" bIns="21300" numCol="1" rtlCol="0" anchor="ctr" anchorCtr="0" compatLnSpc="1">
            <a:prstTxWarp prst="textNoShape">
              <a:avLst/>
            </a:prstTxWarp>
          </a:bodyPr>
          <a:lstStyle/>
          <a:p>
            <a:pPr algn="ctr" defTabSz="951208">
              <a:defRPr/>
            </a:pPr>
            <a:endParaRPr lang="en-US" sz="1398" b="1" dirty="0">
              <a:solidFill>
                <a:srgbClr val="464646"/>
              </a:solidFill>
              <a:latin typeface="Arial Narrow" panose="020B0606020202030204" pitchFamily="34" charset="0"/>
            </a:endParaRPr>
          </a:p>
        </p:txBody>
      </p:sp>
      <p:sp>
        <p:nvSpPr>
          <p:cNvPr id="32" name="TextBox 31"/>
          <p:cNvSpPr txBox="1"/>
          <p:nvPr/>
        </p:nvSpPr>
        <p:spPr>
          <a:xfrm>
            <a:off x="10638903" y="5541531"/>
            <a:ext cx="613732" cy="338554"/>
          </a:xfrm>
          <a:prstGeom prst="rect">
            <a:avLst/>
          </a:prstGeom>
          <a:noFill/>
        </p:spPr>
        <p:txBody>
          <a:bodyPr wrap="square" rtlCol="0">
            <a:spAutoFit/>
          </a:bodyPr>
          <a:lstStyle/>
          <a:p>
            <a:pPr algn="ctr" defTabSz="951431">
              <a:defRPr/>
            </a:pPr>
            <a:r>
              <a:rPr lang="en-US" sz="1600" b="1" dirty="0" smtClean="0">
                <a:solidFill>
                  <a:srgbClr val="464646"/>
                </a:solidFill>
                <a:latin typeface="Arial Narrow" panose="020B0606020202030204" pitchFamily="34" charset="0"/>
              </a:rPr>
              <a:t>6.0%</a:t>
            </a:r>
            <a:endParaRPr lang="en-US" sz="1600" b="1" dirty="0">
              <a:solidFill>
                <a:srgbClr val="464646"/>
              </a:solidFill>
              <a:latin typeface="Arial Narrow" panose="020B0606020202030204" pitchFamily="34" charset="0"/>
            </a:endParaRPr>
          </a:p>
        </p:txBody>
      </p:sp>
      <p:grpSp>
        <p:nvGrpSpPr>
          <p:cNvPr id="12" name="Group 11"/>
          <p:cNvGrpSpPr/>
          <p:nvPr/>
        </p:nvGrpSpPr>
        <p:grpSpPr>
          <a:xfrm>
            <a:off x="8567775" y="6852363"/>
            <a:ext cx="4142256" cy="265332"/>
            <a:chOff x="3086100" y="4095574"/>
            <a:chExt cx="4142256" cy="265332"/>
          </a:xfrm>
        </p:grpSpPr>
        <p:sp>
          <p:nvSpPr>
            <p:cNvPr id="24" name="Oval 23"/>
            <p:cNvSpPr/>
            <p:nvPr/>
          </p:nvSpPr>
          <p:spPr bwMode="auto">
            <a:xfrm>
              <a:off x="3086100" y="4147583"/>
              <a:ext cx="179224" cy="182880"/>
            </a:xfrm>
            <a:prstGeom prst="ellipse">
              <a:avLst/>
            </a:prstGeom>
            <a:solidFill>
              <a:srgbClr val="F2F2F2"/>
            </a:solid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21300" bIns="21300" numCol="1" rtlCol="0" anchor="ctr" anchorCtr="0" compatLnSpc="1">
              <a:prstTxWarp prst="textNoShape">
                <a:avLst/>
              </a:prstTxWarp>
            </a:bodyPr>
            <a:lstStyle/>
            <a:p>
              <a:pPr algn="ctr" defTabSz="951208"/>
              <a:endParaRPr lang="en-US" sz="1200" b="1" dirty="0">
                <a:solidFill>
                  <a:srgbClr val="464646"/>
                </a:solidFill>
                <a:latin typeface="Arial Narrow" panose="020B0606020202030204" pitchFamily="34" charset="0"/>
              </a:endParaRPr>
            </a:p>
          </p:txBody>
        </p:sp>
        <p:sp>
          <p:nvSpPr>
            <p:cNvPr id="6" name="TextBox 5"/>
            <p:cNvSpPr txBox="1"/>
            <p:nvPr/>
          </p:nvSpPr>
          <p:spPr>
            <a:xfrm>
              <a:off x="3274921" y="4095574"/>
              <a:ext cx="3953435" cy="265332"/>
            </a:xfrm>
            <a:prstGeom prst="rect">
              <a:avLst/>
            </a:prstGeom>
            <a:noFill/>
          </p:spPr>
          <p:txBody>
            <a:bodyPr wrap="square" lIns="95132" tIns="47563" rIns="95132" bIns="47563" rtlCol="0">
              <a:spAutoFit/>
            </a:bodyPr>
            <a:lstStyle/>
            <a:p>
              <a:pPr defTabSz="951431">
                <a:defRPr/>
              </a:pPr>
              <a:r>
                <a:rPr lang="en-US" sz="1100" dirty="0">
                  <a:solidFill>
                    <a:srgbClr val="464646"/>
                  </a:solidFill>
                  <a:latin typeface="Arial Narrow" panose="020B0606020202030204" pitchFamily="34" charset="0"/>
                </a:rPr>
                <a:t>% of PE NAV of Global Stock Market Value </a:t>
              </a:r>
            </a:p>
          </p:txBody>
        </p:sp>
      </p:grpSp>
    </p:spTree>
    <p:custDataLst>
      <p:tags r:id="rId1"/>
    </p:custDataLst>
    <p:extLst>
      <p:ext uri="{BB962C8B-B14F-4D97-AF65-F5344CB8AC3E}">
        <p14:creationId xmlns:p14="http://schemas.microsoft.com/office/powerpoint/2010/main" val="2844523297"/>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Valutazioni</a:t>
            </a:r>
            <a:r>
              <a:rPr lang="en-US" dirty="0" smtClean="0"/>
              <a:t> </a:t>
            </a:r>
            <a:r>
              <a:rPr lang="en-US" dirty="0" err="1" smtClean="0"/>
              <a:t>nei</a:t>
            </a:r>
            <a:r>
              <a:rPr lang="en-US" dirty="0" smtClean="0"/>
              <a:t> </a:t>
            </a:r>
            <a:r>
              <a:rPr lang="en-US" dirty="0" err="1" smtClean="0"/>
              <a:t>mercati</a:t>
            </a:r>
            <a:r>
              <a:rPr lang="en-US" dirty="0" smtClean="0"/>
              <a:t> </a:t>
            </a:r>
            <a:r>
              <a:rPr lang="en-US" dirty="0" err="1" smtClean="0"/>
              <a:t>azionari</a:t>
            </a:r>
            <a:endParaRPr lang="en-US" dirty="0"/>
          </a:p>
        </p:txBody>
      </p:sp>
      <p:sp>
        <p:nvSpPr>
          <p:cNvPr id="8" name="Content Placeholder 7"/>
          <p:cNvSpPr>
            <a:spLocks noGrp="1"/>
          </p:cNvSpPr>
          <p:nvPr>
            <p:ph sz="quarter" idx="13"/>
          </p:nvPr>
        </p:nvSpPr>
        <p:spPr/>
        <p:txBody>
          <a:bodyPr/>
          <a:lstStyle/>
          <a:p>
            <a:pPr defTabSz="841337">
              <a:lnSpc>
                <a:spcPct val="90000"/>
              </a:lnSpc>
              <a:buClr>
                <a:srgbClr val="000000"/>
              </a:buClr>
              <a:defRPr/>
            </a:pPr>
            <a:endParaRPr lang="en-US" dirty="0">
              <a:solidFill>
                <a:srgbClr val="464646"/>
              </a:solidFill>
              <a:latin typeface="Arial Narrow"/>
            </a:endParaRPr>
          </a:p>
          <a:p>
            <a:pPr defTabSz="841337">
              <a:lnSpc>
                <a:spcPct val="90000"/>
              </a:lnSpc>
              <a:buClr>
                <a:srgbClr val="000000"/>
              </a:buClr>
              <a:defRPr/>
            </a:pPr>
            <a:r>
              <a:rPr lang="en-US" dirty="0" smtClean="0">
                <a:solidFill>
                  <a:srgbClr val="464646"/>
                </a:solidFill>
                <a:latin typeface="Arial Narrow"/>
              </a:rPr>
              <a:t>Fonte: </a:t>
            </a:r>
            <a:r>
              <a:rPr lang="en-US" dirty="0">
                <a:solidFill>
                  <a:srgbClr val="464646"/>
                </a:solidFill>
                <a:latin typeface="Arial Narrow"/>
              </a:rPr>
              <a:t>S&amp;P Leveraged Buyout Quarterly Review. S&amp;P Capital IQ.</a:t>
            </a:r>
          </a:p>
          <a:p>
            <a:pPr defTabSz="841337">
              <a:lnSpc>
                <a:spcPct val="90000"/>
              </a:lnSpc>
              <a:buClr>
                <a:srgbClr val="000000"/>
              </a:buClr>
              <a:defRPr/>
            </a:pPr>
            <a:r>
              <a:rPr lang="en-US" dirty="0" smtClean="0">
                <a:solidFill>
                  <a:srgbClr val="464646"/>
                </a:solidFill>
                <a:latin typeface="Arial Narrow"/>
              </a:rPr>
              <a:t>Note: I </a:t>
            </a:r>
            <a:r>
              <a:rPr lang="en-US" dirty="0" err="1" smtClean="0">
                <a:solidFill>
                  <a:srgbClr val="464646"/>
                </a:solidFill>
                <a:latin typeface="Arial Narrow"/>
              </a:rPr>
              <a:t>multipli</a:t>
            </a:r>
            <a:r>
              <a:rPr lang="en-US" dirty="0" smtClean="0">
                <a:solidFill>
                  <a:srgbClr val="464646"/>
                </a:solidFill>
                <a:latin typeface="Arial Narrow"/>
              </a:rPr>
              <a:t> </a:t>
            </a:r>
            <a:r>
              <a:rPr lang="en-US" dirty="0" err="1" smtClean="0">
                <a:solidFill>
                  <a:srgbClr val="464646"/>
                </a:solidFill>
                <a:latin typeface="Arial Narrow"/>
              </a:rPr>
              <a:t>dei</a:t>
            </a:r>
            <a:r>
              <a:rPr lang="en-US" dirty="0" smtClean="0">
                <a:solidFill>
                  <a:srgbClr val="464646"/>
                </a:solidFill>
                <a:latin typeface="Arial Narrow"/>
              </a:rPr>
              <a:t> </a:t>
            </a:r>
            <a:r>
              <a:rPr lang="en-US" dirty="0" err="1" smtClean="0">
                <a:solidFill>
                  <a:srgbClr val="464646"/>
                </a:solidFill>
                <a:latin typeface="Arial Narrow"/>
              </a:rPr>
              <a:t>mercati</a:t>
            </a:r>
            <a:r>
              <a:rPr lang="en-US" dirty="0" smtClean="0">
                <a:solidFill>
                  <a:srgbClr val="464646"/>
                </a:solidFill>
                <a:latin typeface="Arial Narrow"/>
              </a:rPr>
              <a:t> </a:t>
            </a:r>
            <a:r>
              <a:rPr lang="en-US" dirty="0" err="1" smtClean="0">
                <a:solidFill>
                  <a:srgbClr val="464646"/>
                </a:solidFill>
                <a:latin typeface="Arial Narrow"/>
              </a:rPr>
              <a:t>pubblici</a:t>
            </a:r>
            <a:r>
              <a:rPr lang="en-US" dirty="0" smtClean="0">
                <a:solidFill>
                  <a:srgbClr val="464646"/>
                </a:solidFill>
                <a:latin typeface="Arial Narrow"/>
              </a:rPr>
              <a:t> USA </a:t>
            </a:r>
            <a:r>
              <a:rPr lang="en-US" dirty="0" err="1" smtClean="0">
                <a:solidFill>
                  <a:srgbClr val="464646"/>
                </a:solidFill>
                <a:latin typeface="Arial Narrow"/>
              </a:rPr>
              <a:t>si</a:t>
            </a:r>
            <a:r>
              <a:rPr lang="en-US" dirty="0" smtClean="0">
                <a:solidFill>
                  <a:srgbClr val="464646"/>
                </a:solidFill>
                <a:latin typeface="Arial Narrow"/>
              </a:rPr>
              <a:t> </a:t>
            </a:r>
            <a:r>
              <a:rPr lang="en-US" dirty="0" err="1" smtClean="0">
                <a:solidFill>
                  <a:srgbClr val="464646"/>
                </a:solidFill>
                <a:latin typeface="Arial Narrow"/>
              </a:rPr>
              <a:t>riferiscono</a:t>
            </a:r>
            <a:r>
              <a:rPr lang="en-US" dirty="0" smtClean="0">
                <a:solidFill>
                  <a:srgbClr val="464646"/>
                </a:solidFill>
                <a:latin typeface="Arial Narrow"/>
              </a:rPr>
              <a:t> </a:t>
            </a:r>
            <a:r>
              <a:rPr lang="en-US" dirty="0" err="1" smtClean="0">
                <a:solidFill>
                  <a:srgbClr val="464646"/>
                </a:solidFill>
                <a:latin typeface="Arial Narrow"/>
              </a:rPr>
              <a:t>all’indice</a:t>
            </a:r>
            <a:r>
              <a:rPr lang="en-US" dirty="0" smtClean="0">
                <a:solidFill>
                  <a:srgbClr val="464646"/>
                </a:solidFill>
                <a:latin typeface="Arial Narrow"/>
              </a:rPr>
              <a:t> Russell 2000 e </a:t>
            </a:r>
            <a:r>
              <a:rPr lang="en-US" dirty="0" err="1" smtClean="0">
                <a:solidFill>
                  <a:srgbClr val="464646"/>
                </a:solidFill>
                <a:latin typeface="Arial Narrow"/>
              </a:rPr>
              <a:t>all’indice</a:t>
            </a:r>
            <a:r>
              <a:rPr lang="en-US" dirty="0" smtClean="0">
                <a:solidFill>
                  <a:srgbClr val="464646"/>
                </a:solidFill>
                <a:latin typeface="Arial Narrow"/>
              </a:rPr>
              <a:t> FTSE </a:t>
            </a:r>
            <a:r>
              <a:rPr lang="en-US" dirty="0">
                <a:solidFill>
                  <a:srgbClr val="464646"/>
                </a:solidFill>
                <a:latin typeface="Arial Narrow"/>
              </a:rPr>
              <a:t>All-World Developed Europe </a:t>
            </a:r>
            <a:r>
              <a:rPr lang="en-US" dirty="0" smtClean="0">
                <a:solidFill>
                  <a:srgbClr val="464646"/>
                </a:solidFill>
                <a:latin typeface="Arial Narrow"/>
              </a:rPr>
              <a:t>per </a:t>
            </a:r>
            <a:r>
              <a:rPr lang="en-US" dirty="0" err="1" smtClean="0">
                <a:solidFill>
                  <a:srgbClr val="464646"/>
                </a:solidFill>
                <a:latin typeface="Arial Narrow"/>
              </a:rPr>
              <a:t>l’Europa</a:t>
            </a:r>
            <a:r>
              <a:rPr lang="en-US" dirty="0" smtClean="0">
                <a:solidFill>
                  <a:srgbClr val="464646"/>
                </a:solidFill>
                <a:latin typeface="Arial Narrow"/>
              </a:rPr>
              <a:t>. </a:t>
            </a:r>
            <a:endParaRPr lang="en-US" dirty="0">
              <a:solidFill>
                <a:srgbClr val="464646"/>
              </a:solidFill>
              <a:latin typeface="Arial Narrow"/>
            </a:endParaRPr>
          </a:p>
          <a:p>
            <a:pPr defTabSz="841337">
              <a:lnSpc>
                <a:spcPct val="90000"/>
              </a:lnSpc>
              <a:buClr>
                <a:srgbClr val="000000"/>
              </a:buClr>
              <a:defRPr/>
            </a:pPr>
            <a:r>
              <a:rPr lang="en-US" baseline="30000" dirty="0" smtClean="0">
                <a:solidFill>
                  <a:srgbClr val="464646"/>
                </a:solidFill>
                <a:latin typeface="Arial Narrow"/>
              </a:rPr>
              <a:t>1</a:t>
            </a:r>
            <a:r>
              <a:rPr lang="en-US" dirty="0" smtClean="0">
                <a:solidFill>
                  <a:srgbClr val="464646"/>
                </a:solidFill>
                <a:latin typeface="Arial Narrow"/>
              </a:rPr>
              <a:t> </a:t>
            </a:r>
            <a:r>
              <a:rPr lang="en-US" dirty="0" err="1" smtClean="0">
                <a:solidFill>
                  <a:srgbClr val="464646"/>
                </a:solidFill>
                <a:latin typeface="Arial Narrow"/>
              </a:rPr>
              <a:t>Multiplo</a:t>
            </a:r>
            <a:r>
              <a:rPr lang="en-US" dirty="0" smtClean="0">
                <a:solidFill>
                  <a:srgbClr val="464646"/>
                </a:solidFill>
                <a:latin typeface="Arial Narrow"/>
              </a:rPr>
              <a:t>: </a:t>
            </a:r>
            <a:r>
              <a:rPr lang="en-US" dirty="0">
                <a:solidFill>
                  <a:srgbClr val="464646"/>
                </a:solidFill>
                <a:latin typeface="Arial Narrow"/>
              </a:rPr>
              <a:t>EV / LTM EBITDA</a:t>
            </a:r>
            <a:r>
              <a:rPr lang="en-US" dirty="0" smtClean="0">
                <a:solidFill>
                  <a:srgbClr val="464646"/>
                </a:solidFill>
                <a:latin typeface="Arial Narrow"/>
              </a:rPr>
              <a:t>.</a:t>
            </a:r>
            <a:endParaRPr lang="en-US" dirty="0">
              <a:solidFill>
                <a:srgbClr val="464646"/>
              </a:solidFill>
              <a:latin typeface="Arial Narrow"/>
            </a:endParaRPr>
          </a:p>
        </p:txBody>
      </p:sp>
      <p:grpSp>
        <p:nvGrpSpPr>
          <p:cNvPr id="17" name="Group 16"/>
          <p:cNvGrpSpPr/>
          <p:nvPr>
            <p:custDataLst>
              <p:tags r:id="rId1"/>
            </p:custDataLst>
          </p:nvPr>
        </p:nvGrpSpPr>
        <p:grpSpPr>
          <a:xfrm>
            <a:off x="1097280" y="2178051"/>
            <a:ext cx="12425045" cy="376435"/>
            <a:chOff x="757238" y="2345108"/>
            <a:chExt cx="8612187" cy="245461"/>
          </a:xfrm>
        </p:grpSpPr>
        <p:sp>
          <p:nvSpPr>
            <p:cNvPr id="18" name="object 6"/>
            <p:cNvSpPr txBox="1"/>
            <p:nvPr/>
          </p:nvSpPr>
          <p:spPr>
            <a:xfrm>
              <a:off x="757238" y="2345108"/>
              <a:ext cx="8612187" cy="245461"/>
            </a:xfrm>
            <a:prstGeom prst="rect">
              <a:avLst/>
            </a:prstGeom>
            <a:solidFill>
              <a:srgbClr val="E6E6E6"/>
            </a:solidFill>
            <a:ln>
              <a:noFill/>
            </a:ln>
          </p:spPr>
          <p:txBody>
            <a:bodyPr vert="horz" wrap="square" lIns="106501" tIns="85200" rIns="10649" bIns="74551" rtlCol="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65064">
                <a:defRPr/>
              </a:pPr>
              <a:r>
                <a:rPr lang="en-US" sz="1398" b="1" dirty="0" err="1" smtClean="0">
                  <a:solidFill>
                    <a:srgbClr val="464646"/>
                  </a:solidFill>
                  <a:latin typeface="Arial Narrow" panose="020B0606020202030204" pitchFamily="34" charset="0"/>
                </a:rPr>
                <a:t>Valutazioni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nei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mercati</a:t>
              </a:r>
              <a:r>
                <a:rPr lang="en-US" sz="1398" b="1" dirty="0" smtClean="0">
                  <a:solidFill>
                    <a:srgbClr val="464646"/>
                  </a:solidFill>
                  <a:latin typeface="Arial Narrow" panose="020B0606020202030204" pitchFamily="34" charset="0"/>
                </a:rPr>
                <a:t> </a:t>
              </a:r>
              <a:r>
                <a:rPr lang="en-US" sz="1398" b="1" dirty="0" err="1" smtClean="0">
                  <a:solidFill>
                    <a:srgbClr val="464646"/>
                  </a:solidFill>
                  <a:latin typeface="Arial Narrow" panose="020B0606020202030204" pitchFamily="34" charset="0"/>
                </a:rPr>
                <a:t>pubblici</a:t>
              </a:r>
              <a:r>
                <a:rPr lang="en-US" sz="1398" b="1" dirty="0" smtClean="0">
                  <a:solidFill>
                    <a:srgbClr val="464646"/>
                  </a:solidFill>
                  <a:latin typeface="Arial Narrow" panose="020B0606020202030204" pitchFamily="34" charset="0"/>
                </a:rPr>
                <a:t> e Private Markets a confronto</a:t>
              </a:r>
              <a:r>
                <a:rPr lang="en-US" sz="1398" b="1" baseline="30000" dirty="0" smtClean="0">
                  <a:solidFill>
                    <a:srgbClr val="464646"/>
                  </a:solidFill>
                  <a:latin typeface="Arial Narrow" panose="020B0606020202030204" pitchFamily="34" charset="0"/>
                </a:rPr>
                <a:t>1</a:t>
              </a:r>
              <a:endParaRPr lang="en-US" sz="1398" b="1" baseline="30000" dirty="0">
                <a:solidFill>
                  <a:srgbClr val="464646"/>
                </a:solidFill>
                <a:latin typeface="Arial Narrow" panose="020B0606020202030204" pitchFamily="34" charset="0"/>
              </a:endParaRPr>
            </a:p>
          </p:txBody>
        </p:sp>
        <p:cxnSp>
          <p:nvCxnSpPr>
            <p:cNvPr id="19" name="Straight Connector 18"/>
            <p:cNvCxnSpPr/>
            <p:nvPr/>
          </p:nvCxnSpPr>
          <p:spPr bwMode="auto">
            <a:xfrm>
              <a:off x="757238" y="2584194"/>
              <a:ext cx="8612187" cy="0"/>
            </a:xfrm>
            <a:prstGeom prst="line">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aphicFrame>
        <p:nvGraphicFramePr>
          <p:cNvPr id="10" name="Object 21"/>
          <p:cNvGraphicFramePr>
            <a:graphicFrameLocks noChangeAspect="1"/>
          </p:cNvGraphicFramePr>
          <p:nvPr>
            <p:custDataLst>
              <p:tags r:id="rId2"/>
            </p:custDataLst>
            <p:extLst>
              <p:ext uri="{D42A27DB-BD31-4B8C-83A1-F6EECF244321}">
                <p14:modId xmlns:p14="http://schemas.microsoft.com/office/powerpoint/2010/main" val="871749923"/>
              </p:ext>
            </p:extLst>
          </p:nvPr>
        </p:nvGraphicFramePr>
        <p:xfrm>
          <a:off x="1108364" y="2737599"/>
          <a:ext cx="12217218" cy="416663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369963762"/>
      </p:ext>
    </p:extLst>
  </p:cSld>
  <p:clrMapOvr>
    <a:masterClrMapping/>
  </p:clrMapOvr>
  <p:transition spd="slow">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NAME" val="NOTMANAGED"/>
  <p:tag name="CAPS" val="UNMANAGED"/>
  <p:tag name="AZ_CAPS" val="UNMANAGED"/>
</p:tagLst>
</file>

<file path=ppt/tags/tag10.xml><?xml version="1.0" encoding="utf-8"?>
<p:tagLst xmlns:a="http://schemas.openxmlformats.org/drawingml/2006/main" xmlns:r="http://schemas.openxmlformats.org/officeDocument/2006/relationships" xmlns:p="http://schemas.openxmlformats.org/presentationml/2006/main">
  <p:tag name="AZ_CAPS" val="UNMANAGED"/>
</p:tagLst>
</file>

<file path=ppt/tags/tag100.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101.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102.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8"/>
  <p:tag name="FONTBOLD" val="0"/>
  <p:tag name="FONTITALIC" val="-1"/>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_COLOR_SCHEME_INDEX" val="5"/>
  <p:tag name="FILL_COLOR_TYPE" val="2"/>
  <p:tag name="FILLCOLORING" val="No Fill"/>
  <p:tag name="LINEVISIBLE" val="0"/>
  <p:tag name="LINECOLOR" val="3687680"/>
  <p:tag name="LINE_COLOR_SCHEME_INDEX" val="2"/>
  <p:tag name="LINE_COLOR_TYPE" val="2"/>
  <p:tag name="LINECOLORING" val="No Line"/>
  <p:tag name="IGNOREPOSITIONNONCOMPLIANCE" val="0"/>
  <p:tag name="POSITIONTOP" val="528"/>
  <p:tag name="POSITIONLEFT" val="54"/>
  <p:tag name="IGNORESIZENONCOMPLIANCE" val="0"/>
  <p:tag name="SIZEWIDTH" val="684"/>
  <p:tag name="SIZEHEIGHT" val="24"/>
  <p:tag name="ENAME" val="SLIDEFOOTER"/>
</p:tagLst>
</file>

<file path=ppt/tags/tag103.xml><?xml version="1.0" encoding="utf-8"?>
<p:tagLst xmlns:a="http://schemas.openxmlformats.org/drawingml/2006/main" xmlns:r="http://schemas.openxmlformats.org/officeDocument/2006/relationships" xmlns:p="http://schemas.openxmlformats.org/presentationml/2006/main">
  <p:tag name="AZ_CAPS" val="UNMANAGED"/>
</p:tagLst>
</file>

<file path=ppt/tags/tag104.xml><?xml version="1.0" encoding="utf-8"?>
<p:tagLst xmlns:a="http://schemas.openxmlformats.org/drawingml/2006/main" xmlns:r="http://schemas.openxmlformats.org/officeDocument/2006/relationships" xmlns:p="http://schemas.openxmlformats.org/presentationml/2006/main">
  <p:tag name="CAPS" val="UNMANAGED"/>
</p:tagLst>
</file>

<file path=ppt/tags/tag105.xml><?xml version="1.0" encoding="utf-8"?>
<p:tagLst xmlns:a="http://schemas.openxmlformats.org/drawingml/2006/main" xmlns:r="http://schemas.openxmlformats.org/officeDocument/2006/relationships" xmlns:p="http://schemas.openxmlformats.org/presentationml/2006/main">
  <p:tag name="CAPS" val="UNMANAGED"/>
</p:tagLst>
</file>

<file path=ppt/tags/tag106.xml><?xml version="1.0" encoding="utf-8"?>
<p:tagLst xmlns:a="http://schemas.openxmlformats.org/drawingml/2006/main" xmlns:r="http://schemas.openxmlformats.org/officeDocument/2006/relationships" xmlns:p="http://schemas.openxmlformats.org/presentationml/2006/main">
  <p:tag name="CAPS" val="UNMANAGED"/>
</p:tagLst>
</file>

<file path=ppt/tags/tag107.xml><?xml version="1.0" encoding="utf-8"?>
<p:tagLst xmlns:a="http://schemas.openxmlformats.org/drawingml/2006/main" xmlns:r="http://schemas.openxmlformats.org/officeDocument/2006/relationships" xmlns:p="http://schemas.openxmlformats.org/presentationml/2006/main">
  <p:tag name="CAPS" val="UNMANAGED"/>
</p:tagLst>
</file>

<file path=ppt/tags/tag108.xml><?xml version="1.0" encoding="utf-8"?>
<p:tagLst xmlns:a="http://schemas.openxmlformats.org/drawingml/2006/main" xmlns:r="http://schemas.openxmlformats.org/officeDocument/2006/relationships" xmlns:p="http://schemas.openxmlformats.org/presentationml/2006/main">
  <p:tag name="CAPS" val="UNMANAGED"/>
</p:tagLst>
</file>

<file path=ppt/tags/tag109.xml><?xml version="1.0" encoding="utf-8"?>
<p:tagLst xmlns:a="http://schemas.openxmlformats.org/drawingml/2006/main" xmlns:r="http://schemas.openxmlformats.org/officeDocument/2006/relationships" xmlns:p="http://schemas.openxmlformats.org/presentationml/2006/main">
  <p:tag name="CAPS" val="UNMANAGED"/>
</p:tagLst>
</file>

<file path=ppt/tags/tag11.xml><?xml version="1.0" encoding="utf-8"?>
<p:tagLst xmlns:a="http://schemas.openxmlformats.org/drawingml/2006/main" xmlns:r="http://schemas.openxmlformats.org/officeDocument/2006/relationships" xmlns:p="http://schemas.openxmlformats.org/presentationml/2006/main">
  <p:tag name="AZ_CAPS" val="UNMANAGED"/>
</p:tagLst>
</file>

<file path=ppt/tags/tag110.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111.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112.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8"/>
  <p:tag name="FONTBOLD" val="0"/>
  <p:tag name="FONTITALIC" val="-1"/>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_COLOR_SCHEME_INDEX" val="5"/>
  <p:tag name="FILL_COLOR_TYPE" val="2"/>
  <p:tag name="FILLCOLORING" val="No Fill"/>
  <p:tag name="LINEVISIBLE" val="0"/>
  <p:tag name="LINECOLOR" val="3687680"/>
  <p:tag name="LINE_COLOR_SCHEME_INDEX" val="2"/>
  <p:tag name="LINE_COLOR_TYPE" val="2"/>
  <p:tag name="LINECOLORING" val="No Line"/>
  <p:tag name="IGNOREPOSITIONNONCOMPLIANCE" val="0"/>
  <p:tag name="POSITIONTOP" val="528"/>
  <p:tag name="POSITIONLEFT" val="54"/>
  <p:tag name="IGNORESIZENONCOMPLIANCE" val="0"/>
  <p:tag name="SIZEWIDTH" val="684"/>
  <p:tag name="SIZEHEIGHT" val="24"/>
  <p:tag name="ENAME" val="SLIDEFOOTER"/>
</p:tagLst>
</file>

<file path=ppt/tags/tag113.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E,F,G,H,I,J,K,L"/>
  <p:tag name="IGNOREFONTNONCOMPLIANCE" val="0"/>
  <p:tag name="FONTNAME" val="Arial"/>
  <p:tag name="FONTSIZE" val="11"/>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9851392"/>
  <p:tag name="FILL_COLOR_SCHEME_INDEX" val="5"/>
  <p:tag name="FILL_COLOR_TYPE" val="2"/>
  <p:tag name="FILLCOLORING" val="No Fill"/>
  <p:tag name="LINEVISIBLE" val="0"/>
  <p:tag name="LINECOLOR" val="9851392"/>
  <p:tag name="LINE_COLOR_SCHEME_INDEX" val="2"/>
  <p:tag name="LINE_COLOR_TYPE" val="2"/>
  <p:tag name="LINECOLORING" val="No Line"/>
  <p:tag name="IGNOREPOSITIONNONCOMPLIANCE" val="0"/>
  <p:tag name="POSITIONTOP" val="200.5"/>
  <p:tag name="POSITIONLEFT" val="406.75"/>
  <p:tag name="IGNORESIZENONCOMPLIANCE" val="0"/>
  <p:tag name="SIZEWIDTH" val="321"/>
  <p:tag name="SIZEHEIGHT" val="360"/>
  <p:tag name="CAPS" val="UNMANAGED"/>
</p:tagLst>
</file>

<file path=ppt/tags/tag114.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115.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ags/tag116.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117.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118.xml><?xml version="1.0" encoding="utf-8"?>
<p:tagLst xmlns:a="http://schemas.openxmlformats.org/drawingml/2006/main" xmlns:r="http://schemas.openxmlformats.org/officeDocument/2006/relationships" xmlns:p="http://schemas.openxmlformats.org/presentationml/2006/main">
  <p:tag name="AZ_CAPS" val="UNMANAGED"/>
</p:tagLst>
</file>

<file path=ppt/tags/tag119.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ags/tag12.xml><?xml version="1.0" encoding="utf-8"?>
<p:tagLst xmlns:a="http://schemas.openxmlformats.org/drawingml/2006/main" xmlns:r="http://schemas.openxmlformats.org/officeDocument/2006/relationships" xmlns:p="http://schemas.openxmlformats.org/presentationml/2006/main">
  <p:tag name="AZ_CAPS" val="UNMANAGED"/>
</p:tagLst>
</file>

<file path=ppt/tags/tag120.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F"/>
  <p:tag name="IGNOREFONTNONCOMPLIANCE" val="0"/>
  <p:tag name="IGNORECOLORLINESNONCOMPLIANCE" val="0"/>
  <p:tag name="IGNOREPOSITIONNONCOMPLIANCE" val="0"/>
  <p:tag name="POSITIONTOP" val="150"/>
  <p:tag name="POSITIONLEFT" val="54"/>
  <p:tag name="IGNORESIZENONCOMPLIANCE" val="0"/>
  <p:tag name="SIZEWIDTH" val="683.75"/>
  <p:tag name="SIZEHEIGHT" val="369.625"/>
  <p:tag name="DEALMAVEN.PRESLINK.DATA" val="&lt;data vendor=&quot;DealMaven&quot; application=&quot;PresLink&quot; version=&quot;4871BD40-5179-11d6-94D1-000347B60DED&quot;&gt;&lt;files FileCount=&quot;1&quot;&gt;&lt;file index=&quot;0&quot; id=&quot;A1492D63E605433CBC3905077B22A069&quot; DocID=&quot;3B9A0013F0AD429DADF2715E3F8FEAD9&quot; link=&quot;Z:\New PFIG Org\LBPE\Presentations\Modeling Forward Investment Pace\9.30.08\No Commitment\9.30.08 Dashboard_v2.ppt&quot; version=&quot;16&quot; FileType=&quot;1&quot; FileName=&quot;1.31.08 Inserts_Mezz.xls&quot; AbsPath=&quot;Z:\New PFIG Org\LBPE\Presentations\Modeling Forward Investment Pace\9.30.08\No Commitment\&quot; RelPath=&quot;&quot; saved=&quot;0&quot; /&gt;&lt;/files&gt;&lt;NormalMSGraph orientation=&quot;1&quot; OrigOrientation=&quot;0&quot; SeriesCount=&quot;14&quot; RowLabels=&quot;1&quot; ColLabels=&quot;1&quot;&gt;&lt;series index=&quot;1&quot; visible=&quot;1&quot; CellCount=&quot;10&quot;&gt;&lt;cell index=&quot;1&quot; DocID=&quot;A1492D63E605433CBC3905077B22A069&quot; WksName=&quot;_bdm.F6A9DFD86EA047ABB81BDA4F50AD2D62.edm&quot; landmark=&quot;_bdm.E5C2E08B72774B00AFE1BFD3887AD2CB.edm&quot; address=&quot;'Forward Forecast'!A17&quot; DataType=&quot;5&quot; multiplier=&quot;1&quot; invert=&quot;0&quot; calced=&quot;0&quot; visible=&quot;1&quot; label=&quot;1&quot; NumFormat=&quot;General&quot;&gt;&lt;value&gt;&lt;/value&gt;&lt;text&gt;&lt;/text&gt;&lt;calc NumFormat=&quot;General&quot;&gt;&lt;CalcValue&gt;&lt;/CalcValue&gt;&lt;CalcText&gt;&lt;/CalcText&gt;&lt;/calc&gt;&lt;/cell&gt;&lt;cell index=&quot;2&quot; DocID=&quot;A1492D63E605433CBC3905077B22A069&quot; WksName=&quot;_bdm.F6A9DFD86EA047ABB81BDA4F50AD2D62.edm&quot; landmark=&quot;_bdm.CD8B4F61937447E49DC14CB9CFD57C75.edm&quot; address=&quot;'Forward Forecast'!A18&quot; DataType=&quot;7&quot; multiplier=&quot;1&quot; invert=&quot;0&quot; calced=&quot;0&quot; visible=&quot;1&quot; label=&quot;1&quot; NumFormat=&quot;0%;(0%)&quot;&gt;&lt;value&gt;0.05&lt;/value&gt;&lt;text&gt;5%&lt;/text&gt;&lt;calc NumFormat=&quot;0%;(0%)&quot;&gt;&lt;CalcValue&gt;0.05&lt;/CalcValue&gt;&lt;CalcText&gt;0.05&lt;/CalcText&gt;&lt;/calc&gt;&lt;/cell&gt;&lt;cell index=&quot;3&quot; DocID=&quot;A1492D63E605433CBC3905077B22A069&quot; WksName=&quot;_bdm.F6A9DFD86EA047ABB81BDA4F50AD2D62.edm&quot; landmark=&quot;_bdm.E95DB1492F434D2F918EA477F7B4164B.edm&quot; address=&quot;'Forward Forecast'!A19&quot; DataType=&quot;7&quot; multiplier=&quot;1&quot; invert=&quot;0&quot; calced=&quot;0&quot; visible=&quot;1&quot; label=&quot;1&quot; NumFormat=&quot;0%;(0%)&quot;&gt;&lt;value&gt;0.1&lt;/value&gt;&lt;text&gt;10%&lt;/text&gt;&lt;calc NumFormat=&quot;0%;(0%)&quot;&gt;&lt;CalcValue&gt;0.1&lt;/CalcValue&gt;&lt;CalcText&gt;0.1&lt;/CalcText&gt;&lt;/calc&gt;&lt;/cell&gt;&lt;cell index=&quot;4&quot; DocID=&quot;A1492D63E605433CBC3905077B22A069&quot; WksName=&quot;_bdm.F6A9DFD86EA047ABB81BDA4F50AD2D62.edm&quot; landmark=&quot;_bdm.2B0D5DA76B51407DB5B0BD0CDFC54749.edm&quot; address=&quot;'Forward Forecast'!A20&quot; DataType=&quot;7&quot; multiplier=&quot;1&quot; invert=&quot;0&quot; calced=&quot;0&quot; visible=&quot;1&quot; label=&quot;1&quot; NumFormat=&quot;0%;(0%)&quot;&gt;&lt;value&gt;0.25&lt;/value&gt;&lt;text&gt;25%&lt;/text&gt;&lt;calc NumFormat=&quot;0%;(0%)&quot;&gt;&lt;CalcValue&gt;0.25&lt;/CalcValue&gt;&lt;CalcText&gt;0.25&lt;/CalcText&gt;&lt;/calc&gt;&lt;/cell&gt;&lt;cell index=&quot;5&quot; DocID=&quot;A1492D63E605433CBC3905077B22A069&quot; WksName=&quot;_bdm.F6A9DFD86EA047ABB81BDA4F50AD2D62.edm&quot; landmark=&quot;_bdm.F3F648A8FD0140D2AB62AFC9DFB3B0DB.edm&quot; address=&quot;'Forward Forecast'!A21&quot; DataType=&quot;7&quot; multiplier=&quot;1&quot; invert=&quot;0&quot; calced=&quot;0&quot; visible=&quot;1&quot; label=&quot;1&quot; NumFormat=&quot;0%;(0%)&quot;&gt;&lt;value&gt;0.5&lt;/value&gt;&lt;text&gt;50%&lt;/text&gt;&lt;calc NumFormat=&quot;0%;(0%)&quot;&gt;&lt;CalcValue&gt;0.5&lt;/CalcValue&gt;&lt;CalcText&gt;0.5&lt;/CalcText&gt;&lt;/calc&gt;&lt;/cell&gt;&lt;cell index=&quot;6&quot; DocID=&quot;A1492D63E605433CBC3905077B22A069&quot; WksName=&quot;_bdm.F6A9DFD86EA047ABB81BDA4F50AD2D62.edm&quot; landmark=&quot;_bdm.6863C86394644F129B837F25CF732954.edm&quot; address=&quot;'Forward Forecast'!A22&quot; DataType=&quot;7&quot; multiplier=&quot;1&quot; invert=&quot;0&quot; calced=&quot;0&quot; visible=&quot;1&quot; label=&quot;1&quot; NumFormat=&quot;0%;(0%)&quot;&gt;&lt;value&gt;0.75&lt;/value&gt;&lt;text&gt;75%&lt;/text&gt;&lt;calc NumFormat=&quot;0%;(0%)&quot;&gt;&lt;CalcValue&gt;0.75&lt;/CalcValue&gt;&lt;CalcText&gt;0.75&lt;/CalcText&gt;&lt;/calc&gt;&lt;/cell&gt;&lt;cell index=&quot;7&quot; DocID=&quot;A1492D63E605433CBC3905077B22A069&quot; WksName=&quot;_bdm.F6A9DFD86EA047ABB81BDA4F50AD2D62.edm&quot; landmark=&quot;_bdm.7422EE0F75CF437D969E8AFFE1B2A81F.edm&quot; address=&quot;'Forward Forecast'!A23&quot; DataType=&quot;7&quot; multiplier=&quot;1&quot; invert=&quot;0&quot; calced=&quot;0&quot; visible=&quot;1&quot; label=&quot;1&quot; NumFormat=&quot;0%;(0%)&quot;&gt;&lt;value&gt;0.9&lt;/value&gt;&lt;text&gt;90%&lt;/text&gt;&lt;calc NumFormat=&quot;0%;(0%)&quot;&gt;&lt;CalcValue&gt;0.9&lt;/CalcValue&gt;&lt;CalcText&gt;0.9&lt;/CalcText&gt;&lt;/calc&gt;&lt;/cell&gt;&lt;cell index=&quot;8&quot; DocID=&quot;A1492D63E605433CBC3905077B22A069&quot; WksName=&quot;_bdm.F6A9DFD86EA047ABB81BDA4F50AD2D62.edm&quot; landmark=&quot;_bdm.ACDADCF137C3421EAC788012C55808B1.edm&quot; address=&quot;'Forward Forecast'!A24&quot; DataType=&quot;7&quot; multiplier=&quot;1&quot; invert=&quot;0&quot; calced=&quot;0&quot; visible=&quot;1&quot; label=&quot;1&quot; NumFormat=&quot;0%;(0%)&quot;&gt;&lt;value&gt;0.95&lt;/value&gt;&lt;text&gt;95%&lt;/text&gt;&lt;calc NumFormat=&quot;0%;(0%)&quot;&gt;&lt;CalcValue&gt;0.95&lt;/CalcValue&gt;&lt;CalcText&gt;0.95&lt;/CalcText&gt;&lt;/calc&gt;&lt;/cell&gt;&lt;cell index=&quot;9&quot; DocID=&quot;A1492D63E605433CBC3905077B22A069&quot; WksName=&quot;_bdm.F6A9DFD86EA047ABB81BDA4F50AD2D62.edm&quot; landmark=&quot;_bdm.EFC5873DD2F348C7A63F103B68EBA644.edm&quot; address=&quot;'Forward Forecast'!A25&quot; DataType=&quot;9&quot; multiplier=&quot;1&quot; invert=&quot;0&quot; calced=&quot;0&quot; visible=&quot;1&quot; label=&quot;1&quot; NumFormat=&quot;General&quot;&gt;&lt;value&gt;Mean&lt;/value&gt;&lt;text&gt;Mean&lt;/text&gt;&lt;calc NumFormat=&quot;General&quot;&gt;&lt;CalcValue&gt;Mean&lt;/CalcValue&gt;&lt;CalcText&gt;Mean&lt;/CalcText&gt;&lt;/calc&gt;&lt;/cell&gt;&lt;cell index=&quot;10&quot; DocID=&quot;A1492D63E605433CBC3905077B22A069&quot; WksName=&quot;_bdm.F6A9DFD86EA047ABB81BDA4F50AD2D62.edm&quot; landmark=&quot;_bdm.AB90609119D5450E850CFBF2EADF9B99.edm&quot; address=&quot;'Forward Forecast'!A27&quot; DataType=&quot;9&quot; multiplier=&quot;1&quot; invert=&quot;0&quot; calced=&quot;0&quot; visible=&quot;1&quot; label=&quot;1&quot; NumFormat=&quot;General&quot;&gt;&lt;value&gt;Actual&lt;/value&gt;&lt;text&gt;Actual&lt;/text&gt;&lt;calc NumFormat=&quot;General&quot;&gt;&lt;CalcValue&gt;Actual&lt;/CalcValue&gt;&lt;CalcText&gt;Actual&lt;/CalcText&gt;&lt;/calc&gt;&lt;/cell&gt;&lt;/series&gt;&lt;series index=&quot;2&quot; visible=&quot;1&quot; CellCount=&quot;10&quot;&gt;&lt;cell index=&quot;1&quot; DocID=&quot;A1492D63E605433CBC3905077B22A069&quot; WksName=&quot;_bdm.F6A9DFD86EA047ABB81BDA4F50AD2D62.edm&quot; landmark=&quot;_bdm.98EE0C97F67D46318F4BC317B660A08E.edm&quot; address=&quot;'Forward Forecast'!O17&quot; DataType=&quot;3&quot; multiplier=&quot;1&quot; invert=&quot;0&quot; calced=&quot;0&quot; visible=&quot;1&quot; label=&quot;1&quot; NumFormat=&quot;m/d/yyyy&quot;&gt;&lt;value&gt;39691&lt;/value&gt;&lt;text&gt;8/31/2008&lt;/text&gt;&lt;calc NumFormat=&quot;m/d/yyyy&quot;&gt;&lt;CalcValue&gt;39691&lt;/CalcValue&gt;&lt;CalcText&gt;39691&lt;/CalcText&gt;&lt;/calc&gt;&lt;/cell&gt;&lt;cell index=&quot;2&quot; DocID=&quot;A1492D63E605433CBC3905077B22A069&quot; WksName=&quot;_bdm.F6A9DFD86EA047ABB81BDA4F50AD2D62.edm&quot; landmark=&quot;_bdm.F790822DA4F4403D84DA08607E5EFDE6.edm&quot; address=&quot;'Forward Forecast'!O18&quot; DataType=&quot;5&quot; multiplier=&quot;1&quot; invert=&quot;0&quot; calced=&quot;0&quot; visible=&quot;1&quot; label=&quot;0&quot; NumFormat=&quot;$#,##0.0_);[Red]($#,##0.0)&quot;&gt;&lt;value&gt;&lt;/value&gt;&lt;text&gt;&lt;/text&gt;&lt;calc NumFormat=&quot;$#,##0.0_);[Red]($#,##0.0)&quot;&gt;&lt;CalcValue&gt;&lt;/CalcValue&gt;&lt;CalcText&gt;&lt;/CalcText&gt;&lt;/calc&gt;&lt;/cell&gt;&lt;cell index=&quot;3&quot; DocID=&quot;A1492D63E605433CBC3905077B22A069&quot; WksName=&quot;_bdm.F6A9DFD86EA047ABB81BDA4F50AD2D62.edm&quot; landmark=&quot;_bdm.43FB266560DA405DB0DAFEAA808FAE7E.edm&quot; address=&quot;'Forward Forecast'!O19&quot; DataType=&quot;5&quot; multiplier=&quot;1&quot; invert=&quot;0&quot; calced=&quot;0&quot; visible=&quot;1&quot; label=&quot;0&quot; NumFormat=&quot;#,##0.0_);(#,##0.0)&quot;&gt;&lt;value&gt;&lt;/value&gt;&lt;text&gt;&lt;/text&gt;&lt;calc NumFormat=&quot;#,##0.0_);(#,##0.0)&quot;&gt;&lt;CalcValue&gt;&lt;/CalcValue&gt;&lt;CalcText&gt;&lt;/CalcText&gt;&lt;/calc&gt;&lt;/cell&gt;&lt;cell index=&quot;4&quot; DocID=&quot;A1492D63E605433CBC3905077B22A069&quot; WksName=&quot;_bdm.F6A9DFD86EA047ABB81BDA4F50AD2D62.edm&quot; landmark=&quot;_bdm.F8EA3A90A9D0476197F30248245CD733.edm&quot; address=&quot;'Forward Forecast'!O20&quot; DataType=&quot;5&quot; multiplier=&quot;1&quot; invert=&quot;0&quot; calced=&quot;0&quot; visible=&quot;1&quot; label=&quot;0&quot; NumFormat=&quot;#,##0.0_);(#,##0.0)&quot;&gt;&lt;value&gt;&lt;/value&gt;&lt;text&gt;&lt;/text&gt;&lt;calc NumFormat=&quot;#,##0.0_);(#,##0.0)&quot;&gt;&lt;CalcValue&gt;&lt;/CalcValue&gt;&lt;CalcText&gt;&lt;/CalcText&gt;&lt;/calc&gt;&lt;/cell&gt;&lt;cell index=&quot;5&quot; DocID=&quot;A1492D63E605433CBC3905077B22A069&quot; WksName=&quot;_bdm.F6A9DFD86EA047ABB81BDA4F50AD2D62.edm&quot; landmark=&quot;_bdm.ECC42F7825B6406D949B46AD468CBE79.edm&quot; address=&quot;'Forward Forecast'!O21&quot; DataType=&quot;5&quot; multiplier=&quot;1&quot; invert=&quot;0&quot; calced=&quot;0&quot; visible=&quot;1&quot; label=&quot;0&quot; NumFormat=&quot;#,##0.0_);(#,##0.0)&quot;&gt;&lt;value&gt;&lt;/value&gt;&lt;text&gt;&lt;/text&gt;&lt;calc NumFormat=&quot;#,##0.0_);(#,##0.0)&quot;&gt;&lt;CalcValue&gt;&lt;/CalcValue&gt;&lt;CalcText&gt;&lt;/CalcText&gt;&lt;/calc&gt;&lt;/cell&gt;&lt;cell index=&quot;6&quot; DocID=&quot;A1492D63E605433CBC3905077B22A069&quot; WksName=&quot;_bdm.F6A9DFD86EA047ABB81BDA4F50AD2D62.edm&quot; landmark=&quot;_bdm.49CD89CBD90641988722FA15BE10E7F6.edm&quot; address=&quot;'Forward Forecast'!O22&quot; DataType=&quot;5&quot; multiplier=&quot;1&quot; invert=&quot;0&quot; calced=&quot;0&quot; visible=&quot;1&quot; label=&quot;0&quot; NumFormat=&quot;#,##0.0_);(#,##0.0)&quot;&gt;&lt;value&gt;&lt;/value&gt;&lt;text&gt;&lt;/text&gt;&lt;calc NumFormat=&quot;#,##0.0_);(#,##0.0)&quot;&gt;&lt;CalcValue&gt;&lt;/CalcValue&gt;&lt;CalcText&gt;&lt;/CalcText&gt;&lt;/calc&gt;&lt;/cell&gt;&lt;cell index=&quot;7&quot; DocID=&quot;A1492D63E605433CBC3905077B22A069&quot; WksName=&quot;_bdm.F6A9DFD86EA047ABB81BDA4F50AD2D62.edm&quot; landmark=&quot;_bdm.233D8E1CF7144326B361CCD1DB5935FB.edm&quot; address=&quot;'Forward Forecast'!O23&quot; DataType=&quot;5&quot; multiplier=&quot;1&quot; invert=&quot;0&quot; calced=&quot;0&quot; visible=&quot;1&quot; label=&quot;0&quot; NumFormat=&quot;#,##0.0_);(#,##0.0)&quot;&gt;&lt;value&gt;&lt;/value&gt;&lt;text&gt;&lt;/text&gt;&lt;calc NumFormat=&quot;#,##0.0_);(#,##0.0)&quot;&gt;&lt;CalcValue&gt;&lt;/CalcValue&gt;&lt;CalcText&gt;&lt;/CalcText&gt;&lt;/calc&gt;&lt;/cell&gt;&lt;cell index=&quot;8&quot; DocID=&quot;A1492D63E605433CBC3905077B22A069&quot; WksName=&quot;_bdm.F6A9DFD86EA047ABB81BDA4F50AD2D62.edm&quot; landmark=&quot;_bdm.A832842D7EF941F4B9AD006AF01711D2.edm&quot; address=&quot;'Forward Forecast'!O24&quot; DataType=&quot;5&quot; multiplier=&quot;1&quot; invert=&quot;0&quot; calced=&quot;0&quot; visible=&quot;1&quot; label=&quot;0&quot; NumFormat=&quot;#,##0.0_);(#,##0.0)&quot;&gt;&lt;value&gt;&lt;/value&gt;&lt;text&gt;&lt;/text&gt;&lt;calc NumFormat=&quot;#,##0.0_);(#,##0.0)&quot;&gt;&lt;CalcValue&gt;&lt;/CalcValue&gt;&lt;CalcText&gt;&lt;/CalcText&gt;&lt;/calc&gt;&lt;/cell&gt;&lt;cell index=&quot;9&quot; DocID=&quot;A1492D63E605433CBC3905077B22A069&quot; WksName=&quot;_bdm.F6A9DFD86EA047ABB81BDA4F50AD2D62.edm&quot; landmark=&quot;_bdm.8FBE396F493C435C86C91D4A40C2DD18.edm&quot; address=&quot;'Forward Forecast'!O25&quot; DataType=&quot;5&quot; multiplier=&quot;1&quot; invert=&quot;0&quot; calced=&quot;0&quot; visible=&quot;1&quot; label=&quot;0&quot; NumFormat=&quot;#,##0.0_);(#,##0.0)&quot;&gt;&lt;value&gt;&lt;/value&gt;&lt;text&gt;&lt;/text&gt;&lt;calc NumFormat=&quot;#,##0.0_);(#,##0.0)&quot;&gt;&lt;CalcValue&gt;&lt;/CalcValue&gt;&lt;CalcText&gt;&lt;/CalcText&gt;&lt;/calc&gt;&lt;/cell&gt;&lt;cell index=&quot;10&quot; DocID=&quot;A1492D63E605433CBC3905077B22A069&quot; WksName=&quot;_bdm.F6A9DFD86EA047ABB81BDA4F50AD2D62.edm&quot; landmark=&quot;_bdm.5F04146AA32F4B09B8FF64161C553CEB.edm&quot; address=&quot;'Forward Forecast'!O27&quot; DataType=&quot;7&quot; multiplier=&quot;1&quot; invert=&quot;0&quot; calced=&quot;0&quot; visible=&quot;1&quot; label=&quot;0&quot; NumFormat=&quot;$#,##0.0_);($#,##0);-&quot;&gt;&lt;value&gt;32.222&lt;/value&gt;&lt;text&gt;$32.2&lt;/text&gt;&lt;calc NumFormat=&quot;$#,##0.0_);($#,##0);-&quot;&gt;&lt;CalcValue&gt;32.222&lt;/CalcValue&gt;&lt;CalcText&gt;32.222&lt;/CalcText&gt;&lt;/calc&gt;&lt;/cell&gt;&lt;/series&gt;&lt;series index=&quot;3&quot; visible=&quot;1&quot; CellCount=&quot;10&quot;&gt;&lt;cell index=&quot;1&quot; DocID=&quot;A1492D63E605433CBC3905077B22A069&quot; WksName=&quot;_bdm.F6A9DFD86EA047ABB81BDA4F50AD2D62.edm&quot; landmark=&quot;_bdm.2EE9AC9CA52345D28E9F86FA7B5BCB4A.edm&quot; address=&quot;'Forward Forecast'!P17&quot; DataType=&quot;3&quot; multiplier=&quot;1&quot; invert=&quot;0&quot; calced=&quot;0&quot; visible=&quot;1&quot; label=&quot;1&quot; NumFormat=&quot;m/d/yyyy;@&quot;&gt;&lt;value&gt;39721&lt;/value&gt;&lt;text&gt;9/30/2008&lt;/text&gt;&lt;calc NumFormat=&quot;m/d/yyyy;@&quot;&gt;&lt;CalcValue&gt;39721&lt;/CalcValue&gt;&lt;CalcText&gt;39721&lt;/CalcText&gt;&lt;/calc&gt;&lt;/cell&gt;&lt;cell index=&quot;2&quot; DocID=&quot;A1492D63E605433CBC3905077B22A069&quot; WksName=&quot;_bdm.F6A9DFD86EA047ABB81BDA4F50AD2D62.edm&quot; landmark=&quot;_bdm.D5EE04360D5642318B7242344CFB0660.edm&quot; address=&quot;'Forward Forecast'!P18&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3&quot; DocID=&quot;A1492D63E605433CBC3905077B22A069&quot; WksName=&quot;_bdm.F6A9DFD86EA047ABB81BDA4F50AD2D62.edm&quot; landmark=&quot;_bdm.0F94114E47124E90AD7094240A9436D0.edm&quot; address=&quot;'Forward Forecast'!P19&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4&quot; DocID=&quot;A1492D63E605433CBC3905077B22A069&quot; WksName=&quot;_bdm.F6A9DFD86EA047ABB81BDA4F50AD2D62.edm&quot; landmark=&quot;_bdm.1F53167DA9E7498F9F0ED8A723911778.edm&quot; address=&quot;'Forward Forecast'!P20&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5&quot; DocID=&quot;A1492D63E605433CBC3905077B22A069&quot; WksName=&quot;_bdm.F6A9DFD86EA047ABB81BDA4F50AD2D62.edm&quot; landmark=&quot;_bdm.37D4152E7721460EAAD16E63641F5918.edm&quot; address=&quot;'Forward Forecast'!P21&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6&quot; DocID=&quot;A1492D63E605433CBC3905077B22A069&quot; WksName=&quot;_bdm.F6A9DFD86EA047ABB81BDA4F50AD2D62.edm&quot; landmark=&quot;_bdm.F908E8E32BE14224854B02D468EAA0C1.edm&quot; address=&quot;'Forward Forecast'!P22&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7&quot; DocID=&quot;A1492D63E605433CBC3905077B22A069&quot; WksName=&quot;_bdm.F6A9DFD86EA047ABB81BDA4F50AD2D62.edm&quot; landmark=&quot;_bdm.1A6DE2811B064FE68AC4B2842FB6E6F0.edm&quot; address=&quot;'Forward Forecast'!P23&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8&quot; DocID=&quot;A1492D63E605433CBC3905077B22A069&quot; WksName=&quot;_bdm.F6A9DFD86EA047ABB81BDA4F50AD2D62.edm&quot; landmark=&quot;_bdm.AB3BA7AB8F8D401080DE874C2EC240C5.edm&quot; address=&quot;'Forward Forecast'!P24&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9&quot; DocID=&quot;A1492D63E605433CBC3905077B22A069&quot; WksName=&quot;_bdm.F6A9DFD86EA047ABB81BDA4F50AD2D62.edm&quot; landmark=&quot;_bdm.CE74CCD417C748459F444C58C252448C.edm&quot; address=&quot;'Forward Forecast'!P25&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cell index=&quot;10&quot; DocID=&quot;A1492D63E605433CBC3905077B22A069&quot; WksName=&quot;_bdm.F6A9DFD86EA047ABB81BDA4F50AD2D62.edm&quot; landmark=&quot;_bdm.6A99A6234D48421B880A88AB363640EB.edm&quot; address=&quot;'Forward Forecast'!P27&quot; DataType=&quot;7&quot; multiplier=&quot;1&quot; invert=&quot;0&quot; calced=&quot;0&quot; visible=&quot;1&quot; label=&quot;0&quot; NumFormat=&quot;0.00_);[Red](0.00)&quot;&gt;&lt;value&gt;0&lt;/value&gt;&lt;text&gt;0.00&lt;/text&gt;&lt;calc NumFormat=&quot;0.00_);[Red](0.00)&quot;&gt;&lt;CalcValue&gt;0&lt;/CalcValue&gt;&lt;CalcText&gt;0&lt;/CalcText&gt;&lt;/calc&gt;&lt;/cell&gt;&lt;/series&gt;&lt;series index=&quot;4&quot; visible=&quot;1&quot; CellCount=&quot;10&quot;&gt;&lt;cell index=&quot;1&quot; DocID=&quot;A1492D63E605433CBC3905077B22A069&quot; WksName=&quot;_bdm.F6A9DFD86EA047ABB81BDA4F50AD2D62.edm&quot; landmark=&quot;_bdm.5E606FEC2DAF4BADB30621742AE82D62.edm&quot; address=&quot;'Forward Forecast'!Q17&quot; DataType=&quot;3&quot; multiplier=&quot;1&quot; invert=&quot;0&quot; calced=&quot;0&quot; visible=&quot;1&quot; label=&quot;1&quot; NumFormat=&quot;m/d/yyyy;@&quot;&gt;&lt;value&gt;10/31/08E&lt;/value&gt;&lt;text&gt;10/31/08E&lt;/text&gt;&lt;calc NumFormat=&quot;m/d/yyyy;@&quot;&gt;&lt;CalcValue&gt;10/31/08E&lt;/CalcValue&gt;&lt;CalcText&gt;10/31/08E&lt;/CalcText&gt;&lt;/calc&gt;&lt;/cell&gt;&lt;cell index=&quot;2&quot; DocID=&quot;A1492D63E605433CBC3905077B22A069&quot; WksName=&quot;_bdm.F6A9DFD86EA047ABB81BDA4F50AD2D62.edm&quot; landmark=&quot;_bdm.3DE74274EEE944FC94A04C285772B02A.edm&quot; address=&quot;'Forward Forecast'!Q18&quot; DataType=&quot;7&quot; multiplier=&quot;1&quot; invert=&quot;0&quot; calced=&quot;0&quot; visible=&quot;1&quot; label=&quot;0&quot; NumFormat=&quot;0.00_);[Red](0.00)&quot;&gt;&lt;value&gt;1.57071437992395&lt;/value&gt;&lt;text&gt;1.57&lt;/text&gt;&lt;calc NumFormat=&quot;0.00_);[Red](0.00)&quot;&gt;&lt;CalcValue&gt;1.57071437992395&lt;/CalcValue&gt;&lt;CalcText&gt;1.57071437992395&lt;/CalcText&gt;&lt;/calc&gt;&lt;/cell&gt;&lt;cell index=&quot;3&quot; DocID=&quot;A1492D63E605433CBC3905077B22A069&quot; WksName=&quot;_bdm.F6A9DFD86EA047ABB81BDA4F50AD2D62.edm&quot; landmark=&quot;_bdm.F2F15DF43F35431795652AD56808DA86.edm&quot; address=&quot;'Forward Forecast'!Q19&quot; DataType=&quot;7&quot; multiplier=&quot;1&quot; invert=&quot;0&quot; calced=&quot;0&quot; visible=&quot;1&quot; label=&quot;0&quot; NumFormat=&quot;0.00_);[Red](0.00)&quot;&gt;&lt;value&gt;1.94246718196123&lt;/value&gt;&lt;text&gt;1.94&lt;/text&gt;&lt;calc NumFormat=&quot;0.00_);[Red](0.00)&quot;&gt;&lt;CalcValue&gt;1.94246718196123&lt;/CalcValue&gt;&lt;CalcText&gt;1.94246718196123&lt;/CalcText&gt;&lt;/calc&gt;&lt;/cell&gt;&lt;cell index=&quot;4&quot; DocID=&quot;A1492D63E605433CBC3905077B22A069&quot; WksName=&quot;_bdm.F6A9DFD86EA047ABB81BDA4F50AD2D62.edm&quot; landmark=&quot;_bdm.D0DDB64A858647F29459A9D3D9354DC1.edm&quot; address=&quot;'Forward Forecast'!Q20&quot; DataType=&quot;7&quot; multiplier=&quot;1&quot; invert=&quot;0&quot; calced=&quot;0&quot; visible=&quot;1&quot; label=&quot;0&quot; NumFormat=&quot;0.00_);[Red](0.00)&quot;&gt;&lt;value&gt;2.81328940286022&lt;/value&gt;&lt;text&gt;2.81&lt;/text&gt;&lt;calc NumFormat=&quot;0.00_);[Red](0.00)&quot;&gt;&lt;CalcValue&gt;2.81328940286022&lt;/CalcValue&gt;&lt;CalcText&gt;2.81328940286022&lt;/CalcText&gt;&lt;/calc&gt;&lt;/cell&gt;&lt;cell index=&quot;5&quot; DocID=&quot;A1492D63E605433CBC3905077B22A069&quot; WksName=&quot;_bdm.F6A9DFD86EA047ABB81BDA4F50AD2D62.edm&quot; landmark=&quot;_bdm.93EBF085E91A4E47BC4F8D381297FBC1.edm&quot; address=&quot;'Forward Forecast'!Q21&quot; DataType=&quot;7&quot; multiplier=&quot;1&quot; invert=&quot;0&quot; calced=&quot;0&quot; visible=&quot;1&quot; label=&quot;0&quot; NumFormat=&quot;0.00_);[Red](0.00)&quot;&gt;&lt;value&gt;4.22086053518821&lt;/value&gt;&lt;text&gt;4.22&lt;/text&gt;&lt;calc NumFormat=&quot;0.00_);[Red](0.00)&quot;&gt;&lt;CalcValue&gt;4.22086053518821&lt;/CalcValue&gt;&lt;CalcText&gt;4.22086053518821&lt;/CalcText&gt;&lt;/calc&gt;&lt;/cell&gt;&lt;cell index=&quot;6&quot; DocID=&quot;A1492D63E605433CBC3905077B22A069&quot; WksName=&quot;_bdm.F6A9DFD86EA047ABB81BDA4F50AD2D62.edm&quot; landmark=&quot;_bdm.615F46B946C34BB592DE66E8DE2F2B66.edm&quot; address=&quot;'Forward Forecast'!Q22&quot; DataType=&quot;7&quot; multiplier=&quot;1&quot; invert=&quot;0&quot; calced=&quot;0&quot; visible=&quot;1&quot; label=&quot;0&quot; NumFormat=&quot;0.00_);[Red](0.00)&quot;&gt;&lt;value&gt;6.42265915856198&lt;/value&gt;&lt;text&gt;6.42&lt;/text&gt;&lt;calc NumFormat=&quot;0.00_);[Red](0.00)&quot;&gt;&lt;CalcValue&gt;6.42265915856198&lt;/CalcValue&gt;&lt;CalcText&gt;6.42265915856198&lt;/CalcText&gt;&lt;/calc&gt;&lt;/cell&gt;&lt;cell index=&quot;7&quot; DocID=&quot;A1492D63E605433CBC3905077B22A069&quot; WksName=&quot;_bdm.F6A9DFD86EA047ABB81BDA4F50AD2D62.edm&quot; landmark=&quot;_bdm.2B2591B678F546C6AA457F67E906E6F2.edm&quot; address=&quot;'Forward Forecast'!Q23&quot; DataType=&quot;7&quot; multiplier=&quot;1&quot; invert=&quot;0&quot; calced=&quot;0&quot; visible=&quot;1&quot; label=&quot;0&quot; NumFormat=&quot;0.00_);[Red](0.00)&quot;&gt;&lt;value&gt;9.26282100783008&lt;/value&gt;&lt;text&gt;9.26&lt;/text&gt;&lt;calc NumFormat=&quot;0.00_);[Red](0.00)&quot;&gt;&lt;CalcValue&gt;9.26282100783008&lt;/CalcValue&gt;&lt;CalcText&gt;9.26282100783008&lt;/CalcText&gt;&lt;/calc&gt;&lt;/cell&gt;&lt;cell index=&quot;8&quot; DocID=&quot;A1492D63E605433CBC3905077B22A069&quot; WksName=&quot;_bdm.F6A9DFD86EA047ABB81BDA4F50AD2D62.edm&quot; landmark=&quot;_bdm.DC179825CD20479BBA614E80829D7EE7.edm&quot; address=&quot;'Forward Forecast'!Q24&quot; DataType=&quot;7&quot; multiplier=&quot;1&quot; invert=&quot;0&quot; calced=&quot;0&quot; visible=&quot;1&quot; label=&quot;0&quot; NumFormat=&quot;0.00_);[Red](0.00)&quot;&gt;&lt;value&gt;11.3514245701325&lt;/value&gt;&lt;text&gt;11.35&lt;/text&gt;&lt;calc NumFormat=&quot;0.00_);[Red](0.00)&quot;&gt;&lt;CalcValue&gt;11.3514245701325&lt;/CalcValue&gt;&lt;CalcText&gt;11.3514245701325&lt;/CalcText&gt;&lt;/calc&gt;&lt;/cell&gt;&lt;cell index=&quot;9&quot; DocID=&quot;A1492D63E605433CBC3905077B22A069&quot; WksName=&quot;_bdm.F6A9DFD86EA047ABB81BDA4F50AD2D62.edm&quot; landmark=&quot;_bdm.414158F725BC4FB99B72E94CF4569096.edm&quot; address=&quot;'Forward Forecast'!Q25&quot; DataType=&quot;7&quot; multiplier=&quot;1&quot; invert=&quot;0&quot; calced=&quot;0&quot; visible=&quot;1&quot; label=&quot;0&quot; NumFormat=&quot;0.00_);[Red](0.00)&quot;&gt;&lt;value&gt;5.07406104663794&lt;/value&gt;&lt;text&gt;5.07&lt;/text&gt;&lt;calc NumFormat=&quot;0.00_);[Red](0.00)&quot;&gt;&lt;CalcValue&gt;5.07406104663794&lt;/CalcValue&gt;&lt;CalcText&gt;5.07406104663794&lt;/CalcText&gt;&lt;/calc&gt;&lt;/cell&gt;&lt;cell index=&quot;10&quot; DocID=&quot;A1492D63E605433CBC3905077B22A069&quot; WksName=&quot;_bdm.F6A9DFD86EA047ABB81BDA4F50AD2D62.edm&quot; landmark=&quot;_bdm.97C6CA17359F4217B74021285FB4C2D6.edm&quot; address=&quot;'Forward Forecast'!Q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5&quot; visible=&quot;1&quot; CellCount=&quot;10&quot;&gt;&lt;cell index=&quot;1&quot; DocID=&quot;A1492D63E605433CBC3905077B22A069&quot; WksName=&quot;_bdm.F6A9DFD86EA047ABB81BDA4F50AD2D62.edm&quot; landmark=&quot;_bdm.3D86300DBBFB43A587F641B32E6E2BA5.edm&quot; address=&quot;'Forward Forecast'!R17&quot; DataType=&quot;3&quot; multiplier=&quot;1&quot; invert=&quot;0&quot; calced=&quot;0&quot; visible=&quot;1&quot; label=&quot;1&quot; NumFormat=&quot;m/d/yyyy;@&quot;&gt;&lt;value&gt;11/30/08E&lt;/value&gt;&lt;text&gt;11/30/08E&lt;/text&gt;&lt;calc NumFormat=&quot;m/d/yyyy;@&quot;&gt;&lt;CalcValue&gt;11/30/08E&lt;/CalcValue&gt;&lt;CalcText&gt;11/30/08E&lt;/CalcText&gt;&lt;/calc&gt;&lt;/cell&gt;&lt;cell index=&quot;2&quot; DocID=&quot;A1492D63E605433CBC3905077B22A069&quot; WksName=&quot;_bdm.F6A9DFD86EA047ABB81BDA4F50AD2D62.edm&quot; landmark=&quot;_bdm.D91F334FEE334814A92A3DB0B5313EBF.edm&quot; address=&quot;'Forward Forecast'!R18&quot; DataType=&quot;7&quot; multiplier=&quot;1&quot; invert=&quot;0&quot; calced=&quot;0&quot; visible=&quot;1&quot; label=&quot;0&quot; NumFormat=&quot;0.00_);[Red](0.00)&quot;&gt;&lt;value&gt;3.1414287598479&lt;/value&gt;&lt;text&gt;3.14&lt;/text&gt;&lt;calc NumFormat=&quot;0.00_);[Red](0.00)&quot;&gt;&lt;CalcValue&gt;3.1414287598479&lt;/CalcValue&gt;&lt;CalcText&gt;3.1414287598479&lt;/CalcText&gt;&lt;/calc&gt;&lt;/cell&gt;&lt;cell index=&quot;3&quot; DocID=&quot;A1492D63E605433CBC3905077B22A069&quot; WksName=&quot;_bdm.F6A9DFD86EA047ABB81BDA4F50AD2D62.edm&quot; landmark=&quot;_bdm.855D92B199204820BB1FDC521CAD2CFE.edm&quot; address=&quot;'Forward Forecast'!R19&quot; DataType=&quot;7&quot; multiplier=&quot;1&quot; invert=&quot;0&quot; calced=&quot;0&quot; visible=&quot;1&quot; label=&quot;0&quot; NumFormat=&quot;0.00_);[Red](0.00)&quot;&gt;&lt;value&gt;3.88493436392246&lt;/value&gt;&lt;text&gt;3.88&lt;/text&gt;&lt;calc NumFormat=&quot;0.00_);[Red](0.00)&quot;&gt;&lt;CalcValue&gt;3.88493436392246&lt;/CalcValue&gt;&lt;CalcText&gt;3.88493436392246&lt;/CalcText&gt;&lt;/calc&gt;&lt;/cell&gt;&lt;cell index=&quot;4&quot; DocID=&quot;A1492D63E605433CBC3905077B22A069&quot; WksName=&quot;_bdm.F6A9DFD86EA047ABB81BDA4F50AD2D62.edm&quot; landmark=&quot;_bdm.C6285906614C4AD79D11B48721EB5C3A.edm&quot; address=&quot;'Forward Forecast'!R20&quot; DataType=&quot;7&quot; multiplier=&quot;1&quot; invert=&quot;0&quot; calced=&quot;0&quot; visible=&quot;1&quot; label=&quot;0&quot; NumFormat=&quot;0.00_);[Red](0.00)&quot;&gt;&lt;value&gt;5.62657880572044&lt;/value&gt;&lt;text&gt;5.63&lt;/text&gt;&lt;calc NumFormat=&quot;0.00_);[Red](0.00)&quot;&gt;&lt;CalcValue&gt;5.62657880572044&lt;/CalcValue&gt;&lt;CalcText&gt;5.62657880572044&lt;/CalcText&gt;&lt;/calc&gt;&lt;/cell&gt;&lt;cell index=&quot;5&quot; DocID=&quot;A1492D63E605433CBC3905077B22A069&quot; WksName=&quot;_bdm.F6A9DFD86EA047ABB81BDA4F50AD2D62.edm&quot; landmark=&quot;_bdm.73B64F6269614A0AB8846CF7D66C9338.edm&quot; address=&quot;'Forward Forecast'!R21&quot; DataType=&quot;7&quot; multiplier=&quot;1&quot; invert=&quot;0&quot; calced=&quot;0&quot; visible=&quot;1&quot; label=&quot;0&quot; NumFormat=&quot;0.00_);[Red](0.00)&quot;&gt;&lt;value&gt;8.44172107037641&lt;/value&gt;&lt;text&gt;8.44&lt;/text&gt;&lt;calc NumFormat=&quot;0.00_);[Red](0.00)&quot;&gt;&lt;CalcValue&gt;8.44172107037641&lt;/CalcValue&gt;&lt;CalcText&gt;8.44172107037641&lt;/CalcText&gt;&lt;/calc&gt;&lt;/cell&gt;&lt;cell index=&quot;6&quot; DocID=&quot;A1492D63E605433CBC3905077B22A069&quot; WksName=&quot;_bdm.F6A9DFD86EA047ABB81BDA4F50AD2D62.edm&quot; landmark=&quot;_bdm.F007AE0162CC459FA7845026B024FCF7.edm&quot; address=&quot;'Forward Forecast'!R22&quot; DataType=&quot;7&quot; multiplier=&quot;1&quot; invert=&quot;0&quot; calced=&quot;0&quot; visible=&quot;1&quot; label=&quot;0&quot; NumFormat=&quot;0.00_);[Red](0.00)&quot;&gt;&lt;value&gt;12.845318317124&lt;/value&gt;&lt;text&gt;12.85&lt;/text&gt;&lt;calc NumFormat=&quot;0.00_);[Red](0.00)&quot;&gt;&lt;CalcValue&gt;12.845318317124&lt;/CalcValue&gt;&lt;CalcText&gt;12.845318317124&lt;/CalcText&gt;&lt;/calc&gt;&lt;/cell&gt;&lt;cell index=&quot;7&quot; DocID=&quot;A1492D63E605433CBC3905077B22A069&quot; WksName=&quot;_bdm.F6A9DFD86EA047ABB81BDA4F50AD2D62.edm&quot; landmark=&quot;_bdm.7339448EEE7E40F0A4737C1F2F3C2BFA.edm&quot; address=&quot;'Forward Forecast'!R23&quot; DataType=&quot;7&quot; multiplier=&quot;1&quot; invert=&quot;0&quot; calced=&quot;0&quot; visible=&quot;1&quot; label=&quot;0&quot; NumFormat=&quot;0.00_);[Red](0.00)&quot;&gt;&lt;value&gt;18.5256420156602&lt;/value&gt;&lt;text&gt;18.53&lt;/text&gt;&lt;calc NumFormat=&quot;0.00_);[Red](0.00)&quot;&gt;&lt;CalcValue&gt;18.5256420156602&lt;/CalcValue&gt;&lt;CalcText&gt;18.5256420156602&lt;/CalcText&gt;&lt;/calc&gt;&lt;/cell&gt;&lt;cell index=&quot;8&quot; DocID=&quot;A1492D63E605433CBC3905077B22A069&quot; WksName=&quot;_bdm.F6A9DFD86EA047ABB81BDA4F50AD2D62.edm&quot; landmark=&quot;_bdm.869ECC2362D243B982A5EF8CB3AFF162.edm&quot; address=&quot;'Forward Forecast'!R24&quot; DataType=&quot;7&quot; multiplier=&quot;1&quot; invert=&quot;0&quot; calced=&quot;0&quot; visible=&quot;1&quot; label=&quot;0&quot; NumFormat=&quot;0.00_);[Red](0.00)&quot;&gt;&lt;value&gt;22.702849140265&lt;/value&gt;&lt;text&gt;22.70&lt;/text&gt;&lt;calc NumFormat=&quot;0.00_);[Red](0.00)&quot;&gt;&lt;CalcValue&gt;22.702849140265&lt;/CalcValue&gt;&lt;CalcText&gt;22.702849140265&lt;/CalcText&gt;&lt;/calc&gt;&lt;/cell&gt;&lt;cell index=&quot;9&quot; DocID=&quot;A1492D63E605433CBC3905077B22A069&quot; WksName=&quot;_bdm.F6A9DFD86EA047ABB81BDA4F50AD2D62.edm&quot; landmark=&quot;_bdm.1731C5FEABCF468CAE6702F2EDFAAD9E.edm&quot; address=&quot;'Forward Forecast'!R25&quot; DataType=&quot;7&quot; multiplier=&quot;1&quot; invert=&quot;0&quot; calced=&quot;0&quot; visible=&quot;1&quot; label=&quot;0&quot; NumFormat=&quot;0.00_);[Red](0.00)&quot;&gt;&lt;value&gt;10.1481220932759&lt;/value&gt;&lt;text&gt;10.15&lt;/text&gt;&lt;calc NumFormat=&quot;0.00_);[Red](0.00)&quot;&gt;&lt;CalcValue&gt;10.1481220932759&lt;/CalcValue&gt;&lt;CalcText&gt;10.1481220932759&lt;/CalcText&gt;&lt;/calc&gt;&lt;/cell&gt;&lt;cell index=&quot;10&quot; DocID=&quot;A1492D63E605433CBC3905077B22A069&quot; WksName=&quot;_bdm.F6A9DFD86EA047ABB81BDA4F50AD2D62.edm&quot; landmark=&quot;_bdm.14E811244ECA440D919C8884C24A491B.edm&quot; address=&quot;'Forward Forecast'!R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6&quot; visible=&quot;1&quot; CellCount=&quot;10&quot;&gt;&lt;cell index=&quot;1&quot; DocID=&quot;A1492D63E605433CBC3905077B22A069&quot; WksName=&quot;_bdm.F6A9DFD86EA047ABB81BDA4F50AD2D62.edm&quot; landmark=&quot;_bdm.0ECE51BD018A420285D3DC038AEBC037.edm&quot; address=&quot;'Forward Forecast'!S17&quot; DataType=&quot;9&quot; multiplier=&quot;1&quot; invert=&quot;0&quot; calced=&quot;0&quot; visible=&quot;1&quot; label=&quot;1&quot; NumFormat=&quot;0.00_);[Red](0.00)&quot;&gt;&lt;value&gt;12/31/08E&lt;/value&gt;&lt;text&gt;12/31/08E&lt;/text&gt;&lt;calc NumFormat=&quot;0.00_);[Red](0.00)&quot;&gt;&lt;CalcValue&gt;12/31/08E&lt;/CalcValue&gt;&lt;CalcText&gt;12/31/08E&lt;/CalcText&gt;&lt;/calc&gt;&lt;/cell&gt;&lt;cell index=&quot;2&quot; DocID=&quot;A1492D63E605433CBC3905077B22A069&quot; WksName=&quot;_bdm.F6A9DFD86EA047ABB81BDA4F50AD2D62.edm&quot; landmark=&quot;_bdm.3FA9D51F22894CE48EAA3D7A67243566.edm&quot; address=&quot;'Forward Forecast'!S18&quot; DataType=&quot;7&quot; multiplier=&quot;1&quot; invert=&quot;0&quot; calced=&quot;0&quot; visible=&quot;1&quot; label=&quot;0&quot; NumFormat=&quot;0.00_);[Red](0.00)&quot;&gt;&lt;value&gt;4.71214313977185&lt;/value&gt;&lt;text&gt;4.71&lt;/text&gt;&lt;calc NumFormat=&quot;0.00_);[Red](0.00)&quot;&gt;&lt;CalcValue&gt;4.71214313977185&lt;/CalcValue&gt;&lt;CalcText&gt;4.71214313977185&lt;/CalcText&gt;&lt;/calc&gt;&lt;/cell&gt;&lt;cell index=&quot;3&quot; DocID=&quot;A1492D63E605433CBC3905077B22A069&quot; WksName=&quot;_bdm.F6A9DFD86EA047ABB81BDA4F50AD2D62.edm&quot; landmark=&quot;_bdm.3C4A1F01DB4C4DA096634F218EB35F99.edm&quot; address=&quot;'Forward Forecast'!S19&quot; DataType=&quot;7&quot; multiplier=&quot;1&quot; invert=&quot;0&quot; calced=&quot;0&quot; visible=&quot;1&quot; label=&quot;0&quot; NumFormat=&quot;0.00_);[Red](0.00)&quot;&gt;&lt;value&gt;5.82740154588369&lt;/value&gt;&lt;text&gt;5.83&lt;/text&gt;&lt;calc NumFormat=&quot;0.00_);[Red](0.00)&quot;&gt;&lt;CalcValue&gt;5.82740154588369&lt;/CalcValue&gt;&lt;CalcText&gt;5.82740154588369&lt;/CalcText&gt;&lt;/calc&gt;&lt;/cell&gt;&lt;cell index=&quot;4&quot; DocID=&quot;A1492D63E605433CBC3905077B22A069&quot; WksName=&quot;_bdm.F6A9DFD86EA047ABB81BDA4F50AD2D62.edm&quot; landmark=&quot;_bdm.485AA79B066244A29BE88E35732DD5E7.edm&quot; address=&quot;'Forward Forecast'!S20&quot; DataType=&quot;7&quot; multiplier=&quot;1&quot; invert=&quot;0&quot; calced=&quot;0&quot; visible=&quot;1&quot; label=&quot;0&quot; NumFormat=&quot;0.00_);[Red](0.00)&quot;&gt;&lt;value&gt;8.43986820858067&lt;/value&gt;&lt;text&gt;8.44&lt;/text&gt;&lt;calc NumFormat=&quot;0.00_);[Red](0.00)&quot;&gt;&lt;CalcValue&gt;8.43986820858067&lt;/CalcValue&gt;&lt;CalcText&gt;8.43986820858067&lt;/CalcText&gt;&lt;/calc&gt;&lt;/cell&gt;&lt;cell index=&quot;5&quot; DocID=&quot;A1492D63E605433CBC3905077B22A069&quot; WksName=&quot;_bdm.F6A9DFD86EA047ABB81BDA4F50AD2D62.edm&quot; landmark=&quot;_bdm.B5EF4073FBD24D11B500B9B5BFD92D6A.edm&quot; address=&quot;'Forward Forecast'!S21&quot; DataType=&quot;7&quot; multiplier=&quot;1&quot; invert=&quot;0&quot; calced=&quot;0&quot; visible=&quot;1&quot; label=&quot;0&quot; NumFormat=&quot;0.00_);[Red](0.00)&quot;&gt;&lt;value&gt;12.6625816055646&lt;/value&gt;&lt;text&gt;12.66&lt;/text&gt;&lt;calc NumFormat=&quot;0.00_);[Red](0.00)&quot;&gt;&lt;CalcValue&gt;12.6625816055646&lt;/CalcValue&gt;&lt;CalcText&gt;12.6625816055646&lt;/CalcText&gt;&lt;/calc&gt;&lt;/cell&gt;&lt;cell index=&quot;6&quot; DocID=&quot;A1492D63E605433CBC3905077B22A069&quot; WksName=&quot;_bdm.F6A9DFD86EA047ABB81BDA4F50AD2D62.edm&quot; landmark=&quot;_bdm.4D4BF50A66914373AB1375A6E05510D3.edm&quot; address=&quot;'Forward Forecast'!S22&quot; DataType=&quot;7&quot; multiplier=&quot;1&quot; invert=&quot;0&quot; calced=&quot;0&quot; visible=&quot;1&quot; label=&quot;0&quot; NumFormat=&quot;0.00_);[Red](0.00)&quot;&gt;&lt;value&gt;19.2679774756859&lt;/value&gt;&lt;text&gt;19.27&lt;/text&gt;&lt;calc NumFormat=&quot;0.00_);[Red](0.00)&quot;&gt;&lt;CalcValue&gt;19.2679774756859&lt;/CalcValue&gt;&lt;CalcText&gt;19.2679774756859&lt;/CalcText&gt;&lt;/calc&gt;&lt;/cell&gt;&lt;cell index=&quot;7&quot; DocID=&quot;A1492D63E605433CBC3905077B22A069&quot; WksName=&quot;_bdm.F6A9DFD86EA047ABB81BDA4F50AD2D62.edm&quot; landmark=&quot;_bdm.42BE563B035E405380C2A5E21088CF24.edm&quot; address=&quot;'Forward Forecast'!S23&quot; DataType=&quot;7&quot; multiplier=&quot;1&quot; invert=&quot;0&quot; calced=&quot;0&quot; visible=&quot;1&quot; label=&quot;0&quot; NumFormat=&quot;0.00_);[Red](0.00)&quot;&gt;&lt;value&gt;27.7884630234902&lt;/value&gt;&lt;text&gt;27.79&lt;/text&gt;&lt;calc NumFormat=&quot;0.00_);[Red](0.00)&quot;&gt;&lt;CalcValue&gt;27.7884630234902&lt;/CalcValue&gt;&lt;CalcText&gt;27.7884630234902&lt;/CalcText&gt;&lt;/calc&gt;&lt;/cell&gt;&lt;cell index=&quot;8&quot; DocID=&quot;A1492D63E605433CBC3905077B22A069&quot; WksName=&quot;_bdm.F6A9DFD86EA047ABB81BDA4F50AD2D62.edm&quot; landmark=&quot;_bdm.B7B1AAFC8606449FAE11B37386A3D57F.edm&quot; address=&quot;'Forward Forecast'!S24&quot; DataType=&quot;7&quot; multiplier=&quot;1&quot; invert=&quot;0&quot; calced=&quot;0&quot; visible=&quot;1&quot; label=&quot;0&quot; NumFormat=&quot;0.00_);[Red](0.00)&quot;&gt;&lt;value&gt;34.0542737103975&lt;/value&gt;&lt;text&gt;34.05&lt;/text&gt;&lt;calc NumFormat=&quot;0.00_);[Red](0.00)&quot;&gt;&lt;CalcValue&gt;34.0542737103975&lt;/CalcValue&gt;&lt;CalcText&gt;34.0542737103975&lt;/CalcText&gt;&lt;/calc&gt;&lt;/cell&gt;&lt;cell index=&quot;9&quot; DocID=&quot;A1492D63E605433CBC3905077B22A069&quot; WksName=&quot;_bdm.F6A9DFD86EA047ABB81BDA4F50AD2D62.edm&quot; landmark=&quot;_bdm.90A2FF284E2543AC9F3A7A03E073C92A.edm&quot; address=&quot;'Forward Forecast'!S25&quot; DataType=&quot;7&quot; multiplier=&quot;1&quot; invert=&quot;0&quot; calced=&quot;0&quot; visible=&quot;1&quot; label=&quot;0&quot; NumFormat=&quot;0.00_);[Red](0.00)&quot;&gt;&lt;value&gt;15.2221831399138&lt;/value&gt;&lt;text&gt;15.22&lt;/text&gt;&lt;calc NumFormat=&quot;0.00_);[Red](0.00)&quot;&gt;&lt;CalcValue&gt;15.2221831399138&lt;/CalcValue&gt;&lt;CalcText&gt;15.2221831399138&lt;/CalcText&gt;&lt;/calc&gt;&lt;/cell&gt;&lt;cell index=&quot;10&quot; DocID=&quot;A1492D63E605433CBC3905077B22A069&quot; WksName=&quot;_bdm.F6A9DFD86EA047ABB81BDA4F50AD2D62.edm&quot; landmark=&quot;_bdm.630017DFA3394C60A9F7F00131F7D611.edm&quot; address=&quot;'Forward Forecast'!S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7&quot; visible=&quot;1&quot; CellCount=&quot;10&quot;&gt;&lt;cell index=&quot;1&quot; DocID=&quot;A1492D63E605433CBC3905077B22A069&quot; WksName=&quot;_bdm.F6A9DFD86EA047ABB81BDA4F50AD2D62.edm&quot; landmark=&quot;_bdm.3E8867BDA7B04012BA2A176F10CBB22E.edm&quot; address=&quot;'Forward Forecast'!T17&quot; DataType=&quot;9&quot; multiplier=&quot;1&quot; invert=&quot;0&quot; calced=&quot;0&quot; visible=&quot;1&quot; label=&quot;1&quot; NumFormat=&quot;0.00_);[Red](0.00)&quot;&gt;&lt;value&gt;1/31/09E&lt;/value&gt;&lt;text&gt;1/31/09E&lt;/text&gt;&lt;calc NumFormat=&quot;0.00_);[Red](0.00)&quot;&gt;&lt;CalcValue&gt;1/31/09E&lt;/CalcValue&gt;&lt;CalcText&gt;1/31/09E&lt;/CalcText&gt;&lt;/calc&gt;&lt;/cell&gt;&lt;cell index=&quot;2&quot; DocID=&quot;A1492D63E605433CBC3905077B22A069&quot; WksName=&quot;_bdm.F6A9DFD86EA047ABB81BDA4F50AD2D62.edm&quot; landmark=&quot;_bdm.DC2E8F4FAF4F4D0CB0A7378743616292.edm&quot; address=&quot;'Forward Forecast'!T18&quot; DataType=&quot;7&quot; multiplier=&quot;1&quot; invert=&quot;0&quot; calced=&quot;0&quot; visible=&quot;1&quot; label=&quot;0&quot; NumFormat=&quot;0.00_);[Red](0.00)&quot;&gt;&lt;value&gt;6.28285751969581&lt;/value&gt;&lt;text&gt;6.28&lt;/text&gt;&lt;calc NumFormat=&quot;0.00_);[Red](0.00)&quot;&gt;&lt;CalcValue&gt;6.28285751969581&lt;/CalcValue&gt;&lt;CalcText&gt;6.28285751969581&lt;/CalcText&gt;&lt;/calc&gt;&lt;/cell&gt;&lt;cell index=&quot;3&quot; DocID=&quot;A1492D63E605433CBC3905077B22A069&quot; WksName=&quot;_bdm.F6A9DFD86EA047ABB81BDA4F50AD2D62.edm&quot; landmark=&quot;_bdm.B03236E1A742446F823CD2EA20790811.edm&quot; address=&quot;'Forward Forecast'!T19&quot; DataType=&quot;7&quot; multiplier=&quot;1&quot; invert=&quot;0&quot; calced=&quot;0&quot; visible=&quot;1&quot; label=&quot;0&quot; NumFormat=&quot;0.00_);[Red](0.00)&quot;&gt;&lt;value&gt;7.76986872784491&lt;/value&gt;&lt;text&gt;7.77&lt;/text&gt;&lt;calc NumFormat=&quot;0.00_);[Red](0.00)&quot;&gt;&lt;CalcValue&gt;7.76986872784491&lt;/CalcValue&gt;&lt;CalcText&gt;7.76986872784491&lt;/CalcText&gt;&lt;/calc&gt;&lt;/cell&gt;&lt;cell index=&quot;4&quot; DocID=&quot;A1492D63E605433CBC3905077B22A069&quot; WksName=&quot;_bdm.F6A9DFD86EA047ABB81BDA4F50AD2D62.edm&quot; landmark=&quot;_bdm.6149CC545E054A82A75A916299DC9E46.edm&quot; address=&quot;'Forward Forecast'!T20&quot; DataType=&quot;7&quot; multiplier=&quot;1&quot; invert=&quot;0&quot; calced=&quot;0&quot; visible=&quot;1&quot; label=&quot;0&quot; NumFormat=&quot;0.00_);[Red](0.00)&quot;&gt;&lt;value&gt;11.2531576114409&lt;/value&gt;&lt;text&gt;11.25&lt;/text&gt;&lt;calc NumFormat=&quot;0.00_);[Red](0.00)&quot;&gt;&lt;CalcValue&gt;11.2531576114409&lt;/CalcValue&gt;&lt;CalcText&gt;11.2531576114409&lt;/CalcText&gt;&lt;/calc&gt;&lt;/cell&gt;&lt;cell index=&quot;5&quot; DocID=&quot;A1492D63E605433CBC3905077B22A069&quot; WksName=&quot;_bdm.F6A9DFD86EA047ABB81BDA4F50AD2D62.edm&quot; landmark=&quot;_bdm.4C879D07A8104A91A0DFBC150B1AFB86.edm&quot; address=&quot;'Forward Forecast'!T21&quot; DataType=&quot;7&quot; multiplier=&quot;1&quot; invert=&quot;0&quot; calced=&quot;0&quot; visible=&quot;1&quot; label=&quot;0&quot; NumFormat=&quot;0.00_);[Red](0.00)&quot;&gt;&lt;value&gt;16.8834421407528&lt;/value&gt;&lt;text&gt;16.88&lt;/text&gt;&lt;calc NumFormat=&quot;0.00_);[Red](0.00)&quot;&gt;&lt;CalcValue&gt;16.8834421407528&lt;/CalcValue&gt;&lt;CalcText&gt;16.8834421407528&lt;/CalcText&gt;&lt;/calc&gt;&lt;/cell&gt;&lt;cell index=&quot;6&quot; DocID=&quot;A1492D63E605433CBC3905077B22A069&quot; WksName=&quot;_bdm.F6A9DFD86EA047ABB81BDA4F50AD2D62.edm&quot; landmark=&quot;_bdm.B0F7EE53EE32454FBF0EDFAA080D7B8F.edm&quot; address=&quot;'Forward Forecast'!T22&quot; DataType=&quot;7&quot; multiplier=&quot;1&quot; invert=&quot;0&quot; calced=&quot;0&quot; visible=&quot;1&quot; label=&quot;0&quot; NumFormat=&quot;0.00_);[Red](0.00)&quot;&gt;&lt;value&gt;25.6906366342479&lt;/value&gt;&lt;text&gt;25.69&lt;/text&gt;&lt;calc NumFormat=&quot;0.00_);[Red](0.00)&quot;&gt;&lt;CalcValue&gt;25.6906366342479&lt;/CalcValue&gt;&lt;CalcText&gt;25.6906366342479&lt;/CalcText&gt;&lt;/calc&gt;&lt;/cell&gt;&lt;cell index=&quot;7&quot; DocID=&quot;A1492D63E605433CBC3905077B22A069&quot; WksName=&quot;_bdm.F6A9DFD86EA047ABB81BDA4F50AD2D62.edm&quot; landmark=&quot;_bdm.881F4C7E35BC4A94B12FD931074D489D.edm&quot; address=&quot;'Forward Forecast'!T23&quot; DataType=&quot;7&quot; multiplier=&quot;1&quot; invert=&quot;0&quot; calced=&quot;0&quot; visible=&quot;1&quot; label=&quot;0&quot; NumFormat=&quot;0.00_);[Red](0.00)&quot;&gt;&lt;value&gt;37.0512840313203&lt;/value&gt;&lt;text&gt;37.05&lt;/text&gt;&lt;calc NumFormat=&quot;0.00_);[Red](0.00)&quot;&gt;&lt;CalcValue&gt;37.0512840313203&lt;/CalcValue&gt;&lt;CalcText&gt;37.0512840313203&lt;/CalcText&gt;&lt;/calc&gt;&lt;/cell&gt;&lt;cell index=&quot;8&quot; DocID=&quot;A1492D63E605433CBC3905077B22A069&quot; WksName=&quot;_bdm.F6A9DFD86EA047ABB81BDA4F50AD2D62.edm&quot; landmark=&quot;_bdm.7D1170F4EF9E45B38964280EE5E70E98.edm&quot; address=&quot;'Forward Forecast'!T24&quot; DataType=&quot;7&quot; multiplier=&quot;1&quot; invert=&quot;0&quot; calced=&quot;0&quot; visible=&quot;1&quot; label=&quot;0&quot; NumFormat=&quot;0.00_);[Red](0.00)&quot;&gt;&lt;value&gt;45.40569828053&lt;/value&gt;&lt;text&gt;45.41&lt;/text&gt;&lt;calc NumFormat=&quot;0.00_);[Red](0.00)&quot;&gt;&lt;CalcValue&gt;45.40569828053&lt;/CalcValue&gt;&lt;CalcText&gt;45.40569828053&lt;/CalcText&gt;&lt;/calc&gt;&lt;/cell&gt;&lt;cell index=&quot;9&quot; DocID=&quot;A1492D63E605433CBC3905077B22A069&quot; WksName=&quot;_bdm.F6A9DFD86EA047ABB81BDA4F50AD2D62.edm&quot; landmark=&quot;_bdm.6C35A3D5CEC846AEA34DAFBBBE227C1C.edm&quot; address=&quot;'Forward Forecast'!T25&quot; DataType=&quot;7&quot; multiplier=&quot;1&quot; invert=&quot;0&quot; calced=&quot;0&quot; visible=&quot;1&quot; label=&quot;0&quot; NumFormat=&quot;0.00_);[Red](0.00)&quot;&gt;&lt;value&gt;20.2962441865518&lt;/value&gt;&lt;text&gt;20.30&lt;/text&gt;&lt;calc NumFormat=&quot;0.00_);[Red](0.00)&quot;&gt;&lt;CalcValue&gt;20.2962441865518&lt;/CalcValue&gt;&lt;CalcText&gt;20.2962441865518&lt;/CalcText&gt;&lt;/calc&gt;&lt;/cell&gt;&lt;cell index=&quot;10&quot; DocID=&quot;A1492D63E605433CBC3905077B22A069&quot; WksName=&quot;_bdm.F6A9DFD86EA047ABB81BDA4F50AD2D62.edm&quot; landmark=&quot;_bdm.89817983C9C94B2A8D09E25518F9A99B.edm&quot; address=&quot;'Forward Forecast'!T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8&quot; visible=&quot;1&quot; CellCount=&quot;10&quot;&gt;&lt;cell index=&quot;1&quot; DocID=&quot;A1492D63E605433CBC3905077B22A069&quot; WksName=&quot;_bdm.F6A9DFD86EA047ABB81BDA4F50AD2D62.edm&quot; landmark=&quot;_bdm.7C9A786E9D534E12B772DF94C1713A02.edm&quot; address=&quot;'Forward Forecast'!U17&quot; DataType=&quot;9&quot; multiplier=&quot;1&quot; invert=&quot;0&quot; calced=&quot;0&quot; visible=&quot;1&quot; label=&quot;1&quot; NumFormat=&quot;0.00_);[Red](0.00)&quot;&gt;&lt;value&gt;2/28/09E&lt;/value&gt;&lt;text&gt;2/28/09E&lt;/text&gt;&lt;calc NumFormat=&quot;0.00_);[Red](0.00)&quot;&gt;&lt;CalcValue&gt;2/28/09E&lt;/CalcValue&gt;&lt;CalcText&gt;2/28/09E&lt;/CalcText&gt;&lt;/calc&gt;&lt;/cell&gt;&lt;cell index=&quot;2&quot; DocID=&quot;A1492D63E605433CBC3905077B22A069&quot; WksName=&quot;_bdm.F6A9DFD86EA047ABB81BDA4F50AD2D62.edm&quot; landmark=&quot;_bdm.EFF1C02D81564C48AD02C47249E09313.edm&quot; address=&quot;'Forward Forecast'!U18&quot; DataType=&quot;7&quot; multiplier=&quot;1&quot; invert=&quot;0&quot; calced=&quot;0&quot; visible=&quot;1&quot; label=&quot;0&quot; NumFormat=&quot;0.00_);[Red](0.00)&quot;&gt;&lt;value&gt;7.85357189961976&lt;/value&gt;&lt;text&gt;7.85&lt;/text&gt;&lt;calc NumFormat=&quot;0.00_);[Red](0.00)&quot;&gt;&lt;CalcValue&gt;7.85357189961976&lt;/CalcValue&gt;&lt;CalcText&gt;7.85357189961976&lt;/CalcText&gt;&lt;/calc&gt;&lt;/cell&gt;&lt;cell index=&quot;3&quot; DocID=&quot;A1492D63E605433CBC3905077B22A069&quot; WksName=&quot;_bdm.F6A9DFD86EA047ABB81BDA4F50AD2D62.edm&quot; landmark=&quot;_bdm.99B7510B49EB4BBD8915E3F2AC6B35A2.edm&quot; address=&quot;'Forward Forecast'!U19&quot; DataType=&quot;7&quot; multiplier=&quot;1&quot; invert=&quot;0&quot; calced=&quot;0&quot; visible=&quot;1&quot; label=&quot;0&quot; NumFormat=&quot;0.00_);[Red](0.00)&quot;&gt;&lt;value&gt;9.71233590980614&lt;/value&gt;&lt;text&gt;9.71&lt;/text&gt;&lt;calc NumFormat=&quot;0.00_);[Red](0.00)&quot;&gt;&lt;CalcValue&gt;9.71233590980614&lt;/CalcValue&gt;&lt;CalcText&gt;9.71233590980614&lt;/CalcText&gt;&lt;/calc&gt;&lt;/cell&gt;&lt;cell index=&quot;4&quot; DocID=&quot;A1492D63E605433CBC3905077B22A069&quot; WksName=&quot;_bdm.F6A9DFD86EA047ABB81BDA4F50AD2D62.edm&quot; landmark=&quot;_bdm.2C3F9D971CFC48EA86C399D9D7D4F67D.edm&quot; address=&quot;'Forward Forecast'!U20&quot; DataType=&quot;7&quot; multiplier=&quot;1&quot; invert=&quot;0&quot; calced=&quot;0&quot; visible=&quot;1&quot; label=&quot;0&quot; NumFormat=&quot;0.00_);[Red](0.00)&quot;&gt;&lt;value&gt;14.0664470143011&lt;/value&gt;&lt;text&gt;14.07&lt;/text&gt;&lt;calc NumFormat=&quot;0.00_);[Red](0.00)&quot;&gt;&lt;CalcValue&gt;14.0664470143011&lt;/CalcValue&gt;&lt;CalcText&gt;14.0664470143011&lt;/CalcText&gt;&lt;/calc&gt;&lt;/cell&gt;&lt;cell index=&quot;5&quot; DocID=&quot;A1492D63E605433CBC3905077B22A069&quot; WksName=&quot;_bdm.F6A9DFD86EA047ABB81BDA4F50AD2D62.edm&quot; landmark=&quot;_bdm.1B2FFDE297BA4E67973394725850789D.edm&quot; address=&quot;'Forward Forecast'!U21&quot; DataType=&quot;7&quot; multiplier=&quot;1&quot; invert=&quot;0&quot; calced=&quot;0&quot; visible=&quot;1&quot; label=&quot;0&quot; NumFormat=&quot;0.00_);[Red](0.00)&quot;&gt;&lt;value&gt;21.104302675941&lt;/value&gt;&lt;text&gt;21.10&lt;/text&gt;&lt;calc NumFormat=&quot;0.00_);[Red](0.00)&quot;&gt;&lt;CalcValue&gt;21.104302675941&lt;/CalcValue&gt;&lt;CalcText&gt;21.104302675941&lt;/CalcText&gt;&lt;/calc&gt;&lt;/cell&gt;&lt;cell index=&quot;6&quot; DocID=&quot;A1492D63E605433CBC3905077B22A069&quot; WksName=&quot;_bdm.F6A9DFD86EA047ABB81BDA4F50AD2D62.edm&quot; landmark=&quot;_bdm.AAC33308C90A4B8FB2AC4630A39FFE3C.edm&quot; address=&quot;'Forward Forecast'!U22&quot; DataType=&quot;7&quot; multiplier=&quot;1&quot; invert=&quot;0&quot; calced=&quot;0&quot; visible=&quot;1&quot; label=&quot;0&quot; NumFormat=&quot;0.00_);[Red](0.00)&quot;&gt;&lt;value&gt;32.1132957928099&lt;/value&gt;&lt;text&gt;32.11&lt;/text&gt;&lt;calc NumFormat=&quot;0.00_);[Red](0.00)&quot;&gt;&lt;CalcValue&gt;32.1132957928099&lt;/CalcValue&gt;&lt;CalcText&gt;32.1132957928099&lt;/CalcText&gt;&lt;/calc&gt;&lt;/cell&gt;&lt;cell index=&quot;7&quot; DocID=&quot;A1492D63E605433CBC3905077B22A069&quot; WksName=&quot;_bdm.F6A9DFD86EA047ABB81BDA4F50AD2D62.edm&quot; landmark=&quot;_bdm.FEF5875496884CF1918105C647894EE9.edm&quot; address=&quot;'Forward Forecast'!U23&quot; DataType=&quot;7&quot; multiplier=&quot;1&quot; invert=&quot;0&quot; calced=&quot;0&quot; visible=&quot;1&quot; label=&quot;0&quot; NumFormat=&quot;0.00_);[Red](0.00)&quot;&gt;&lt;value&gt;46.3141050391504&lt;/value&gt;&lt;text&gt;46.31&lt;/text&gt;&lt;calc NumFormat=&quot;0.00_);[Red](0.00)&quot;&gt;&lt;CalcValue&gt;46.3141050391504&lt;/CalcValue&gt;&lt;CalcText&gt;46.3141050391504&lt;/CalcText&gt;&lt;/calc&gt;&lt;/cell&gt;&lt;cell index=&quot;8&quot; DocID=&quot;A1492D63E605433CBC3905077B22A069&quot; WksName=&quot;_bdm.F6A9DFD86EA047ABB81BDA4F50AD2D62.edm&quot; landmark=&quot;_bdm.EABD377AB0204D8F96DF63DC9863E310.edm&quot; address=&quot;'Forward Forecast'!U24&quot; DataType=&quot;7&quot; multiplier=&quot;1&quot; invert=&quot;0&quot; calced=&quot;0&quot; visible=&quot;1&quot; label=&quot;0&quot; NumFormat=&quot;0.00_);[Red](0.00)&quot;&gt;&lt;value&gt;56.7571228506625&lt;/value&gt;&lt;text&gt;56.76&lt;/text&gt;&lt;calc NumFormat=&quot;0.00_);[Red](0.00)&quot;&gt;&lt;CalcValue&gt;56.7571228506625&lt;/CalcValue&gt;&lt;CalcText&gt;56.7571228506625&lt;/CalcText&gt;&lt;/calc&gt;&lt;/cell&gt;&lt;cell index=&quot;9&quot; DocID=&quot;A1492D63E605433CBC3905077B22A069&quot; WksName=&quot;_bdm.F6A9DFD86EA047ABB81BDA4F50AD2D62.edm&quot; landmark=&quot;_bdm.6EEDA815F925446FA94EF31377165A4F.edm&quot; address=&quot;'Forward Forecast'!U25&quot; DataType=&quot;7&quot; multiplier=&quot;1&quot; invert=&quot;0&quot; calced=&quot;0&quot; visible=&quot;1&quot; label=&quot;0&quot; NumFormat=&quot;0.00_);[Red](0.00)&quot;&gt;&lt;value&gt;25.3703052331897&lt;/value&gt;&lt;text&gt;25.37&lt;/text&gt;&lt;calc NumFormat=&quot;0.00_);[Red](0.00)&quot;&gt;&lt;CalcValue&gt;25.3703052331897&lt;/CalcValue&gt;&lt;CalcText&gt;25.3703052331897&lt;/CalcText&gt;&lt;/calc&gt;&lt;/cell&gt;&lt;cell index=&quot;10&quot; DocID=&quot;A1492D63E605433CBC3905077B22A069&quot; WksName=&quot;_bdm.F6A9DFD86EA047ABB81BDA4F50AD2D62.edm&quot; landmark=&quot;_bdm.51BE173B10D143ACAEFEA3D750F648B4.edm&quot; address=&quot;'Forward Forecast'!U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9&quot; visible=&quot;1&quot; CellCount=&quot;10&quot;&gt;&lt;cell index=&quot;1&quot; DocID=&quot;A1492D63E605433CBC3905077B22A069&quot; WksName=&quot;_bdm.F6A9DFD86EA047ABB81BDA4F50AD2D62.edm&quot; landmark=&quot;_bdm.28438D811D9B49C58977E3367C09DFCA.edm&quot; address=&quot;'Forward Forecast'!V17&quot; DataType=&quot;9&quot; multiplier=&quot;1&quot; invert=&quot;0&quot; calced=&quot;0&quot; visible=&quot;1&quot; label=&quot;1&quot; NumFormat=&quot;0.00_);[Red](0.00)&quot;&gt;&lt;value&gt;3/31/09E&lt;/value&gt;&lt;text&gt;3/31/09E&lt;/text&gt;&lt;calc NumFormat=&quot;0.00_);[Red](0.00)&quot;&gt;&lt;CalcValue&gt;3/31/09E&lt;/CalcValue&gt;&lt;CalcText&gt;3/31/09E&lt;/CalcText&gt;&lt;/calc&gt;&lt;/cell&gt;&lt;cell index=&quot;2&quot; DocID=&quot;A1492D63E605433CBC3905077B22A069&quot; WksName=&quot;_bdm.F6A9DFD86EA047ABB81BDA4F50AD2D62.edm&quot; landmark=&quot;_bdm.ABC8D47974214421B37D14D5197C2D9F.edm&quot; address=&quot;'Forward Forecast'!V18&quot; DataType=&quot;7&quot; multiplier=&quot;1&quot; invert=&quot;0&quot; calced=&quot;0&quot; visible=&quot;1&quot; label=&quot;0&quot; NumFormat=&quot;0.00_);[Red](0.00)&quot;&gt;&lt;value&gt;9.42428627954371&lt;/value&gt;&lt;text&gt;9.42&lt;/text&gt;&lt;calc NumFormat=&quot;0.00_);[Red](0.00)&quot;&gt;&lt;CalcValue&gt;9.42428627954371&lt;/CalcValue&gt;&lt;CalcText&gt;9.42428627954371&lt;/CalcText&gt;&lt;/calc&gt;&lt;/cell&gt;&lt;cell index=&quot;3&quot; DocID=&quot;A1492D63E605433CBC3905077B22A069&quot; WksName=&quot;_bdm.F6A9DFD86EA047ABB81BDA4F50AD2D62.edm&quot; landmark=&quot;_bdm.18C2C017E9914C079E24700721A35D29.edm&quot; address=&quot;'Forward Forecast'!V19&quot; DataType=&quot;7&quot; multiplier=&quot;1&quot; invert=&quot;0&quot; calced=&quot;0&quot; visible=&quot;1&quot; label=&quot;0&quot; NumFormat=&quot;0.00_);[Red](0.00)&quot;&gt;&lt;value&gt;11.6548030917674&lt;/value&gt;&lt;text&gt;11.65&lt;/text&gt;&lt;calc NumFormat=&quot;0.00_);[Red](0.00)&quot;&gt;&lt;CalcValue&gt;11.6548030917674&lt;/CalcValue&gt;&lt;CalcText&gt;11.6548030917674&lt;/CalcText&gt;&lt;/calc&gt;&lt;/cell&gt;&lt;cell index=&quot;4&quot; DocID=&quot;A1492D63E605433CBC3905077B22A069&quot; WksName=&quot;_bdm.F6A9DFD86EA047ABB81BDA4F50AD2D62.edm&quot; landmark=&quot;_bdm.9E7D617B71A2402DB3B2921EDB791C71.edm&quot; address=&quot;'Forward Forecast'!V20&quot; DataType=&quot;7&quot; multiplier=&quot;1&quot; invert=&quot;0&quot; calced=&quot;0&quot; visible=&quot;1&quot; label=&quot;0&quot; NumFormat=&quot;0.00_);[Red](0.00)&quot;&gt;&lt;value&gt;16.8797364171613&lt;/value&gt;&lt;text&gt;16.88&lt;/text&gt;&lt;calc NumFormat=&quot;0.00_);[Red](0.00)&quot;&gt;&lt;CalcValue&gt;16.8797364171613&lt;/CalcValue&gt;&lt;CalcText&gt;16.8797364171613&lt;/CalcText&gt;&lt;/calc&gt;&lt;/cell&gt;&lt;cell index=&quot;5&quot; DocID=&quot;A1492D63E605433CBC3905077B22A069&quot; WksName=&quot;_bdm.F6A9DFD86EA047ABB81BDA4F50AD2D62.edm&quot; landmark=&quot;_bdm.AF1E8EDDA49C4FF5885C61BEA69E9328.edm&quot; address=&quot;'Forward Forecast'!V21&quot; DataType=&quot;7&quot; multiplier=&quot;1&quot; invert=&quot;0&quot; calced=&quot;0&quot; visible=&quot;1&quot; label=&quot;0&quot; NumFormat=&quot;0.00_);[Red](0.00)&quot;&gt;&lt;value&gt;25.3251632111292&lt;/value&gt;&lt;text&gt;25.33&lt;/text&gt;&lt;calc NumFormat=&quot;0.00_);[Red](0.00)&quot;&gt;&lt;CalcValue&gt;25.3251632111292&lt;/CalcValue&gt;&lt;CalcText&gt;25.3251632111292&lt;/CalcText&gt;&lt;/calc&gt;&lt;/cell&gt;&lt;cell index=&quot;6&quot; DocID=&quot;A1492D63E605433CBC3905077B22A069&quot; WksName=&quot;_bdm.F6A9DFD86EA047ABB81BDA4F50AD2D62.edm&quot; landmark=&quot;_bdm.0C53FBAF63704AD1BD93C4EBBB26F40D.edm&quot; address=&quot;'Forward Forecast'!V22&quot; DataType=&quot;7&quot; multiplier=&quot;1&quot; invert=&quot;0&quot; calced=&quot;0&quot; visible=&quot;1&quot; label=&quot;0&quot; NumFormat=&quot;0.00_);[Red](0.00)&quot;&gt;&lt;value&gt;38.5359549513719&lt;/value&gt;&lt;text&gt;38.54&lt;/text&gt;&lt;calc NumFormat=&quot;0.00_);[Red](0.00)&quot;&gt;&lt;CalcValue&gt;38.5359549513719&lt;/CalcValue&gt;&lt;CalcText&gt;38.5359549513719&lt;/CalcText&gt;&lt;/calc&gt;&lt;/cell&gt;&lt;cell index=&quot;7&quot; DocID=&quot;A1492D63E605433CBC3905077B22A069&quot; WksName=&quot;_bdm.F6A9DFD86EA047ABB81BDA4F50AD2D62.edm&quot; landmark=&quot;_bdm.EC630D4BF9694530A55B86BB1487CADC.edm&quot; address=&quot;'Forward Forecast'!V23&quot; DataType=&quot;7&quot; multiplier=&quot;1&quot; invert=&quot;0&quot; calced=&quot;0&quot; visible=&quot;1&quot; label=&quot;0&quot; NumFormat=&quot;0.00_);[Red](0.00)&quot;&gt;&lt;value&gt;55.5769260469805&lt;/value&gt;&lt;text&gt;55.58&lt;/text&gt;&lt;calc NumFormat=&quot;0.00_);[Red](0.00)&quot;&gt;&lt;CalcValue&gt;55.5769260469805&lt;/CalcValue&gt;&lt;CalcText&gt;55.5769260469805&lt;/CalcText&gt;&lt;/calc&gt;&lt;/cell&gt;&lt;cell index=&quot;8&quot; DocID=&quot;A1492D63E605433CBC3905077B22A069&quot; WksName=&quot;_bdm.F6A9DFD86EA047ABB81BDA4F50AD2D62.edm&quot; landmark=&quot;_bdm.67A4FC5966644C408972836D45C8DB3B.edm&quot; address=&quot;'Forward Forecast'!V24&quot; DataType=&quot;7&quot; multiplier=&quot;1&quot; invert=&quot;0&quot; calced=&quot;0&quot; visible=&quot;1&quot; label=&quot;0&quot; NumFormat=&quot;0.00_);[Red](0.00)&quot;&gt;&lt;value&gt;68.108547420795&lt;/value&gt;&lt;text&gt;68.11&lt;/text&gt;&lt;calc NumFormat=&quot;0.00_);[Red](0.00)&quot;&gt;&lt;CalcValue&gt;68.108547420795&lt;/CalcValue&gt;&lt;CalcText&gt;68.108547420795&lt;/CalcText&gt;&lt;/calc&gt;&lt;/cell&gt;&lt;cell index=&quot;9&quot; DocID=&quot;A1492D63E605433CBC3905077B22A069&quot; WksName=&quot;_bdm.F6A9DFD86EA047ABB81BDA4F50AD2D62.edm&quot; landmark=&quot;_bdm.DC9B5E0743B747CD94DAFAB62D7504E4.edm&quot; address=&quot;'Forward Forecast'!V25&quot; DataType=&quot;7&quot; multiplier=&quot;1&quot; invert=&quot;0&quot; calced=&quot;0&quot; visible=&quot;1&quot; label=&quot;0&quot; NumFormat=&quot;0.00_);[Red](0.00)&quot;&gt;&lt;value&gt;30.4443662798276&lt;/value&gt;&lt;text&gt;30.44&lt;/text&gt;&lt;calc NumFormat=&quot;0.00_);[Red](0.00)&quot;&gt;&lt;CalcValue&gt;30.4443662798276&lt;/CalcValue&gt;&lt;CalcText&gt;30.4443662798276&lt;/CalcText&gt;&lt;/calc&gt;&lt;/cell&gt;&lt;cell index=&quot;10&quot; DocID=&quot;A1492D63E605433CBC3905077B22A069&quot; WksName=&quot;_bdm.F6A9DFD86EA047ABB81BDA4F50AD2D62.edm&quot; landmark=&quot;_bdm.460A9A56789C4262A7961E7D3BDFED9C.edm&quot; address=&quot;'Forward Forecast'!V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10&quot; visible=&quot;1&quot; CellCount=&quot;10&quot;&gt;&lt;cell index=&quot;1&quot; DocID=&quot;A1492D63E605433CBC3905077B22A069&quot; WksName=&quot;_bdm.F6A9DFD86EA047ABB81BDA4F50AD2D62.edm&quot; landmark=&quot;_bdm.318C3AD250F143C4AF4C3A1D43BF6819.edm&quot; address=&quot;'Forward Forecast'!W17&quot; DataType=&quot;9&quot; multiplier=&quot;1&quot; invert=&quot;0&quot; calced=&quot;0&quot; visible=&quot;1&quot; label=&quot;1&quot; NumFormat=&quot;0.00_);[Red](0.00)&quot;&gt;&lt;value&gt;4/30/09E&lt;/value&gt;&lt;text&gt;4/30/09E&lt;/text&gt;&lt;calc NumFormat=&quot;0.00_);[Red](0.00)&quot;&gt;&lt;CalcValue&gt;4/30/09E&lt;/CalcValue&gt;&lt;CalcText&gt;4/30/09E&lt;/CalcText&gt;&lt;/calc&gt;&lt;/cell&gt;&lt;cell index=&quot;2&quot; DocID=&quot;A1492D63E605433CBC3905077B22A069&quot; WksName=&quot;_bdm.F6A9DFD86EA047ABB81BDA4F50AD2D62.edm&quot; landmark=&quot;_bdm.41B6544E997541E89B343240F8822899.edm&quot; address=&quot;'Forward Forecast'!W18&quot; DataType=&quot;7&quot; multiplier=&quot;1&quot; invert=&quot;0&quot; calced=&quot;0&quot; visible=&quot;1&quot; label=&quot;0&quot; NumFormat=&quot;0.00_);[Red](0.00)&quot;&gt;&lt;value&gt;10.9950006594677&lt;/value&gt;&lt;text&gt;11.00&lt;/text&gt;&lt;calc NumFormat=&quot;0.00_);[Red](0.00)&quot;&gt;&lt;CalcValue&gt;10.9950006594677&lt;/CalcValue&gt;&lt;CalcText&gt;10.9950006594677&lt;/CalcText&gt;&lt;/calc&gt;&lt;/cell&gt;&lt;cell index=&quot;3&quot; DocID=&quot;A1492D63E605433CBC3905077B22A069&quot; WksName=&quot;_bdm.F6A9DFD86EA047ABB81BDA4F50AD2D62.edm&quot; landmark=&quot;_bdm.ECC7DE56C9604AEB9C8763D818A7C144.edm&quot; address=&quot;'Forward Forecast'!W19&quot; DataType=&quot;7&quot; multiplier=&quot;1&quot; invert=&quot;0&quot; calced=&quot;0&quot; visible=&quot;1&quot; label=&quot;0&quot; NumFormat=&quot;0.00_);[Red](0.00)&quot;&gt;&lt;value&gt;13.5972702737286&lt;/value&gt;&lt;text&gt;13.60&lt;/text&gt;&lt;calc NumFormat=&quot;0.00_);[Red](0.00)&quot;&gt;&lt;CalcValue&gt;13.5972702737286&lt;/CalcValue&gt;&lt;CalcText&gt;13.5972702737286&lt;/CalcText&gt;&lt;/calc&gt;&lt;/cell&gt;&lt;cell index=&quot;4&quot; DocID=&quot;A1492D63E605433CBC3905077B22A069&quot; WksName=&quot;_bdm.F6A9DFD86EA047ABB81BDA4F50AD2D62.edm&quot; landmark=&quot;_bdm.57E25ABB43F34D5C8A6BB4789AF18DCE.edm&quot; address=&quot;'Forward Forecast'!W20&quot; DataType=&quot;7&quot; multiplier=&quot;1&quot; invert=&quot;0&quot; calced=&quot;0&quot; visible=&quot;1&quot; label=&quot;0&quot; NumFormat=&quot;0.00_);[Red](0.00)&quot;&gt;&lt;value&gt;19.6930258200216&lt;/value&gt;&lt;text&gt;19.69&lt;/text&gt;&lt;calc NumFormat=&quot;0.00_);[Red](0.00)&quot;&gt;&lt;CalcValue&gt;19.6930258200216&lt;/CalcValue&gt;&lt;CalcText&gt;19.6930258200216&lt;/CalcText&gt;&lt;/calc&gt;&lt;/cell&gt;&lt;cell index=&quot;5&quot; DocID=&quot;A1492D63E605433CBC3905077B22A069&quot; WksName=&quot;_bdm.F6A9DFD86EA047ABB81BDA4F50AD2D62.edm&quot; landmark=&quot;_bdm.65971B85CFF84494932546B321E1EF14.edm&quot; address=&quot;'Forward Forecast'!W21&quot; DataType=&quot;7&quot; multiplier=&quot;1&quot; invert=&quot;0&quot; calced=&quot;0&quot; visible=&quot;1&quot; label=&quot;0&quot; NumFormat=&quot;0.00_);[Red](0.00)&quot;&gt;&lt;value&gt;29.5460237463174&lt;/value&gt;&lt;text&gt;29.55&lt;/text&gt;&lt;calc NumFormat=&quot;0.00_);[Red](0.00)&quot;&gt;&lt;CalcValue&gt;29.5460237463174&lt;/CalcValue&gt;&lt;CalcText&gt;29.5460237463174&lt;/CalcText&gt;&lt;/calc&gt;&lt;/cell&gt;&lt;cell index=&quot;6&quot; DocID=&quot;A1492D63E605433CBC3905077B22A069&quot; WksName=&quot;_bdm.F6A9DFD86EA047ABB81BDA4F50AD2D62.edm&quot; landmark=&quot;_bdm.6051E34B8677477F86742482C2C8E214.edm&quot; address=&quot;'Forward Forecast'!W22&quot; DataType=&quot;7&quot; multiplier=&quot;1&quot; invert=&quot;0&quot; calced=&quot;0&quot; visible=&quot;1&quot; label=&quot;0&quot; NumFormat=&quot;0.00_);[Red](0.00)&quot;&gt;&lt;value&gt;44.9586141099339&lt;/value&gt;&lt;text&gt;44.96&lt;/text&gt;&lt;calc NumFormat=&quot;0.00_);[Red](0.00)&quot;&gt;&lt;CalcValue&gt;44.9586141099339&lt;/CalcValue&gt;&lt;CalcText&gt;44.9586141099339&lt;/CalcText&gt;&lt;/calc&gt;&lt;/cell&gt;&lt;cell index=&quot;7&quot; DocID=&quot;A1492D63E605433CBC3905077B22A069&quot; WksName=&quot;_bdm.F6A9DFD86EA047ABB81BDA4F50AD2D62.edm&quot; landmark=&quot;_bdm.B5492D4E4A1841F5BD825683AC56F567.edm&quot; address=&quot;'Forward Forecast'!W23&quot; DataType=&quot;7&quot; multiplier=&quot;1&quot; invert=&quot;0&quot; calced=&quot;0&quot; visible=&quot;1&quot; label=&quot;0&quot; NumFormat=&quot;0.00_);[Red](0.00)&quot;&gt;&lt;value&gt;64.8397470548106&lt;/value&gt;&lt;text&gt;64.84&lt;/text&gt;&lt;calc NumFormat=&quot;0.00_);[Red](0.00)&quot;&gt;&lt;CalcValue&gt;64.8397470548106&lt;/CalcValue&gt;&lt;CalcText&gt;64.8397470548106&lt;/CalcText&gt;&lt;/calc&gt;&lt;/cell&gt;&lt;cell index=&quot;8&quot; DocID=&quot;A1492D63E605433CBC3905077B22A069&quot; WksName=&quot;_bdm.F6A9DFD86EA047ABB81BDA4F50AD2D62.edm&quot; landmark=&quot;_bdm.1BDD4D330BC94AEB82F2BA2A40A8DA71.edm&quot; address=&quot;'Forward Forecast'!W24&quot; DataType=&quot;7&quot; multiplier=&quot;1&quot; invert=&quot;0&quot; calced=&quot;0&quot; visible=&quot;1&quot; label=&quot;0&quot; NumFormat=&quot;0.00_);[Red](0.00)&quot;&gt;&lt;value&gt;79.4599719909276&lt;/value&gt;&lt;text&gt;79.46&lt;/text&gt;&lt;calc NumFormat=&quot;0.00_);[Red](0.00)&quot;&gt;&lt;CalcValue&gt;79.4599719909276&lt;/CalcValue&gt;&lt;CalcText&gt;79.4599719909276&lt;/CalcText&gt;&lt;/calc&gt;&lt;/cell&gt;&lt;cell index=&quot;9&quot; DocID=&quot;A1492D63E605433CBC3905077B22A069&quot; WksName=&quot;_bdm.F6A9DFD86EA047ABB81BDA4F50AD2D62.edm&quot; landmark=&quot;_bdm.59940E2F68DA49C2BA8DEAFA4C920906.edm&quot; address=&quot;'Forward Forecast'!W25&quot; DataType=&quot;7&quot; multiplier=&quot;1&quot; invert=&quot;0&quot; calced=&quot;0&quot; visible=&quot;1&quot; label=&quot;0&quot; NumFormat=&quot;0.00_);[Red](0.00)&quot;&gt;&lt;value&gt;35.5184273264656&lt;/value&gt;&lt;text&gt;35.52&lt;/text&gt;&lt;calc NumFormat=&quot;0.00_);[Red](0.00)&quot;&gt;&lt;CalcValue&gt;35.5184273264656&lt;/CalcValue&gt;&lt;CalcText&gt;35.5184273264656&lt;/CalcText&gt;&lt;/calc&gt;&lt;/cell&gt;&lt;cell index=&quot;10&quot; DocID=&quot;A1492D63E605433CBC3905077B22A069&quot; WksName=&quot;_bdm.F6A9DFD86EA047ABB81BDA4F50AD2D62.edm&quot; landmark=&quot;_bdm.BBD6B4E11DA44B3997ED445C23851C79.edm&quot; address=&quot;'Forward Forecast'!W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11&quot; visible=&quot;1&quot; CellCount=&quot;10&quot;&gt;&lt;cell index=&quot;1&quot; DocID=&quot;A1492D63E605433CBC3905077B22A069&quot; WksName=&quot;_bdm.F6A9DFD86EA047ABB81BDA4F50AD2D62.edm&quot; landmark=&quot;_bdm.B77F56A868DC4B2D9E7C6A5E44D6ACBF.edm&quot; address=&quot;'Forward Forecast'!X17&quot; DataType=&quot;9&quot; multiplier=&quot;1&quot; invert=&quot;0&quot; calced=&quot;0&quot; visible=&quot;1&quot; label=&quot;1&quot; NumFormat=&quot;0.00_);[Red](0.00)&quot;&gt;&lt;value&gt;5/31/09E&lt;/value&gt;&lt;text&gt;5/31/09E&lt;/text&gt;&lt;calc NumFormat=&quot;0.00_);[Red](0.00)&quot;&gt;&lt;CalcValue&gt;5/31/09E&lt;/CalcValue&gt;&lt;CalcText&gt;5/31/09E&lt;/CalcText&gt;&lt;/calc&gt;&lt;/cell&gt;&lt;cell index=&quot;2&quot; DocID=&quot;A1492D63E605433CBC3905077B22A069&quot; WksName=&quot;_bdm.F6A9DFD86EA047ABB81BDA4F50AD2D62.edm&quot; landmark=&quot;_bdm.BF065672F52F4613A616A2C4FB18106D.edm&quot; address=&quot;'Forward Forecast'!X18&quot; DataType=&quot;7&quot; multiplier=&quot;1&quot; invert=&quot;0&quot; calced=&quot;0&quot; visible=&quot;1&quot; label=&quot;0&quot; NumFormat=&quot;0.00_);[Red](0.00)&quot;&gt;&lt;value&gt;12.5657150393916&lt;/value&gt;&lt;text&gt;12.57&lt;/text&gt;&lt;calc NumFormat=&quot;0.00_);[Red](0.00)&quot;&gt;&lt;CalcValue&gt;12.5657150393916&lt;/CalcValue&gt;&lt;CalcText&gt;12.5657150393916&lt;/CalcText&gt;&lt;/calc&gt;&lt;/cell&gt;&lt;cell index=&quot;3&quot; DocID=&quot;A1492D63E605433CBC3905077B22A069&quot; WksName=&quot;_bdm.F6A9DFD86EA047ABB81BDA4F50AD2D62.edm&quot; landmark=&quot;_bdm.E94F8CB5DF614020B1D94AA4D84C8586.edm&quot; address=&quot;'Forward Forecast'!X19&quot; DataType=&quot;7&quot; multiplier=&quot;1&quot; invert=&quot;0&quot; calced=&quot;0&quot; visible=&quot;1&quot; label=&quot;0&quot; NumFormat=&quot;0.00_);[Red](0.00)&quot;&gt;&lt;value&gt;15.5397374556898&lt;/value&gt;&lt;text&gt;15.54&lt;/text&gt;&lt;calc NumFormat=&quot;0.00_);[Red](0.00)&quot;&gt;&lt;CalcValue&gt;15.5397374556898&lt;/CalcValue&gt;&lt;CalcText&gt;15.5397374556898&lt;/CalcText&gt;&lt;/calc&gt;&lt;/cell&gt;&lt;cell index=&quot;4&quot; DocID=&quot;A1492D63E605433CBC3905077B22A069&quot; WksName=&quot;_bdm.F6A9DFD86EA047ABB81BDA4F50AD2D62.edm&quot; landmark=&quot;_bdm.2ACDF39DE4E94B1CBC8608A332F662B4.edm&quot; address=&quot;'Forward Forecast'!X20&quot; DataType=&quot;7&quot; multiplier=&quot;1&quot; invert=&quot;0&quot; calced=&quot;0&quot; visible=&quot;1&quot; label=&quot;0&quot; NumFormat=&quot;0.00_);[Red](0.00)&quot;&gt;&lt;value&gt;22.5063152228818&lt;/value&gt;&lt;text&gt;22.51&lt;/text&gt;&lt;calc NumFormat=&quot;0.00_);[Red](0.00)&quot;&gt;&lt;CalcValue&gt;22.5063152228818&lt;/CalcValue&gt;&lt;CalcText&gt;22.5063152228818&lt;/CalcText&gt;&lt;/calc&gt;&lt;/cell&gt;&lt;cell index=&quot;5&quot; DocID=&quot;A1492D63E605433CBC3905077B22A069&quot; WksName=&quot;_bdm.F6A9DFD86EA047ABB81BDA4F50AD2D62.edm&quot; landmark=&quot;_bdm.541A801654E5402BB42AC56FC1A9A5D7.edm&quot; address=&quot;'Forward Forecast'!X21&quot; DataType=&quot;7&quot; multiplier=&quot;1&quot; invert=&quot;0&quot; calced=&quot;0&quot; visible=&quot;1&quot; label=&quot;0&quot; NumFormat=&quot;0.00_);[Red](0.00)&quot;&gt;&lt;value&gt;33.7668842815056&lt;/value&gt;&lt;text&gt;33.77&lt;/text&gt;&lt;calc NumFormat=&quot;0.00_);[Red](0.00)&quot;&gt;&lt;CalcValue&gt;33.7668842815056&lt;/CalcValue&gt;&lt;CalcText&gt;33.7668842815056&lt;/CalcText&gt;&lt;/calc&gt;&lt;/cell&gt;&lt;cell index=&quot;6&quot; DocID=&quot;A1492D63E605433CBC3905077B22A069&quot; WksName=&quot;_bdm.F6A9DFD86EA047ABB81BDA4F50AD2D62.edm&quot; landmark=&quot;_bdm.428EF2E72FF94509B63EC660C4461073.edm&quot; address=&quot;'Forward Forecast'!X22&quot; DataType=&quot;7&quot; multiplier=&quot;1&quot; invert=&quot;0&quot; calced=&quot;0&quot; visible=&quot;1&quot; label=&quot;0&quot; NumFormat=&quot;0.00_);[Red](0.00)&quot;&gt;&lt;value&gt;51.3812732684959&lt;/value&gt;&lt;text&gt;51.38&lt;/text&gt;&lt;calc NumFormat=&quot;0.00_);[Red](0.00)&quot;&gt;&lt;CalcValue&gt;51.3812732684959&lt;/CalcValue&gt;&lt;CalcText&gt;51.3812732684959&lt;/CalcText&gt;&lt;/calc&gt;&lt;/cell&gt;&lt;cell index=&quot;7&quot; DocID=&quot;A1492D63E605433CBC3905077B22A069&quot; WksName=&quot;_bdm.F6A9DFD86EA047ABB81BDA4F50AD2D62.edm&quot; landmark=&quot;_bdm.1573256E04FA4437AD9B083FEFBACA0F.edm&quot; address=&quot;'Forward Forecast'!X23&quot; DataType=&quot;7&quot; multiplier=&quot;1&quot; invert=&quot;0&quot; calced=&quot;0&quot; visible=&quot;1&quot; label=&quot;0&quot; NumFormat=&quot;0.00_);[Red](0.00)&quot;&gt;&lt;value&gt;74.1025680626407&lt;/value&gt;&lt;text&gt;74.10&lt;/text&gt;&lt;calc NumFormat=&quot;0.00_);[Red](0.00)&quot;&gt;&lt;CalcValue&gt;74.1025680626407&lt;/CalcValue&gt;&lt;CalcText&gt;74.1025680626407&lt;/CalcText&gt;&lt;/calc&gt;&lt;/cell&gt;&lt;cell index=&quot;8&quot; DocID=&quot;A1492D63E605433CBC3905077B22A069&quot; WksName=&quot;_bdm.F6A9DFD86EA047ABB81BDA4F50AD2D62.edm&quot; landmark=&quot;_bdm.924EDCCAF5E842E39405EE04D38D2096.edm&quot; address=&quot;'Forward Forecast'!X24&quot; DataType=&quot;7&quot; multiplier=&quot;1&quot; invert=&quot;0&quot; calced=&quot;0&quot; visible=&quot;1&quot; label=&quot;0&quot; NumFormat=&quot;0.00_);[Red](0.00)&quot;&gt;&lt;value&gt;90.8113965610601&lt;/value&gt;&lt;text&gt;90.81&lt;/text&gt;&lt;calc NumFormat=&quot;0.00_);[Red](0.00)&quot;&gt;&lt;CalcValue&gt;90.8113965610601&lt;/CalcValue&gt;&lt;CalcText&gt;90.8113965610601&lt;/CalcText&gt;&lt;/calc&gt;&lt;/cell&gt;&lt;cell index=&quot;9&quot; DocID=&quot;A1492D63E605433CBC3905077B22A069&quot; WksName=&quot;_bdm.F6A9DFD86EA047ABB81BDA4F50AD2D62.edm&quot; landmark=&quot;_bdm.435E1444DA364336B37341496678AA24.edm&quot; address=&quot;'Forward Forecast'!X25&quot; DataType=&quot;7&quot; multiplier=&quot;1&quot; invert=&quot;0&quot; calced=&quot;0&quot; visible=&quot;1&quot; label=&quot;0&quot; NumFormat=&quot;0.00_);[Red](0.00)&quot;&gt;&lt;value&gt;40.5924883731035&lt;/value&gt;&lt;text&gt;40.59&lt;/text&gt;&lt;calc NumFormat=&quot;0.00_);[Red](0.00)&quot;&gt;&lt;CalcValue&gt;40.5924883731035&lt;/CalcValue&gt;&lt;CalcText&gt;40.5924883731035&lt;/CalcText&gt;&lt;/calc&gt;&lt;/cell&gt;&lt;cell index=&quot;10&quot; DocID=&quot;A1492D63E605433CBC3905077B22A069&quot; WksName=&quot;_bdm.F6A9DFD86EA047ABB81BDA4F50AD2D62.edm&quot; landmark=&quot;_bdm.685C2BCEE0924A09B1B356407CA88AB2.edm&quot; address=&quot;'Forward Forecast'!X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12&quot; visible=&quot;1&quot; CellCount=&quot;10&quot;&gt;&lt;cell index=&quot;1&quot; DocID=&quot;A1492D63E605433CBC3905077B22A069&quot; WksName=&quot;_bdm.F6A9DFD86EA047ABB81BDA4F50AD2D62.edm&quot; landmark=&quot;_bdm.CE8872D55B924485BB1E0523436111C3.edm&quot; address=&quot;'Forward Forecast'!Y17&quot; DataType=&quot;9&quot; multiplier=&quot;1&quot; invert=&quot;0&quot; calced=&quot;0&quot; visible=&quot;1&quot; label=&quot;1&quot; NumFormat=&quot;0.00_);[Red](0.00)&quot;&gt;&lt;value&gt;6/30/09E&lt;/value&gt;&lt;text&gt;6/30/09E&lt;/text&gt;&lt;calc NumFormat=&quot;0.00_);[Red](0.00)&quot;&gt;&lt;CalcValue&gt;6/30/09E&lt;/CalcValue&gt;&lt;CalcText&gt;6/30/09E&lt;/CalcText&gt;&lt;/calc&gt;&lt;/cell&gt;&lt;cell index=&quot;2&quot; DocID=&quot;A1492D63E605433CBC3905077B22A069&quot; WksName=&quot;_bdm.F6A9DFD86EA047ABB81BDA4F50AD2D62.edm&quot; landmark=&quot;_bdm.11D3923F353A45138F60206C76CC08A7.edm&quot; address=&quot;'Forward Forecast'!Y18&quot; DataType=&quot;7&quot; multiplier=&quot;1&quot; invert=&quot;0&quot; calced=&quot;0&quot; visible=&quot;1&quot; label=&quot;0&quot; NumFormat=&quot;0.00_);[Red](0.00)&quot;&gt;&lt;value&gt;14.1364294193156&lt;/value&gt;&lt;text&gt;14.14&lt;/text&gt;&lt;calc NumFormat=&quot;0.00_);[Red](0.00)&quot;&gt;&lt;CalcValue&gt;14.1364294193156&lt;/CalcValue&gt;&lt;CalcText&gt;14.1364294193156&lt;/CalcText&gt;&lt;/calc&gt;&lt;/cell&gt;&lt;cell index=&quot;3&quot; DocID=&quot;A1492D63E605433CBC3905077B22A069&quot; WksName=&quot;_bdm.F6A9DFD86EA047ABB81BDA4F50AD2D62.edm&quot; landmark=&quot;_bdm.52D9F55AD6404D80B431D677A5251E52.edm&quot; address=&quot;'Forward Forecast'!Y19&quot; DataType=&quot;7&quot; multiplier=&quot;1&quot; invert=&quot;0&quot; calced=&quot;0&quot; visible=&quot;1&quot; label=&quot;0&quot; NumFormat=&quot;0.00_);[Red](0.00)&quot;&gt;&lt;value&gt;17.4822046376511&lt;/value&gt;&lt;text&gt;17.48&lt;/text&gt;&lt;calc NumFormat=&quot;0.00_);[Red](0.00)&quot;&gt;&lt;CalcValue&gt;17.4822046376511&lt;/CalcValue&gt;&lt;CalcText&gt;17.4822046376511&lt;/CalcText&gt;&lt;/calc&gt;&lt;/cell&gt;&lt;cell index=&quot;4&quot; DocID=&quot;A1492D63E605433CBC3905077B22A069&quot; WksName=&quot;_bdm.F6A9DFD86EA047ABB81BDA4F50AD2D62.edm&quot; landmark=&quot;_bdm.09E77C77EE914A8EBA9FDBE6CBA7DC4B.edm&quot; address=&quot;'Forward Forecast'!Y20&quot; DataType=&quot;7&quot; multiplier=&quot;1&quot; invert=&quot;0&quot; calced=&quot;0&quot; visible=&quot;1&quot; label=&quot;0&quot; NumFormat=&quot;0.00_);[Red](0.00)&quot;&gt;&lt;value&gt;25.319604625742&lt;/value&gt;&lt;text&gt;25.32&lt;/text&gt;&lt;calc NumFormat=&quot;0.00_);[Red](0.00)&quot;&gt;&lt;CalcValue&gt;25.319604625742&lt;/CalcValue&gt;&lt;CalcText&gt;25.319604625742&lt;/CalcText&gt;&lt;/calc&gt;&lt;/cell&gt;&lt;cell index=&quot;5&quot; DocID=&quot;A1492D63E605433CBC3905077B22A069&quot; WksName=&quot;_bdm.F6A9DFD86EA047ABB81BDA4F50AD2D62.edm&quot; landmark=&quot;_bdm.E52DE44F258E491CA12BDAC637AEE9D6.edm&quot; address=&quot;'Forward Forecast'!Y21&quot; DataType=&quot;7&quot; multiplier=&quot;1&quot; invert=&quot;0&quot; calced=&quot;0&quot; visible=&quot;1&quot; label=&quot;0&quot; NumFormat=&quot;0.00_);[Red](0.00)&quot;&gt;&lt;value&gt;37.9877448166939&lt;/value&gt;&lt;text&gt;37.99&lt;/text&gt;&lt;calc NumFormat=&quot;0.00_);[Red](0.00)&quot;&gt;&lt;CalcValue&gt;37.9877448166939&lt;/CalcValue&gt;&lt;CalcText&gt;37.9877448166939&lt;/CalcText&gt;&lt;/calc&gt;&lt;/cell&gt;&lt;cell index=&quot;6&quot; DocID=&quot;A1492D63E605433CBC3905077B22A069&quot; WksName=&quot;_bdm.F6A9DFD86EA047ABB81BDA4F50AD2D62.edm&quot; landmark=&quot;_bdm.8C7174D0A2BE4F5185C86E324B86999D.edm&quot; address=&quot;'Forward Forecast'!Y22&quot; DataType=&quot;7&quot; multiplier=&quot;1&quot; invert=&quot;0&quot; calced=&quot;0&quot; visible=&quot;1&quot; label=&quot;0&quot; NumFormat=&quot;0.00_);[Red](0.00)&quot;&gt;&lt;value&gt;57.8039324270578&lt;/value&gt;&lt;text&gt;57.80&lt;/text&gt;&lt;calc NumFormat=&quot;0.00_);[Red](0.00)&quot;&gt;&lt;CalcValue&gt;57.8039324270578&lt;/CalcValue&gt;&lt;CalcText&gt;57.8039324270578&lt;/CalcText&gt;&lt;/calc&gt;&lt;/cell&gt;&lt;cell index=&quot;7&quot; DocID=&quot;A1492D63E605433CBC3905077B22A069&quot; WksName=&quot;_bdm.F6A9DFD86EA047ABB81BDA4F50AD2D62.edm&quot; landmark=&quot;_bdm.B2DF89F08885457D82AE7163FC2E60A2.edm&quot; address=&quot;'Forward Forecast'!Y23&quot; DataType=&quot;7&quot; multiplier=&quot;1&quot; invert=&quot;0&quot; calced=&quot;0&quot; visible=&quot;1&quot; label=&quot;0&quot; NumFormat=&quot;0.00_);[Red](0.00)&quot;&gt;&lt;value&gt;83.3653890704707&lt;/value&gt;&lt;text&gt;83.37&lt;/text&gt;&lt;calc NumFormat=&quot;0.00_);[Red](0.00)&quot;&gt;&lt;CalcValue&gt;83.3653890704707&lt;/CalcValue&gt;&lt;CalcText&gt;83.3653890704707&lt;/CalcText&gt;&lt;/calc&gt;&lt;/cell&gt;&lt;cell index=&quot;8&quot; DocID=&quot;A1492D63E605433CBC3905077B22A069&quot; WksName=&quot;_bdm.F6A9DFD86EA047ABB81BDA4F50AD2D62.edm&quot; landmark=&quot;_bdm.0115FA6FDD544FAEB787679351FEAC13.edm&quot; address=&quot;'Forward Forecast'!Y24&quot; DataType=&quot;7&quot; multiplier=&quot;1&quot; invert=&quot;0&quot; calced=&quot;0&quot; visible=&quot;1&quot; label=&quot;0&quot; NumFormat=&quot;0.00_);[Red](0.00)&quot;&gt;&lt;value&gt;102.162821131193&lt;/value&gt;&lt;text&gt;102.16&lt;/text&gt;&lt;calc NumFormat=&quot;0.00_);[Red](0.00)&quot;&gt;&lt;CalcValue&gt;102.162821131193&lt;/CalcValue&gt;&lt;CalcText&gt;102.162821131193&lt;/CalcText&gt;&lt;/calc&gt;&lt;/cell&gt;&lt;cell index=&quot;9&quot; DocID=&quot;A1492D63E605433CBC3905077B22A069&quot; WksName=&quot;_bdm.F6A9DFD86EA047ABB81BDA4F50AD2D62.edm&quot; landmark=&quot;_bdm.E9F254A61D7048CC983214FCDB5FEA75.edm&quot; address=&quot;'Forward Forecast'!Y25&quot; DataType=&quot;7&quot; multiplier=&quot;1&quot; invert=&quot;0&quot; calced=&quot;0&quot; visible=&quot;1&quot; label=&quot;0&quot; NumFormat=&quot;0.00_);[Red](0.00)&quot;&gt;&lt;value&gt;45.6665494197414&lt;/value&gt;&lt;text&gt;45.67&lt;/text&gt;&lt;calc NumFormat=&quot;0.00_);[Red](0.00)&quot;&gt;&lt;CalcValue&gt;45.6665494197414&lt;/CalcValue&gt;&lt;CalcText&gt;45.6665494197414&lt;/CalcText&gt;&lt;/calc&gt;&lt;/cell&gt;&lt;cell index=&quot;10&quot; DocID=&quot;A1492D63E605433CBC3905077B22A069&quot; WksName=&quot;_bdm.F6A9DFD86EA047ABB81BDA4F50AD2D62.edm&quot; landmark=&quot;_bdm.EDEC98555B524E939CEDA764505B04B8.edm&quot; address=&quot;'Forward Forecast'!Y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13&quot; visible=&quot;1&quot; CellCount=&quot;10&quot;&gt;&lt;cell index=&quot;1&quot; DocID=&quot;A1492D63E605433CBC3905077B22A069&quot; WksName=&quot;_bdm.F6A9DFD86EA047ABB81BDA4F50AD2D62.edm&quot; landmark=&quot;_bdm.863F087039F84548BAA7E36D82A84323.edm&quot; address=&quot;'Forward Forecast'!Z17&quot; DataType=&quot;9&quot; multiplier=&quot;1&quot; invert=&quot;0&quot; calced=&quot;0&quot; visible=&quot;1&quot; label=&quot;1&quot; NumFormat=&quot;0.00_);[Red](0.00)&quot;&gt;&lt;value&gt;7/31/09E&lt;/value&gt;&lt;text&gt;7/31/09E&lt;/text&gt;&lt;calc NumFormat=&quot;0.00_);[Red](0.00)&quot;&gt;&lt;CalcValue&gt;7/31/09E&lt;/CalcValue&gt;&lt;CalcText&gt;7/31/09E&lt;/CalcText&gt;&lt;/calc&gt;&lt;/cell&gt;&lt;cell index=&quot;2&quot; DocID=&quot;A1492D63E605433CBC3905077B22A069&quot; WksName=&quot;_bdm.F6A9DFD86EA047ABB81BDA4F50AD2D62.edm&quot; landmark=&quot;_bdm.ABF6AC7369EC4BC2964EF437C428B6DF.edm&quot; address=&quot;'Forward Forecast'!Z18&quot; DataType=&quot;7&quot; multiplier=&quot;1&quot; invert=&quot;0&quot; calced=&quot;0&quot; visible=&quot;1&quot; label=&quot;0&quot; NumFormat=&quot;0.00_);[Red](0.00)&quot;&gt;&lt;value&gt;15.7071437992395&lt;/value&gt;&lt;text&gt;15.71&lt;/text&gt;&lt;calc NumFormat=&quot;0.00_);[Red](0.00)&quot;&gt;&lt;CalcValue&gt;15.7071437992395&lt;/CalcValue&gt;&lt;CalcText&gt;15.7071437992395&lt;/CalcText&gt;&lt;/calc&gt;&lt;/cell&gt;&lt;cell index=&quot;3&quot; DocID=&quot;A1492D63E605433CBC3905077B22A069&quot; WksName=&quot;_bdm.F6A9DFD86EA047ABB81BDA4F50AD2D62.edm&quot; landmark=&quot;_bdm.C34A59628FB24BE0A7D5C425F350ABA7.edm&quot; address=&quot;'Forward Forecast'!Z19&quot; DataType=&quot;7&quot; multiplier=&quot;1&quot; invert=&quot;0&quot; calced=&quot;0&quot; visible=&quot;1&quot; label=&quot;0&quot; NumFormat=&quot;0.00_);[Red](0.00)&quot;&gt;&lt;value&gt;19.4246718196123&lt;/value&gt;&lt;text&gt;19.42&lt;/text&gt;&lt;calc NumFormat=&quot;0.00_);[Red](0.00)&quot;&gt;&lt;CalcValue&gt;19.4246718196123&lt;/CalcValue&gt;&lt;CalcText&gt;19.4246718196123&lt;/CalcText&gt;&lt;/calc&gt;&lt;/cell&gt;&lt;cell index=&quot;4&quot; DocID=&quot;A1492D63E605433CBC3905077B22A069&quot; WksName=&quot;_bdm.F6A9DFD86EA047ABB81BDA4F50AD2D62.edm&quot; landmark=&quot;_bdm.B4F3215401C1494993DA82BEE695F67D.edm&quot; address=&quot;'Forward Forecast'!Z20&quot; DataType=&quot;7&quot; multiplier=&quot;1&quot; invert=&quot;0&quot; calced=&quot;0&quot; visible=&quot;1&quot; label=&quot;0&quot; NumFormat=&quot;0.00_);[Red](0.00)&quot;&gt;&lt;value&gt;28.1328940286022&lt;/value&gt;&lt;text&gt;28.13&lt;/text&gt;&lt;calc NumFormat=&quot;0.00_);[Red](0.00)&quot;&gt;&lt;CalcValue&gt;28.1328940286022&lt;/CalcValue&gt;&lt;CalcText&gt;28.1328940286022&lt;/CalcText&gt;&lt;/calc&gt;&lt;/cell&gt;&lt;cell index=&quot;5&quot; DocID=&quot;A1492D63E605433CBC3905077B22A069&quot; WksName=&quot;_bdm.F6A9DFD86EA047ABB81BDA4F50AD2D62.edm&quot; landmark=&quot;_bdm.242361E72FEE420EB20E9070B3216869.edm&quot; address=&quot;'Forward Forecast'!Z21&quot; DataType=&quot;7&quot; multiplier=&quot;1&quot; invert=&quot;0&quot; calced=&quot;0&quot; visible=&quot;1&quot; label=&quot;0&quot; NumFormat=&quot;0.00_);[Red](0.00)&quot;&gt;&lt;value&gt;42.2086053518821&lt;/value&gt;&lt;text&gt;42.21&lt;/text&gt;&lt;calc NumFormat=&quot;0.00_);[Red](0.00)&quot;&gt;&lt;CalcValue&gt;42.2086053518821&lt;/CalcValue&gt;&lt;CalcText&gt;42.2086053518821&lt;/CalcText&gt;&lt;/calc&gt;&lt;/cell&gt;&lt;cell index=&quot;6&quot; DocID=&quot;A1492D63E605433CBC3905077B22A069&quot; WksName=&quot;_bdm.F6A9DFD86EA047ABB81BDA4F50AD2D62.edm&quot; landmark=&quot;_bdm.7D92137AA63348C2B155E22BD53A2210.edm&quot; address=&quot;'Forward Forecast'!Z22&quot; DataType=&quot;7&quot; multiplier=&quot;1&quot; invert=&quot;0&quot; calced=&quot;0&quot; visible=&quot;1&quot; label=&quot;0&quot; NumFormat=&quot;0.00_);[Red](0.00)&quot;&gt;&lt;value&gt;64.2265915856198&lt;/value&gt;&lt;text&gt;64.23&lt;/text&gt;&lt;calc NumFormat=&quot;0.00_);[Red](0.00)&quot;&gt;&lt;CalcValue&gt;64.2265915856198&lt;/CalcValue&gt;&lt;CalcText&gt;64.2265915856198&lt;/CalcText&gt;&lt;/calc&gt;&lt;/cell&gt;&lt;cell index=&quot;7&quot; DocID=&quot;A1492D63E605433CBC3905077B22A069&quot; WksName=&quot;_bdm.F6A9DFD86EA047ABB81BDA4F50AD2D62.edm&quot; landmark=&quot;_bdm.2CAEEE605FA1456AAB731AAD770BC818.edm&quot; address=&quot;'Forward Forecast'!Z23&quot; DataType=&quot;7&quot; multiplier=&quot;1&quot; invert=&quot;0&quot; calced=&quot;0&quot; visible=&quot;1&quot; label=&quot;0&quot; NumFormat=&quot;0.00_);[Red](0.00)&quot;&gt;&lt;value&gt;92.6282100783008&lt;/value&gt;&lt;text&gt;92.63&lt;/text&gt;&lt;calc NumFormat=&quot;0.00_);[Red](0.00)&quot;&gt;&lt;CalcValue&gt;92.6282100783008&lt;/CalcValue&gt;&lt;CalcText&gt;92.6282100783008&lt;/CalcText&gt;&lt;/calc&gt;&lt;/cell&gt;&lt;cell index=&quot;8&quot; DocID=&quot;A1492D63E605433CBC3905077B22A069&quot; WksName=&quot;_bdm.F6A9DFD86EA047ABB81BDA4F50AD2D62.edm&quot; landmark=&quot;_bdm.AD7B4FEBB2404C6EAE3C832D516B829A.edm&quot; address=&quot;'Forward Forecast'!Z24&quot; DataType=&quot;7&quot; multiplier=&quot;1&quot; invert=&quot;0&quot; calced=&quot;0&quot; visible=&quot;1&quot; label=&quot;0&quot; NumFormat=&quot;0.00_);[Red](0.00)&quot;&gt;&lt;value&gt;113.514245701325&lt;/value&gt;&lt;text&gt;113.51&lt;/text&gt;&lt;calc NumFormat=&quot;0.00_);[Red](0.00)&quot;&gt;&lt;CalcValue&gt;113.514245701325&lt;/CalcValue&gt;&lt;CalcText&gt;113.514245701325&lt;/CalcText&gt;&lt;/calc&gt;&lt;/cell&gt;&lt;cell index=&quot;9&quot; DocID=&quot;A1492D63E605433CBC3905077B22A069&quot; WksName=&quot;_bdm.F6A9DFD86EA047ABB81BDA4F50AD2D62.edm&quot; landmark=&quot;_bdm.7B90FF057F27416CB4614EF580AB9FB2.edm&quot; address=&quot;'Forward Forecast'!Z25&quot; DataType=&quot;7&quot; multiplier=&quot;1&quot; invert=&quot;0&quot; calced=&quot;0&quot; visible=&quot;1&quot; label=&quot;0&quot; NumFormat=&quot;0.00_);[Red](0.00)&quot;&gt;&lt;value&gt;50.7406104663794&lt;/value&gt;&lt;text&gt;50.74&lt;/text&gt;&lt;calc NumFormat=&quot;0.00_);[Red](0.00)&quot;&gt;&lt;CalcValue&gt;50.7406104663794&lt;/CalcValue&gt;&lt;CalcText&gt;50.7406104663794&lt;/CalcText&gt;&lt;/calc&gt;&lt;/cell&gt;&lt;cell index=&quot;10&quot; DocID=&quot;A1492D63E605433CBC3905077B22A069&quot; WksName=&quot;_bdm.F6A9DFD86EA047ABB81BDA4F50AD2D62.edm&quot; landmark=&quot;_bdm.7CE8BA16917A41B794EAC4CC2D7F4124.edm&quot; address=&quot;'Forward Forecast'!Z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series index=&quot;14&quot; visible=&quot;1&quot; CellCount=&quot;10&quot;&gt;&lt;cell index=&quot;1&quot; DocID=&quot;A1492D63E605433CBC3905077B22A069&quot; WksName=&quot;_bdm.F6A9DFD86EA047ABB81BDA4F50AD2D62.edm&quot; landmark=&quot;_bdm.9CD0467DA11D4C96A8AE69762F335AEB.edm&quot; address=&quot;'Forward Forecast'!AA17&quot; DataType=&quot;9&quot; multiplier=&quot;1&quot; invert=&quot;0&quot; calced=&quot;0&quot; visible=&quot;1&quot; label=&quot;1&quot; NumFormat=&quot;0.00_);[Red](0.00)&quot;&gt;&lt;value&gt;8/31/09E&lt;/value&gt;&lt;text&gt;8/31/09E&lt;/text&gt;&lt;calc NumFormat=&quot;0.00_);[Red](0.00)&quot;&gt;&lt;CalcValue&gt;8/31/09E&lt;/CalcValue&gt;&lt;CalcText&gt;8/31/09E&lt;/CalcText&gt;&lt;/calc&gt;&lt;/cell&gt;&lt;cell index=&quot;2&quot; DocID=&quot;A1492D63E605433CBC3905077B22A069&quot; WksName=&quot;_bdm.F6A9DFD86EA047ABB81BDA4F50AD2D62.edm&quot; landmark=&quot;_bdm.D6A2EC733E0447298FD7873D11ABD0D7.edm&quot; address=&quot;'Forward Forecast'!AA18&quot; DataType=&quot;7&quot; multiplier=&quot;1&quot; invert=&quot;0&quot; calced=&quot;0&quot; visible=&quot;1&quot; label=&quot;0&quot; NumFormat=&quot;0.00_);[Red](0.00)&quot;&gt;&lt;value&gt;17.2778581791635&lt;/value&gt;&lt;text&gt;17.28&lt;/text&gt;&lt;calc NumFormat=&quot;0.00_);[Red](0.00)&quot;&gt;&lt;CalcValue&gt;17.2778581791635&lt;/CalcValue&gt;&lt;CalcText&gt;17.2778581791635&lt;/CalcText&gt;&lt;/calc&gt;&lt;/cell&gt;&lt;cell index=&quot;3&quot; DocID=&quot;A1492D63E605433CBC3905077B22A069&quot; WksName=&quot;_bdm.F6A9DFD86EA047ABB81BDA4F50AD2D62.edm&quot; landmark=&quot;_bdm.AF5A5F2F541C46AC99A8A37BFAFEA182.edm&quot; address=&quot;'Forward Forecast'!AA19&quot; DataType=&quot;7&quot; multiplier=&quot;1&quot; invert=&quot;0&quot; calced=&quot;0&quot; visible=&quot;1&quot; label=&quot;0&quot; NumFormat=&quot;0.00_);[Red](0.00)&quot;&gt;&lt;value&gt;21.3671390015735&lt;/value&gt;&lt;text&gt;21.37&lt;/text&gt;&lt;calc NumFormat=&quot;0.00_);[Red](0.00)&quot;&gt;&lt;CalcValue&gt;21.3671390015735&lt;/CalcValue&gt;&lt;CalcText&gt;21.3671390015735&lt;/CalcText&gt;&lt;/calc&gt;&lt;/cell&gt;&lt;cell index=&quot;4&quot; DocID=&quot;A1492D63E605433CBC3905077B22A069&quot; WksName=&quot;_bdm.F6A9DFD86EA047ABB81BDA4F50AD2D62.edm&quot; landmark=&quot;_bdm.55216A80BA4441658D3491E75F6B8F4B.edm&quot; address=&quot;'Forward Forecast'!AA20&quot; DataType=&quot;7&quot; multiplier=&quot;1&quot; invert=&quot;0&quot; calced=&quot;0&quot; visible=&quot;1&quot; label=&quot;0&quot; NumFormat=&quot;0.00_);[Red](0.00)&quot;&gt;&lt;value&gt;30.9461834314624&lt;/value&gt;&lt;text&gt;30.95&lt;/text&gt;&lt;calc NumFormat=&quot;0.00_);[Red](0.00)&quot;&gt;&lt;CalcValue&gt;30.9461834314624&lt;/CalcValue&gt;&lt;CalcText&gt;30.9461834314624&lt;/CalcText&gt;&lt;/calc&gt;&lt;/cell&gt;&lt;cell index=&quot;5&quot; DocID=&quot;A1492D63E605433CBC3905077B22A069&quot; WksName=&quot;_bdm.F6A9DFD86EA047ABB81BDA4F50AD2D62.edm&quot; landmark=&quot;_bdm.1FF5AA589C5E46DDB3F374136DC03E19.edm&quot; address=&quot;'Forward Forecast'!AA21&quot; DataType=&quot;7&quot; multiplier=&quot;1&quot; invert=&quot;0&quot; calced=&quot;0&quot; visible=&quot;1&quot; label=&quot;0&quot; NumFormat=&quot;0.00_);[Red](0.00)&quot;&gt;&lt;value&gt;46.4294658870703&lt;/value&gt;&lt;text&gt;46.43&lt;/text&gt;&lt;calc NumFormat=&quot;0.00_);[Red](0.00)&quot;&gt;&lt;CalcValue&gt;46.4294658870703&lt;/CalcValue&gt;&lt;CalcText&gt;46.4294658870703&lt;/CalcText&gt;&lt;/calc&gt;&lt;/cell&gt;&lt;cell index=&quot;6&quot; DocID=&quot;A1492D63E605433CBC3905077B22A069&quot; WksName=&quot;_bdm.F6A9DFD86EA047ABB81BDA4F50AD2D62.edm&quot; landmark=&quot;_bdm.184E6C9CB79841F0B3781F279818D929.edm&quot; address=&quot;'Forward Forecast'!AA22&quot; DataType=&quot;7&quot; multiplier=&quot;1&quot; invert=&quot;0&quot; calced=&quot;0&quot; visible=&quot;1&quot; label=&quot;0&quot; NumFormat=&quot;0.00_);[Red](0.00)&quot;&gt;&lt;value&gt;70.6492507441818&lt;/value&gt;&lt;text&gt;70.65&lt;/text&gt;&lt;calc NumFormat=&quot;0.00_);[Red](0.00)&quot;&gt;&lt;CalcValue&gt;70.6492507441818&lt;/CalcValue&gt;&lt;CalcText&gt;70.6492507441818&lt;/CalcText&gt;&lt;/calc&gt;&lt;/cell&gt;&lt;cell index=&quot;7&quot; DocID=&quot;A1492D63E605433CBC3905077B22A069&quot; WksName=&quot;_bdm.F6A9DFD86EA047ABB81BDA4F50AD2D62.edm&quot; landmark=&quot;_bdm.77566C8C91914623A38BD86C760D546C.edm&quot; address=&quot;'Forward Forecast'!AA23&quot; DataType=&quot;7&quot; multiplier=&quot;1&quot; invert=&quot;0&quot; calced=&quot;0&quot; visible=&quot;1&quot; label=&quot;0&quot; NumFormat=&quot;0.00_);[Red](0.00)&quot;&gt;&lt;value&gt;101.891031086131&lt;/value&gt;&lt;text&gt;101.89&lt;/text&gt;&lt;calc NumFormat=&quot;0.00_);[Red](0.00)&quot;&gt;&lt;CalcValue&gt;101.891031086131&lt;/CalcValue&gt;&lt;CalcText&gt;101.891031086131&lt;/CalcText&gt;&lt;/calc&gt;&lt;/cell&gt;&lt;cell index=&quot;8&quot; DocID=&quot;A1492D63E605433CBC3905077B22A069&quot; WksName=&quot;_bdm.F6A9DFD86EA047ABB81BDA4F50AD2D62.edm&quot; landmark=&quot;_bdm.7E3DE97C7AF649A78F63A02B6F029C35.edm&quot; address=&quot;'Forward Forecast'!AA24&quot; DataType=&quot;7&quot; multiplier=&quot;1&quot; invert=&quot;0&quot; calced=&quot;0&quot; visible=&quot;1&quot; label=&quot;0&quot; NumFormat=&quot;0.00_);[Red](0.00)&quot;&gt;&lt;value&gt;124.865670271458&lt;/value&gt;&lt;text&gt;124.87&lt;/text&gt;&lt;calc NumFormat=&quot;0.00_);[Red](0.00)&quot;&gt;&lt;CalcValue&gt;124.865670271458&lt;/CalcValue&gt;&lt;CalcText&gt;124.865670271458&lt;/CalcText&gt;&lt;/calc&gt;&lt;/cell&gt;&lt;cell index=&quot;9&quot; DocID=&quot;A1492D63E605433CBC3905077B22A069&quot; WksName=&quot;_bdm.F6A9DFD86EA047ABB81BDA4F50AD2D62.edm&quot; landmark=&quot;_bdm.B2B226005CEB4D78A5DAFC7E673EDE07.edm&quot; address=&quot;'Forward Forecast'!AA25&quot; DataType=&quot;7&quot; multiplier=&quot;1&quot; invert=&quot;0&quot; calced=&quot;0&quot; visible=&quot;1&quot; label=&quot;0&quot; NumFormat=&quot;0.00_);[Red](0.00)&quot;&gt;&lt;value&gt;55.8146715130173&lt;/value&gt;&lt;text&gt;55.81&lt;/text&gt;&lt;calc NumFormat=&quot;0.00_);[Red](0.00)&quot;&gt;&lt;CalcValue&gt;55.8146715130173&lt;/CalcValue&gt;&lt;CalcText&gt;55.8146715130173&lt;/CalcText&gt;&lt;/calc&gt;&lt;/cell&gt;&lt;cell index=&quot;10&quot; DocID=&quot;A1492D63E605433CBC3905077B22A069&quot; WksName=&quot;_bdm.F6A9DFD86EA047ABB81BDA4F50AD2D62.edm&quot; landmark=&quot;_bdm.09CDBF8B314F4CB0B73C76E8FD467B74.edm&quot; address=&quot;'Forward Forecast'!AA27&quot; DataType=&quot;5&quot; multiplier=&quot;1&quot; invert=&quot;0&quot; calced=&quot;0&quot; visible=&quot;1&quot; label=&quot;0&quot; NumFormat=&quot;0.00_);[Red](0.00)&quot;&gt;&lt;value&gt;&lt;/value&gt;&lt;text&gt;&lt;/text&gt;&lt;calc NumFormat=&quot;0.00_);[Red](0.00)&quot;&gt;&lt;CalcValue&gt;&lt;/CalcValue&gt;&lt;CalcText&gt;&lt;/CalcText&gt;&lt;/calc&gt;&lt;/cell&gt;&lt;/series&gt;&lt;/NormalMSGraph&gt;&lt;/data&gt;"/>
</p:tagLst>
</file>

<file path=ppt/tags/tag121.xml><?xml version="1.0" encoding="utf-8"?>
<p:tagLst xmlns:a="http://schemas.openxmlformats.org/drawingml/2006/main" xmlns:r="http://schemas.openxmlformats.org/officeDocument/2006/relationships" xmlns:p="http://schemas.openxmlformats.org/presentationml/2006/main">
  <p:tag name="AZ_CAPS" val="UNMANAGED"/>
</p:tagLst>
</file>

<file path=ppt/tags/tag122.xml><?xml version="1.0" encoding="utf-8"?>
<p:tagLst xmlns:a="http://schemas.openxmlformats.org/drawingml/2006/main" xmlns:r="http://schemas.openxmlformats.org/officeDocument/2006/relationships" xmlns:p="http://schemas.openxmlformats.org/presentationml/2006/main">
  <p:tag name="CAPS" val="UNMANAGED"/>
</p:tagLst>
</file>

<file path=ppt/tags/tag123.xml><?xml version="1.0" encoding="utf-8"?>
<p:tagLst xmlns:a="http://schemas.openxmlformats.org/drawingml/2006/main" xmlns:r="http://schemas.openxmlformats.org/officeDocument/2006/relationships" xmlns:p="http://schemas.openxmlformats.org/presentationml/2006/main">
  <p:tag name="CAPS" val="UNMANAGED"/>
</p:tagLst>
</file>

<file path=ppt/tags/tag124.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8"/>
  <p:tag name="FONTBOLD" val="0"/>
  <p:tag name="FONTITALIC" val="-1"/>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_COLOR_SCHEME_INDEX" val="5"/>
  <p:tag name="FILL_COLOR_TYPE" val="2"/>
  <p:tag name="FILLCOLORING" val="No Fill"/>
  <p:tag name="LINEVISIBLE" val="0"/>
  <p:tag name="LINECOLOR" val="3687680"/>
  <p:tag name="LINE_COLOR_SCHEME_INDEX" val="2"/>
  <p:tag name="LINE_COLOR_TYPE" val="2"/>
  <p:tag name="LINECOLORING" val="No Line"/>
  <p:tag name="IGNOREPOSITIONNONCOMPLIANCE" val="0"/>
  <p:tag name="POSITIONTOP" val="528"/>
  <p:tag name="POSITIONLEFT" val="54"/>
  <p:tag name="IGNORESIZENONCOMPLIANCE" val="0"/>
  <p:tag name="SIZEWIDTH" val="684"/>
  <p:tag name="SIZEHEIGHT" val="24"/>
  <p:tag name="ENAME" val="SLIDEFOOTER"/>
</p:tagLst>
</file>

<file path=ppt/tags/tag125.xml><?xml version="1.0" encoding="utf-8"?>
<p:tagLst xmlns:a="http://schemas.openxmlformats.org/drawingml/2006/main" xmlns:r="http://schemas.openxmlformats.org/officeDocument/2006/relationships" xmlns:p="http://schemas.openxmlformats.org/presentationml/2006/main">
  <p:tag name="AZ_CAPS" val="UNMANAGED"/>
</p:tagLst>
</file>

<file path=ppt/tags/tag126.xml><?xml version="1.0" encoding="utf-8"?>
<p:tagLst xmlns:a="http://schemas.openxmlformats.org/drawingml/2006/main" xmlns:r="http://schemas.openxmlformats.org/officeDocument/2006/relationships" xmlns:p="http://schemas.openxmlformats.org/presentationml/2006/main">
  <p:tag name="AZ_CAPS" val="UNMANAGED"/>
</p:tagLst>
</file>

<file path=ppt/tags/tag127.xml><?xml version="1.0" encoding="utf-8"?>
<p:tagLst xmlns:a="http://schemas.openxmlformats.org/drawingml/2006/main" xmlns:r="http://schemas.openxmlformats.org/officeDocument/2006/relationships" xmlns:p="http://schemas.openxmlformats.org/presentationml/2006/main">
  <p:tag name="AZ_CAPS" val="UNMANAGED"/>
</p:tagLst>
</file>

<file path=ppt/tags/tag128.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8"/>
  <p:tag name="FONTBOLD" val="0"/>
  <p:tag name="FONTITALIC" val="-1"/>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_COLOR_SCHEME_INDEX" val="5"/>
  <p:tag name="FILL_COLOR_TYPE" val="2"/>
  <p:tag name="FILLCOLORING" val="No Fill"/>
  <p:tag name="LINEVISIBLE" val="0"/>
  <p:tag name="LINECOLOR" val="3687680"/>
  <p:tag name="LINE_COLOR_SCHEME_INDEX" val="2"/>
  <p:tag name="LINE_COLOR_TYPE" val="2"/>
  <p:tag name="LINECOLORING" val="No Line"/>
  <p:tag name="IGNOREPOSITIONNONCOMPLIANCE" val="0"/>
  <p:tag name="POSITIONTOP" val="528"/>
  <p:tag name="POSITIONLEFT" val="54"/>
  <p:tag name="IGNORESIZENONCOMPLIANCE" val="0"/>
  <p:tag name="SIZEWIDTH" val="684"/>
  <p:tag name="SIZEHEIGHT" val="24"/>
  <p:tag name="ENAME" val="SLIDEFOOTER"/>
</p:tagLst>
</file>

<file path=ppt/tags/tag129.xml><?xml version="1.0" encoding="utf-8"?>
<p:tagLst xmlns:a="http://schemas.openxmlformats.org/drawingml/2006/main" xmlns:r="http://schemas.openxmlformats.org/officeDocument/2006/relationships" xmlns:p="http://schemas.openxmlformats.org/presentationml/2006/main">
  <p:tag name="AZ_CAPS" val="UNMANAGED"/>
</p:tagLst>
</file>

<file path=ppt/tags/tag13.xml><?xml version="1.0" encoding="utf-8"?>
<p:tagLst xmlns:a="http://schemas.openxmlformats.org/drawingml/2006/main" xmlns:r="http://schemas.openxmlformats.org/officeDocument/2006/relationships" xmlns:p="http://schemas.openxmlformats.org/presentationml/2006/main">
  <p:tag name="AZ_CAPS" val="UNMANAGED"/>
</p:tagLst>
</file>

<file path=ppt/tags/tag130.xml><?xml version="1.0" encoding="utf-8"?>
<p:tagLst xmlns:a="http://schemas.openxmlformats.org/drawingml/2006/main" xmlns:r="http://schemas.openxmlformats.org/officeDocument/2006/relationships" xmlns:p="http://schemas.openxmlformats.org/presentationml/2006/main">
  <p:tag name="AZ_CAPS" val="UNMANAGED"/>
</p:tagLst>
</file>

<file path=ppt/tags/tag131.xml><?xml version="1.0" encoding="utf-8"?>
<p:tagLst xmlns:a="http://schemas.openxmlformats.org/drawingml/2006/main" xmlns:r="http://schemas.openxmlformats.org/officeDocument/2006/relationships" xmlns:p="http://schemas.openxmlformats.org/presentationml/2006/main">
  <p:tag name="AZ_CAPS" val="UNMANAGED"/>
</p:tagLst>
</file>

<file path=ppt/tags/tag132.xml><?xml version="1.0" encoding="utf-8"?>
<p:tagLst xmlns:a="http://schemas.openxmlformats.org/drawingml/2006/main" xmlns:r="http://schemas.openxmlformats.org/officeDocument/2006/relationships" xmlns:p="http://schemas.openxmlformats.org/presentationml/2006/main">
  <p:tag name="AZ_CAPS" val="UNMANAGED"/>
</p:tagLst>
</file>

<file path=ppt/tags/tag133.xml><?xml version="1.0" encoding="utf-8"?>
<p:tagLst xmlns:a="http://schemas.openxmlformats.org/drawingml/2006/main" xmlns:r="http://schemas.openxmlformats.org/officeDocument/2006/relationships" xmlns:p="http://schemas.openxmlformats.org/presentationml/2006/main">
  <p:tag name="CAPS" val="UNMANAGED"/>
</p:tagLst>
</file>

<file path=ppt/tags/tag134.xml><?xml version="1.0" encoding="utf-8"?>
<p:tagLst xmlns:a="http://schemas.openxmlformats.org/drawingml/2006/main" xmlns:r="http://schemas.openxmlformats.org/officeDocument/2006/relationships" xmlns:p="http://schemas.openxmlformats.org/presentationml/2006/main">
  <p:tag name="CAPS" val="UNMANAGED"/>
</p:tagLst>
</file>

<file path=ppt/tags/tag135.xml><?xml version="1.0" encoding="utf-8"?>
<p:tagLst xmlns:a="http://schemas.openxmlformats.org/drawingml/2006/main" xmlns:r="http://schemas.openxmlformats.org/officeDocument/2006/relationships" xmlns:p="http://schemas.openxmlformats.org/presentationml/2006/main">
  <p:tag name="CAPS" val="UNMANAGED"/>
</p:tagLst>
</file>

<file path=ppt/tags/tag136.xml><?xml version="1.0" encoding="utf-8"?>
<p:tagLst xmlns:a="http://schemas.openxmlformats.org/drawingml/2006/main" xmlns:r="http://schemas.openxmlformats.org/officeDocument/2006/relationships" xmlns:p="http://schemas.openxmlformats.org/presentationml/2006/main">
  <p:tag name="CAPS" val="UNMANAGED"/>
</p:tagLst>
</file>

<file path=ppt/tags/tag137.xml><?xml version="1.0" encoding="utf-8"?>
<p:tagLst xmlns:a="http://schemas.openxmlformats.org/drawingml/2006/main" xmlns:r="http://schemas.openxmlformats.org/officeDocument/2006/relationships" xmlns:p="http://schemas.openxmlformats.org/presentationml/2006/main">
  <p:tag name="CAPS" val="UNMANAGED"/>
</p:tagLst>
</file>

<file path=ppt/tags/tag138.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8"/>
  <p:tag name="FONTBOLD" val="0"/>
  <p:tag name="FONTITALIC" val="-1"/>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_COLOR_SCHEME_INDEX" val="5"/>
  <p:tag name="FILL_COLOR_TYPE" val="2"/>
  <p:tag name="FILLCOLORING" val="No Fill"/>
  <p:tag name="LINEVISIBLE" val="0"/>
  <p:tag name="LINECOLOR" val="3687680"/>
  <p:tag name="LINE_COLOR_SCHEME_INDEX" val="2"/>
  <p:tag name="LINE_COLOR_TYPE" val="2"/>
  <p:tag name="LINECOLORING" val="No Line"/>
  <p:tag name="IGNOREPOSITIONNONCOMPLIANCE" val="0"/>
  <p:tag name="POSITIONTOP" val="528"/>
  <p:tag name="POSITIONLEFT" val="54"/>
  <p:tag name="IGNORESIZENONCOMPLIANCE" val="0"/>
  <p:tag name="SIZEWIDTH" val="684"/>
  <p:tag name="SIZEHEIGHT" val="24"/>
  <p:tag name="ENAME" val="SLIDEFOOTER"/>
</p:tagLst>
</file>

<file path=ppt/tags/tag139.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CAPS" val="260"/>
  <p:tag name="IGNOREFONTNONCOMPLIANCE" val="0"/>
  <p:tag name="FONTNAME" val="Arial"/>
  <p:tag name="FONTSIZE" val="11"/>
  <p:tag name="FONTBOLD" val="-1"/>
  <p:tag name="FONTITALIC" val="0"/>
  <p:tag name="FONTULINE" val="0"/>
  <p:tag name="FONTSHADOW" val="0"/>
  <p:tag name="FONTALIGNMENT" val="1"/>
  <p:tag name="FONTCOLOR" val="9851392"/>
  <p:tag name="FONT_COLOR_TYPE" val="1"/>
  <p:tag name="FONT_COLOR_SCHEME_INDEX" val="0"/>
  <p:tag name="IGNORECOLORLINESNONCOMPLIANCE" val="0"/>
  <p:tag name="FILLVISIBLE" val="0"/>
  <p:tag name="FILLCOLOR" val="16777215"/>
  <p:tag name="FILL_COLOR_SCHEME_INDEX" val="0"/>
  <p:tag name="FILL_COLOR_TYPE" val="1"/>
  <p:tag name="FILLCOLORING" val="No Fill"/>
  <p:tag name="LINEVISIBLE" val="0"/>
  <p:tag name="LINECOLOR" val="0"/>
  <p:tag name="LINE_COLOR_SCHEME_INDEX" val="0"/>
  <p:tag name="LINE_COLOR_TYPE" val="1"/>
  <p:tag name="LINECOLORING" val="No Line"/>
  <p:tag name="IGNOREPOSITIONNONCOMPLIANCE" val="0"/>
  <p:tag name="POSITIONTOP" val="370"/>
  <p:tag name="POSITIONLEFT" val="63"/>
  <p:tag name="IGNORESIZENONCOMPLIANCE" val="0"/>
  <p:tag name="SIZEWIDTH" val="668"/>
  <p:tag name="SIZEHEIGHT" val="18"/>
</p:tagLst>
</file>

<file path=ppt/tags/tag14.xml><?xml version="1.0" encoding="utf-8"?>
<p:tagLst xmlns:a="http://schemas.openxmlformats.org/drawingml/2006/main" xmlns:r="http://schemas.openxmlformats.org/officeDocument/2006/relationships" xmlns:p="http://schemas.openxmlformats.org/presentationml/2006/main">
  <p:tag name="AZ_CAPS" val="UNMANAGED"/>
</p:tagLst>
</file>

<file path=ppt/tags/tag140.xml><?xml version="1.0" encoding="utf-8"?>
<p:tagLst xmlns:a="http://schemas.openxmlformats.org/drawingml/2006/main" xmlns:r="http://schemas.openxmlformats.org/officeDocument/2006/relationships" xmlns:p="http://schemas.openxmlformats.org/presentationml/2006/main">
  <p:tag name="AZ_CAPS" val="UNMANAGED"/>
</p:tagLst>
</file>

<file path=ppt/tags/tag141.xml><?xml version="1.0" encoding="utf-8"?>
<p:tagLst xmlns:a="http://schemas.openxmlformats.org/drawingml/2006/main" xmlns:r="http://schemas.openxmlformats.org/officeDocument/2006/relationships" xmlns:p="http://schemas.openxmlformats.org/presentationml/2006/main">
  <p:tag name="AZ_CAPS" val="UNMANAGED"/>
</p:tagLst>
</file>

<file path=ppt/tags/tag142.xml><?xml version="1.0" encoding="utf-8"?>
<p:tagLst xmlns:a="http://schemas.openxmlformats.org/drawingml/2006/main" xmlns:r="http://schemas.openxmlformats.org/officeDocument/2006/relationships" xmlns:p="http://schemas.openxmlformats.org/presentationml/2006/main">
  <p:tag name="SLIDETYPE" val="STDCONTENT"/>
  <p:tag name="SELECTED" val="yes"/>
</p:tagLst>
</file>

<file path=ppt/tags/tag143.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144.xml><?xml version="1.0" encoding="utf-8"?>
<p:tagLst xmlns:a="http://schemas.openxmlformats.org/drawingml/2006/main" xmlns:r="http://schemas.openxmlformats.org/officeDocument/2006/relationships" xmlns:p="http://schemas.openxmlformats.org/presentationml/2006/main">
  <p:tag name="CAPS" val="UNMANAGED"/>
</p:tagLst>
</file>

<file path=ppt/tags/tag145.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46.xml><?xml version="1.0" encoding="utf-8"?>
<p:tagLst xmlns:a="http://schemas.openxmlformats.org/drawingml/2006/main" xmlns:r="http://schemas.openxmlformats.org/officeDocument/2006/relationships" xmlns:p="http://schemas.openxmlformats.org/presentationml/2006/main">
  <p:tag name="AZ_CAPS" val="UNMANAGED"/>
</p:tagLst>
</file>

<file path=ppt/tags/tag147.xml><?xml version="1.0" encoding="utf-8"?>
<p:tagLst xmlns:a="http://schemas.openxmlformats.org/drawingml/2006/main" xmlns:r="http://schemas.openxmlformats.org/officeDocument/2006/relationships" xmlns:p="http://schemas.openxmlformats.org/presentationml/2006/main">
  <p:tag name="AZ_CAPS" val="UNMANAGED"/>
</p:tagLst>
</file>

<file path=ppt/tags/tag148.xml><?xml version="1.0" encoding="utf-8"?>
<p:tagLst xmlns:a="http://schemas.openxmlformats.org/drawingml/2006/main" xmlns:r="http://schemas.openxmlformats.org/officeDocument/2006/relationships" xmlns:p="http://schemas.openxmlformats.org/presentationml/2006/main">
  <p:tag name="AZ_CAPS" val="UNMANAGED"/>
</p:tagLst>
</file>

<file path=ppt/tags/tag149.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xml><?xml version="1.0" encoding="utf-8"?>
<p:tagLst xmlns:a="http://schemas.openxmlformats.org/drawingml/2006/main" xmlns:r="http://schemas.openxmlformats.org/officeDocument/2006/relationships" xmlns:p="http://schemas.openxmlformats.org/presentationml/2006/main">
  <p:tag name="AZ_CAPS" val="UNMANAGED"/>
</p:tagLst>
</file>

<file path=ppt/tags/tag150.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1.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2.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3.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4.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5.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6.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7.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8.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59.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IGNOREFONTNONCOMPLIANCE" val="0"/>
  <p:tag name="IGNORECOLORLINESNONCOMPLIANCE" val="0"/>
  <p:tag name="IGNOREPOSITIONNONCOMPLIANCE" val="0"/>
  <p:tag name="POSITIONTOP" val="156"/>
  <p:tag name="POSITIONLEFT" val="53.875"/>
  <p:tag name="IGNORESIZENONCOMPLIANCE" val="0"/>
  <p:tag name="SIZEWIDTH" val="683.75"/>
  <p:tag name="SIZEHEIGHT" val="371.875"/>
  <p:tag name="CAPS" val="UNMANAGED"/>
</p:tagLst>
</file>

<file path=ppt/tags/tag16.xml><?xml version="1.0" encoding="utf-8"?>
<p:tagLst xmlns:a="http://schemas.openxmlformats.org/drawingml/2006/main" xmlns:r="http://schemas.openxmlformats.org/officeDocument/2006/relationships" xmlns:p="http://schemas.openxmlformats.org/presentationml/2006/main">
  <p:tag name="AZ_CAPS" val="UNMANAGED"/>
</p:tagLst>
</file>

<file path=ppt/tags/tag160.xml><?xml version="1.0" encoding="utf-8"?>
<p:tagLst xmlns:a="http://schemas.openxmlformats.org/drawingml/2006/main" xmlns:r="http://schemas.openxmlformats.org/officeDocument/2006/relationships" xmlns:p="http://schemas.openxmlformats.org/presentationml/2006/main">
  <p:tag name="SLIDETYPE" val="TAB"/>
  <p:tag name="SELECTED" val="yes"/>
</p:tagLst>
</file>

<file path=ppt/tags/tag161.xml><?xml version="1.0" encoding="utf-8"?>
<p:tagLst xmlns:a="http://schemas.openxmlformats.org/drawingml/2006/main" xmlns:r="http://schemas.openxmlformats.org/officeDocument/2006/relationships" xmlns:p="http://schemas.openxmlformats.org/presentationml/2006/main">
  <p:tag name="CAPS" val="UNMANAGED"/>
</p:tagLst>
</file>

<file path=ppt/tags/tag162.xml><?xml version="1.0" encoding="utf-8"?>
<p:tagLst xmlns:a="http://schemas.openxmlformats.org/drawingml/2006/main" xmlns:r="http://schemas.openxmlformats.org/officeDocument/2006/relationships" xmlns:p="http://schemas.openxmlformats.org/presentationml/2006/main">
  <p:tag name="CAPS" val="UNMANAGED"/>
</p:tagLst>
</file>

<file path=ppt/tags/tag163.xml><?xml version="1.0" encoding="utf-8"?>
<p:tagLst xmlns:a="http://schemas.openxmlformats.org/drawingml/2006/main" xmlns:r="http://schemas.openxmlformats.org/officeDocument/2006/relationships" xmlns:p="http://schemas.openxmlformats.org/presentationml/2006/main">
  <p:tag name="AZ_CAPS" val="UNMANAGED"/>
</p:tagLst>
</file>

<file path=ppt/tags/tag164.xml><?xml version="1.0" encoding="utf-8"?>
<p:tagLst xmlns:a="http://schemas.openxmlformats.org/drawingml/2006/main" xmlns:r="http://schemas.openxmlformats.org/officeDocument/2006/relationships" xmlns:p="http://schemas.openxmlformats.org/presentationml/2006/main">
  <p:tag name="AZ_CAPS" val="UNMANAGED"/>
</p:tagLst>
</file>

<file path=ppt/tags/tag165.xml><?xml version="1.0" encoding="utf-8"?>
<p:tagLst xmlns:a="http://schemas.openxmlformats.org/drawingml/2006/main" xmlns:r="http://schemas.openxmlformats.org/officeDocument/2006/relationships" xmlns:p="http://schemas.openxmlformats.org/presentationml/2006/main">
  <p:tag name="AZ_CAPS" val="UNMANAGED"/>
</p:tagLst>
</file>

<file path=ppt/tags/tag166.xml><?xml version="1.0" encoding="utf-8"?>
<p:tagLst xmlns:a="http://schemas.openxmlformats.org/drawingml/2006/main" xmlns:r="http://schemas.openxmlformats.org/officeDocument/2006/relationships" xmlns:p="http://schemas.openxmlformats.org/presentationml/2006/main">
  <p:tag name="AZ_CAPS" val="UNMANAGED"/>
</p:tagLst>
</file>

<file path=ppt/tags/tag167.xml><?xml version="1.0" encoding="utf-8"?>
<p:tagLst xmlns:a="http://schemas.openxmlformats.org/drawingml/2006/main" xmlns:r="http://schemas.openxmlformats.org/officeDocument/2006/relationships" xmlns:p="http://schemas.openxmlformats.org/presentationml/2006/main">
  <p:tag name="AZ_CAPS" val="UNMANAGED"/>
</p:tagLst>
</file>

<file path=ppt/tags/tag168.xml><?xml version="1.0" encoding="utf-8"?>
<p:tagLst xmlns:a="http://schemas.openxmlformats.org/drawingml/2006/main" xmlns:r="http://schemas.openxmlformats.org/officeDocument/2006/relationships" xmlns:p="http://schemas.openxmlformats.org/presentationml/2006/main">
  <p:tag name="AZ_CAPS" val="UNMANAGED"/>
</p:tagLst>
</file>

<file path=ppt/tags/tag169.xml><?xml version="1.0" encoding="utf-8"?>
<p:tagLst xmlns:a="http://schemas.openxmlformats.org/drawingml/2006/main" xmlns:r="http://schemas.openxmlformats.org/officeDocument/2006/relationships" xmlns:p="http://schemas.openxmlformats.org/presentationml/2006/main">
  <p:tag name="AZ_CAPS" val="UNMANAGED"/>
</p:tagLst>
</file>

<file path=ppt/tags/tag17.xml><?xml version="1.0" encoding="utf-8"?>
<p:tagLst xmlns:a="http://schemas.openxmlformats.org/drawingml/2006/main" xmlns:r="http://schemas.openxmlformats.org/officeDocument/2006/relationships" xmlns:p="http://schemas.openxmlformats.org/presentationml/2006/main">
  <p:tag name="AZ_CAPS" val="UNMANAGED"/>
</p:tagLst>
</file>

<file path=ppt/tags/tag170.xml><?xml version="1.0" encoding="utf-8"?>
<p:tagLst xmlns:a="http://schemas.openxmlformats.org/drawingml/2006/main" xmlns:r="http://schemas.openxmlformats.org/officeDocument/2006/relationships" xmlns:p="http://schemas.openxmlformats.org/presentationml/2006/main">
  <p:tag name="AZ_CAPS" val="UNMANAGED"/>
</p:tagLst>
</file>

<file path=ppt/tags/tag171.xml><?xml version="1.0" encoding="utf-8"?>
<p:tagLst xmlns:a="http://schemas.openxmlformats.org/drawingml/2006/main" xmlns:r="http://schemas.openxmlformats.org/officeDocument/2006/relationships" xmlns:p="http://schemas.openxmlformats.org/presentationml/2006/main">
  <p:tag name="AZ_CAPS" val="UNMANAGED"/>
</p:tagLst>
</file>

<file path=ppt/tags/tag172.xml><?xml version="1.0" encoding="utf-8"?>
<p:tagLst xmlns:a="http://schemas.openxmlformats.org/drawingml/2006/main" xmlns:r="http://schemas.openxmlformats.org/officeDocument/2006/relationships" xmlns:p="http://schemas.openxmlformats.org/presentationml/2006/main">
  <p:tag name="AZ_CAPS" val="UNMANAGED"/>
</p:tagLst>
</file>

<file path=ppt/tags/tag173.xml><?xml version="1.0" encoding="utf-8"?>
<p:tagLst xmlns:a="http://schemas.openxmlformats.org/drawingml/2006/main" xmlns:r="http://schemas.openxmlformats.org/officeDocument/2006/relationships" xmlns:p="http://schemas.openxmlformats.org/presentationml/2006/main">
  <p:tag name="AZ_CAPS" val="UNMANAGED"/>
</p:tagLst>
</file>

<file path=ppt/tags/tag174.xml><?xml version="1.0" encoding="utf-8"?>
<p:tagLst xmlns:a="http://schemas.openxmlformats.org/drawingml/2006/main" xmlns:r="http://schemas.openxmlformats.org/officeDocument/2006/relationships" xmlns:p="http://schemas.openxmlformats.org/presentationml/2006/main">
  <p:tag name="AZ_CAPS" val="UNMANAGED"/>
</p:tagLst>
</file>

<file path=ppt/tags/tag175.xml><?xml version="1.0" encoding="utf-8"?>
<p:tagLst xmlns:a="http://schemas.openxmlformats.org/drawingml/2006/main" xmlns:r="http://schemas.openxmlformats.org/officeDocument/2006/relationships" xmlns:p="http://schemas.openxmlformats.org/presentationml/2006/main">
  <p:tag name="AZ_CAPS" val="UNMANAGED"/>
</p:tagLst>
</file>

<file path=ppt/tags/tag176.xml><?xml version="1.0" encoding="utf-8"?>
<p:tagLst xmlns:a="http://schemas.openxmlformats.org/drawingml/2006/main" xmlns:r="http://schemas.openxmlformats.org/officeDocument/2006/relationships" xmlns:p="http://schemas.openxmlformats.org/presentationml/2006/main">
  <p:tag name="AZ_CAPS" val="UNMANAGED"/>
</p:tagLst>
</file>

<file path=ppt/tags/tag177.xml><?xml version="1.0" encoding="utf-8"?>
<p:tagLst xmlns:a="http://schemas.openxmlformats.org/drawingml/2006/main" xmlns:r="http://schemas.openxmlformats.org/officeDocument/2006/relationships" xmlns:p="http://schemas.openxmlformats.org/presentationml/2006/main">
  <p:tag name="AZ_CAPS" val="UNMANAGED"/>
</p:tagLst>
</file>

<file path=ppt/tags/tag178.xml><?xml version="1.0" encoding="utf-8"?>
<p:tagLst xmlns:a="http://schemas.openxmlformats.org/drawingml/2006/main" xmlns:r="http://schemas.openxmlformats.org/officeDocument/2006/relationships" xmlns:p="http://schemas.openxmlformats.org/presentationml/2006/main">
  <p:tag name="AZ_CAPS" val="UNMANAGED"/>
</p:tagLst>
</file>

<file path=ppt/tags/tag179.xml><?xml version="1.0" encoding="utf-8"?>
<p:tagLst xmlns:a="http://schemas.openxmlformats.org/drawingml/2006/main" xmlns:r="http://schemas.openxmlformats.org/officeDocument/2006/relationships" xmlns:p="http://schemas.openxmlformats.org/presentationml/2006/main">
  <p:tag name="AZ_CAPS" val="UNMANAGED"/>
</p:tagLst>
</file>

<file path=ppt/tags/tag18.xml><?xml version="1.0" encoding="utf-8"?>
<p:tagLst xmlns:a="http://schemas.openxmlformats.org/drawingml/2006/main" xmlns:r="http://schemas.openxmlformats.org/officeDocument/2006/relationships" xmlns:p="http://schemas.openxmlformats.org/presentationml/2006/main">
  <p:tag name="AZ_CAPS" val="UNMANAGED"/>
</p:tagLst>
</file>

<file path=ppt/tags/tag180.xml><?xml version="1.0" encoding="utf-8"?>
<p:tagLst xmlns:a="http://schemas.openxmlformats.org/drawingml/2006/main" xmlns:r="http://schemas.openxmlformats.org/officeDocument/2006/relationships" xmlns:p="http://schemas.openxmlformats.org/presentationml/2006/main">
  <p:tag name="AZ_CAPS" val="UNMANAGED"/>
</p:tagLst>
</file>

<file path=ppt/tags/tag181.xml><?xml version="1.0" encoding="utf-8"?>
<p:tagLst xmlns:a="http://schemas.openxmlformats.org/drawingml/2006/main" xmlns:r="http://schemas.openxmlformats.org/officeDocument/2006/relationships" xmlns:p="http://schemas.openxmlformats.org/presentationml/2006/main">
  <p:tag name="AZ_CAPS" val="UNMANAGED"/>
</p:tagLst>
</file>

<file path=ppt/tags/tag182.xml><?xml version="1.0" encoding="utf-8"?>
<p:tagLst xmlns:a="http://schemas.openxmlformats.org/drawingml/2006/main" xmlns:r="http://schemas.openxmlformats.org/officeDocument/2006/relationships" xmlns:p="http://schemas.openxmlformats.org/presentationml/2006/main">
  <p:tag name="AZ_CAPS" val="UNMANAGED"/>
</p:tagLst>
</file>

<file path=ppt/tags/tag183.xml><?xml version="1.0" encoding="utf-8"?>
<p:tagLst xmlns:a="http://schemas.openxmlformats.org/drawingml/2006/main" xmlns:r="http://schemas.openxmlformats.org/officeDocument/2006/relationships" xmlns:p="http://schemas.openxmlformats.org/presentationml/2006/main">
  <p:tag name="SLIDETYPE" val="TAB"/>
  <p:tag name="SELECTED" val="yes"/>
</p:tagLst>
</file>

<file path=ppt/tags/tag184.xml><?xml version="1.0" encoding="utf-8"?>
<p:tagLst xmlns:a="http://schemas.openxmlformats.org/drawingml/2006/main" xmlns:r="http://schemas.openxmlformats.org/officeDocument/2006/relationships" xmlns:p="http://schemas.openxmlformats.org/presentationml/2006/main">
  <p:tag name="CAPS" val="UNMANAGED"/>
</p:tagLst>
</file>

<file path=ppt/tags/tag185.xml><?xml version="1.0" encoding="utf-8"?>
<p:tagLst xmlns:a="http://schemas.openxmlformats.org/drawingml/2006/main" xmlns:r="http://schemas.openxmlformats.org/officeDocument/2006/relationships" xmlns:p="http://schemas.openxmlformats.org/presentationml/2006/main">
  <p:tag name="CAPS" val="UNMANAGED"/>
</p:tagLst>
</file>

<file path=ppt/tags/tag186.xml><?xml version="1.0" encoding="utf-8"?>
<p:tagLst xmlns:a="http://schemas.openxmlformats.org/drawingml/2006/main" xmlns:r="http://schemas.openxmlformats.org/officeDocument/2006/relationships" xmlns:p="http://schemas.openxmlformats.org/presentationml/2006/main">
  <p:tag name="SLIDETYPE" val="STDCONTENT"/>
  <p:tag name="SELECTED" val="yes"/>
</p:tagLst>
</file>

<file path=ppt/tags/tag187.xml><?xml version="1.0" encoding="utf-8"?>
<p:tagLst xmlns:a="http://schemas.openxmlformats.org/drawingml/2006/main" xmlns:r="http://schemas.openxmlformats.org/officeDocument/2006/relationships" xmlns:p="http://schemas.openxmlformats.org/presentationml/2006/main">
  <p:tag name="CAPS" val="UNMANAGED"/>
</p:tagLst>
</file>

<file path=ppt/tags/tag188.xml><?xml version="1.0" encoding="utf-8"?>
<p:tagLst xmlns:a="http://schemas.openxmlformats.org/drawingml/2006/main" xmlns:r="http://schemas.openxmlformats.org/officeDocument/2006/relationships" xmlns:p="http://schemas.openxmlformats.org/presentationml/2006/main">
  <p:tag name="CAPS" val="UNMANAGED"/>
</p:tagLst>
</file>

<file path=ppt/tags/tag189.xml><?xml version="1.0" encoding="utf-8"?>
<p:tagLst xmlns:a="http://schemas.openxmlformats.org/drawingml/2006/main" xmlns:r="http://schemas.openxmlformats.org/officeDocument/2006/relationships" xmlns:p="http://schemas.openxmlformats.org/presentationml/2006/main">
  <p:tag name="CAPS" val="UNMANAGED"/>
</p:tagLst>
</file>

<file path=ppt/tags/tag19.xml><?xml version="1.0" encoding="utf-8"?>
<p:tagLst xmlns:a="http://schemas.openxmlformats.org/drawingml/2006/main" xmlns:r="http://schemas.openxmlformats.org/officeDocument/2006/relationships" xmlns:p="http://schemas.openxmlformats.org/presentationml/2006/main">
  <p:tag name="AZ_CAPS" val="UNMANAGED"/>
</p:tagLst>
</file>

<file path=ppt/tags/tag190.xml><?xml version="1.0" encoding="utf-8"?>
<p:tagLst xmlns:a="http://schemas.openxmlformats.org/drawingml/2006/main" xmlns:r="http://schemas.openxmlformats.org/officeDocument/2006/relationships" xmlns:p="http://schemas.openxmlformats.org/presentationml/2006/main">
  <p:tag name="CAPS" val="UNMANAGED"/>
</p:tagLst>
</file>

<file path=ppt/tags/tag191.xml><?xml version="1.0" encoding="utf-8"?>
<p:tagLst xmlns:a="http://schemas.openxmlformats.org/drawingml/2006/main" xmlns:r="http://schemas.openxmlformats.org/officeDocument/2006/relationships" xmlns:p="http://schemas.openxmlformats.org/presentationml/2006/main">
  <p:tag name="CAPS" val="UNMANAGED"/>
</p:tagLst>
</file>

<file path=ppt/tags/tag192.xml><?xml version="1.0" encoding="utf-8"?>
<p:tagLst xmlns:a="http://schemas.openxmlformats.org/drawingml/2006/main" xmlns:r="http://schemas.openxmlformats.org/officeDocument/2006/relationships" xmlns:p="http://schemas.openxmlformats.org/presentationml/2006/main">
  <p:tag name="CAPS" val="UNMANAGED"/>
</p:tagLst>
</file>

<file path=ppt/tags/tag193.xml><?xml version="1.0" encoding="utf-8"?>
<p:tagLst xmlns:a="http://schemas.openxmlformats.org/drawingml/2006/main" xmlns:r="http://schemas.openxmlformats.org/officeDocument/2006/relationships" xmlns:p="http://schemas.openxmlformats.org/presentationml/2006/main">
  <p:tag name="CAPS" val="UNMANAGED"/>
</p:tagLst>
</file>

<file path=ppt/tags/tag194.xml><?xml version="1.0" encoding="utf-8"?>
<p:tagLst xmlns:a="http://schemas.openxmlformats.org/drawingml/2006/main" xmlns:r="http://schemas.openxmlformats.org/officeDocument/2006/relationships" xmlns:p="http://schemas.openxmlformats.org/presentationml/2006/main">
  <p:tag name="AZ_CAPS" val="UNMANAGED"/>
</p:tagLst>
</file>

<file path=ppt/tags/tag195.xml><?xml version="1.0" encoding="utf-8"?>
<p:tagLst xmlns:a="http://schemas.openxmlformats.org/drawingml/2006/main" xmlns:r="http://schemas.openxmlformats.org/officeDocument/2006/relationships" xmlns:p="http://schemas.openxmlformats.org/presentationml/2006/main">
  <p:tag name="AZ_CAPS" val="UNMANAGED"/>
</p:tagLst>
</file>

<file path=ppt/tags/tag196.xml><?xml version="1.0" encoding="utf-8"?>
<p:tagLst xmlns:a="http://schemas.openxmlformats.org/drawingml/2006/main" xmlns:r="http://schemas.openxmlformats.org/officeDocument/2006/relationships" xmlns:p="http://schemas.openxmlformats.org/presentationml/2006/main">
  <p:tag name="SLIDETYPE" val="STDCONTENT"/>
</p:tagLst>
</file>

<file path=ppt/tags/tag197.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198.xml><?xml version="1.0" encoding="utf-8"?>
<p:tagLst xmlns:a="http://schemas.openxmlformats.org/drawingml/2006/main" xmlns:r="http://schemas.openxmlformats.org/officeDocument/2006/relationships" xmlns:p="http://schemas.openxmlformats.org/presentationml/2006/main">
  <p:tag name="SLIDETYPE" val="STDCONTENT"/>
  <p:tag name="SELECTED" val="yes"/>
</p:tagLst>
</file>

<file path=ppt/tags/tag199.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2.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20.xml><?xml version="1.0" encoding="utf-8"?>
<p:tagLst xmlns:a="http://schemas.openxmlformats.org/drawingml/2006/main" xmlns:r="http://schemas.openxmlformats.org/officeDocument/2006/relationships" xmlns:p="http://schemas.openxmlformats.org/presentationml/2006/main">
  <p:tag name="AZ_CAPS" val="UNMANAGED"/>
</p:tagLst>
</file>

<file path=ppt/tags/tag200.xml><?xml version="1.0" encoding="utf-8"?>
<p:tagLst xmlns:a="http://schemas.openxmlformats.org/drawingml/2006/main" xmlns:r="http://schemas.openxmlformats.org/officeDocument/2006/relationships" xmlns:p="http://schemas.openxmlformats.org/presentationml/2006/main">
  <p:tag name="CAPS" val="UNMANAGED"/>
</p:tagLst>
</file>

<file path=ppt/tags/tag201.xml><?xml version="1.0" encoding="utf-8"?>
<p:tagLst xmlns:a="http://schemas.openxmlformats.org/drawingml/2006/main" xmlns:r="http://schemas.openxmlformats.org/officeDocument/2006/relationships" xmlns:p="http://schemas.openxmlformats.org/presentationml/2006/main">
  <p:tag name="AZ_CAPS" val="UNMANAGED"/>
</p:tagLst>
</file>

<file path=ppt/tags/tag202.xml><?xml version="1.0" encoding="utf-8"?>
<p:tagLst xmlns:a="http://schemas.openxmlformats.org/drawingml/2006/main" xmlns:r="http://schemas.openxmlformats.org/officeDocument/2006/relationships" xmlns:p="http://schemas.openxmlformats.org/presentationml/2006/main">
  <p:tag name="AZ_CAPS" val="UNMANAGED"/>
</p:tagLst>
</file>

<file path=ppt/tags/tag203.xml><?xml version="1.0" encoding="utf-8"?>
<p:tagLst xmlns:a="http://schemas.openxmlformats.org/drawingml/2006/main" xmlns:r="http://schemas.openxmlformats.org/officeDocument/2006/relationships" xmlns:p="http://schemas.openxmlformats.org/presentationml/2006/main">
  <p:tag name="AZ_CAPS" val="UNMANAGED"/>
</p:tagLst>
</file>

<file path=ppt/tags/tag204.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205.xml><?xml version="1.0" encoding="utf-8"?>
<p:tagLst xmlns:a="http://schemas.openxmlformats.org/drawingml/2006/main" xmlns:r="http://schemas.openxmlformats.org/officeDocument/2006/relationships" xmlns:p="http://schemas.openxmlformats.org/presentationml/2006/main">
  <p:tag name="SLIDETYPE" val="STDCONTENT"/>
  <p:tag name="SELECTED" val="yes"/>
</p:tagLst>
</file>

<file path=ppt/tags/tag206.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207.xml><?xml version="1.0" encoding="utf-8"?>
<p:tagLst xmlns:a="http://schemas.openxmlformats.org/drawingml/2006/main" xmlns:r="http://schemas.openxmlformats.org/officeDocument/2006/relationships" xmlns:p="http://schemas.openxmlformats.org/presentationml/2006/main">
  <p:tag name="CAPS" val="UNMANAGED"/>
</p:tagLst>
</file>

<file path=ppt/tags/tag208.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09.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1.xml><?xml version="1.0" encoding="utf-8"?>
<p:tagLst xmlns:a="http://schemas.openxmlformats.org/drawingml/2006/main" xmlns:r="http://schemas.openxmlformats.org/officeDocument/2006/relationships" xmlns:p="http://schemas.openxmlformats.org/presentationml/2006/main">
  <p:tag name="AZ_CAPS" val="UNMANAGED"/>
</p:tagLst>
</file>

<file path=ppt/tags/tag210.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11.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12.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13.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14.xml><?xml version="1.0" encoding="utf-8"?>
<p:tagLst xmlns:a="http://schemas.openxmlformats.org/drawingml/2006/main" xmlns:r="http://schemas.openxmlformats.org/officeDocument/2006/relationships" xmlns:p="http://schemas.openxmlformats.org/presentationml/2006/main">
  <p:tag name="AZ_CAPS" val="UNMANAGED"/>
</p:tagLst>
</file>

<file path=ppt/tags/tag215.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16.xml><?xml version="1.0" encoding="utf-8"?>
<p:tagLst xmlns:a="http://schemas.openxmlformats.org/drawingml/2006/main" xmlns:r="http://schemas.openxmlformats.org/officeDocument/2006/relationships" xmlns:p="http://schemas.openxmlformats.org/presentationml/2006/main">
  <p:tag name="SLIDETYPE" val="TAB"/>
  <p:tag name="SELECTED" val="yes"/>
</p:tagLst>
</file>

<file path=ppt/tags/tag217.xml><?xml version="1.0" encoding="utf-8"?>
<p:tagLst xmlns:a="http://schemas.openxmlformats.org/drawingml/2006/main" xmlns:r="http://schemas.openxmlformats.org/officeDocument/2006/relationships" xmlns:p="http://schemas.openxmlformats.org/presentationml/2006/main">
  <p:tag name="CAPS" val="UNMANAGED"/>
</p:tagLst>
</file>

<file path=ppt/tags/tag218.xml><?xml version="1.0" encoding="utf-8"?>
<p:tagLst xmlns:a="http://schemas.openxmlformats.org/drawingml/2006/main" xmlns:r="http://schemas.openxmlformats.org/officeDocument/2006/relationships" xmlns:p="http://schemas.openxmlformats.org/presentationml/2006/main">
  <p:tag name="CAPS" val="UNMANAGED"/>
</p:tagLst>
</file>

<file path=ppt/tags/tag219.xml><?xml version="1.0" encoding="utf-8"?>
<p:tagLst xmlns:a="http://schemas.openxmlformats.org/drawingml/2006/main" xmlns:r="http://schemas.openxmlformats.org/officeDocument/2006/relationships" xmlns:p="http://schemas.openxmlformats.org/presentationml/2006/main">
  <p:tag name="SLIDETYPE" val="TAB"/>
  <p:tag name="SELECTED" val="yes"/>
</p:tagLst>
</file>

<file path=ppt/tags/tag22.xml><?xml version="1.0" encoding="utf-8"?>
<p:tagLst xmlns:a="http://schemas.openxmlformats.org/drawingml/2006/main" xmlns:r="http://schemas.openxmlformats.org/officeDocument/2006/relationships" xmlns:p="http://schemas.openxmlformats.org/presentationml/2006/main">
  <p:tag name="AZ_CAPS" val="UNMANAGED"/>
</p:tagLst>
</file>

<file path=ppt/tags/tag220.xml><?xml version="1.0" encoding="utf-8"?>
<p:tagLst xmlns:a="http://schemas.openxmlformats.org/drawingml/2006/main" xmlns:r="http://schemas.openxmlformats.org/officeDocument/2006/relationships" xmlns:p="http://schemas.openxmlformats.org/presentationml/2006/main">
  <p:tag name="CAPS" val="UNMANAGED"/>
</p:tagLst>
</file>

<file path=ppt/tags/tag221.xml><?xml version="1.0" encoding="utf-8"?>
<p:tagLst xmlns:a="http://schemas.openxmlformats.org/drawingml/2006/main" xmlns:r="http://schemas.openxmlformats.org/officeDocument/2006/relationships" xmlns:p="http://schemas.openxmlformats.org/presentationml/2006/main">
  <p:tag name="CAPS" val="UNMANAGED"/>
</p:tagLst>
</file>

<file path=ppt/tags/tag222.xml><?xml version="1.0" encoding="utf-8"?>
<p:tagLst xmlns:a="http://schemas.openxmlformats.org/drawingml/2006/main" xmlns:r="http://schemas.openxmlformats.org/officeDocument/2006/relationships" xmlns:p="http://schemas.openxmlformats.org/presentationml/2006/main">
  <p:tag name="SLIDETYPE" val="STDCONTENT"/>
</p:tagLst>
</file>

<file path=ppt/tags/tag223.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ENAME" val="SLIDEHDR"/>
  <p:tag name="AZ_CAPS" val="UNMANAGED"/>
</p:tagLst>
</file>

<file path=ppt/tags/tag224.xml><?xml version="1.0" encoding="utf-8"?>
<p:tagLst xmlns:a="http://schemas.openxmlformats.org/drawingml/2006/main" xmlns:r="http://schemas.openxmlformats.org/officeDocument/2006/relationships" xmlns:p="http://schemas.openxmlformats.org/presentationml/2006/main">
  <p:tag name="SLIDETYPE" val="STDCONTENT"/>
  <p:tag name="SELECTED" val="yes"/>
</p:tagLst>
</file>

<file path=ppt/tags/tag225.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226.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27.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FONTNAME" val="Times New Roman"/>
  <p:tag name="FONTSIZE" val="14"/>
  <p:tag name="FONTBOLD" val="0"/>
  <p:tag name="FONTITALIC" val="0"/>
  <p:tag name="FONTULINE" val="0"/>
  <p:tag name="FONTSHADOW" val="0"/>
  <p:tag name="FONTALIGNMENT" val="1"/>
  <p:tag name="FONTCOLOR" val="0"/>
  <p:tag name="FONT_COLOR_TYPE" val="1"/>
  <p:tag name="FONT_COLOR_SCHEME_INDEX" val="0"/>
  <p:tag name="IGNORECOLORLINESNONCOMPLIANCE" val="0"/>
  <p:tag name="FILLVISIBLE" val="0"/>
  <p:tag name="FILLCOLOR" val="3687680"/>
  <p:tag name="FILLCOLORING" val="No Fill"/>
  <p:tag name="FILL_COLOR_TYPE" val="2"/>
  <p:tag name="FILL_COLOR_SCHEME_INDEX" val="5"/>
  <p:tag name="LINEVISIBLE" val="0"/>
  <p:tag name="LINECOLOR" val="3687680"/>
  <p:tag name="LINECOLORING" val="No Line"/>
  <p:tag name="LINE_COLOR_TYPE" val="2"/>
  <p:tag name="LINE_COLOR_SCHEME_INDEX" val="2"/>
  <p:tag name="IGNOREPOSITIONNONCOMPLIANCE" val="0"/>
  <p:tag name="POSITIONTOP" val="132"/>
  <p:tag name="POSITIONLEFT" val="54"/>
  <p:tag name="IGNORESIZENONCOMPLIANCE" val="0"/>
  <p:tag name="SIZEWIDTH" val="684"/>
  <p:tag name="SIZEHEIGHT" val="396"/>
  <p:tag name="CAPS" val="UNMANAGED"/>
  <p:tag name="AZ_CAPS" val="UNMANAGED"/>
</p:tagLst>
</file>

<file path=ppt/tags/tag228.xml><?xml version="1.0" encoding="utf-8"?>
<p:tagLst xmlns:a="http://schemas.openxmlformats.org/drawingml/2006/main" xmlns:r="http://schemas.openxmlformats.org/officeDocument/2006/relationships" xmlns:p="http://schemas.openxmlformats.org/presentationml/2006/main">
  <p:tag name="AZ_CAPS" val="UNMANAGED"/>
</p:tagLst>
</file>

<file path=ppt/tags/tag229.xml><?xml version="1.0" encoding="utf-8"?>
<p:tagLst xmlns:a="http://schemas.openxmlformats.org/drawingml/2006/main" xmlns:r="http://schemas.openxmlformats.org/officeDocument/2006/relationships" xmlns:p="http://schemas.openxmlformats.org/presentationml/2006/main">
  <p:tag name="AZ_CAPS" val="UNMANAGED"/>
</p:tagLst>
</file>

<file path=ppt/tags/tag23.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230.xml><?xml version="1.0" encoding="utf-8"?>
<p:tagLst xmlns:a="http://schemas.openxmlformats.org/drawingml/2006/main" xmlns:r="http://schemas.openxmlformats.org/officeDocument/2006/relationships" xmlns:p="http://schemas.openxmlformats.org/presentationml/2006/main">
  <p:tag name="AZ_CAPS" val="UNMANAGED"/>
</p:tagLst>
</file>

<file path=ppt/tags/tag231.xml><?xml version="1.0" encoding="utf-8"?>
<p:tagLst xmlns:a="http://schemas.openxmlformats.org/drawingml/2006/main" xmlns:r="http://schemas.openxmlformats.org/officeDocument/2006/relationships" xmlns:p="http://schemas.openxmlformats.org/presentationml/2006/main">
  <p:tag name="SLIDETYPE" val="STDCONTENT"/>
</p:tagLst>
</file>

<file path=ppt/tags/tag232.xml><?xml version="1.0" encoding="utf-8"?>
<p:tagLst xmlns:a="http://schemas.openxmlformats.org/drawingml/2006/main" xmlns:r="http://schemas.openxmlformats.org/officeDocument/2006/relationships" xmlns:p="http://schemas.openxmlformats.org/presentationml/2006/main">
  <p:tag name="AZ_CAPS" val="UNMANAGED"/>
</p:tagLst>
</file>

<file path=ppt/tags/tag233.xml><?xml version="1.0" encoding="utf-8"?>
<p:tagLst xmlns:a="http://schemas.openxmlformats.org/drawingml/2006/main" xmlns:r="http://schemas.openxmlformats.org/officeDocument/2006/relationships" xmlns:p="http://schemas.openxmlformats.org/presentationml/2006/main">
  <p:tag name="CAPS" val="UNMANAGED"/>
</p:tagLst>
</file>

<file path=ppt/tags/tag24.xml><?xml version="1.0" encoding="utf-8"?>
<p:tagLst xmlns:a="http://schemas.openxmlformats.org/drawingml/2006/main" xmlns:r="http://schemas.openxmlformats.org/officeDocument/2006/relationships" xmlns:p="http://schemas.openxmlformats.org/presentationml/2006/main">
  <p:tag name="CAPS" val="UNMANAGED"/>
  <p:tag name="AZ_CAPS" val="UNMANAGED"/>
</p:tagLst>
</file>

<file path=ppt/tags/tag25.xml><?xml version="1.0" encoding="utf-8"?>
<p:tagLst xmlns:a="http://schemas.openxmlformats.org/drawingml/2006/main" xmlns:r="http://schemas.openxmlformats.org/officeDocument/2006/relationships" xmlns:p="http://schemas.openxmlformats.org/presentationml/2006/main">
  <p:tag name="ENAME" val="SLIDEDRAFT"/>
</p:tagLst>
</file>

<file path=ppt/tags/tag26.xml><?xml version="1.0" encoding="utf-8"?>
<p:tagLst xmlns:a="http://schemas.openxmlformats.org/drawingml/2006/main" xmlns:r="http://schemas.openxmlformats.org/officeDocument/2006/relationships" xmlns:p="http://schemas.openxmlformats.org/presentationml/2006/main">
  <p:tag name="AZ_CAPS" val="UNMANAGED"/>
</p:tagLst>
</file>

<file path=ppt/tags/tag27.xml><?xml version="1.0" encoding="utf-8"?>
<p:tagLst xmlns:a="http://schemas.openxmlformats.org/drawingml/2006/main" xmlns:r="http://schemas.openxmlformats.org/officeDocument/2006/relationships" xmlns:p="http://schemas.openxmlformats.org/presentationml/2006/main">
  <p:tag name="AZ_CAPS" val="UNMANAGED"/>
</p:tagLst>
</file>

<file path=ppt/tags/tag28.xml><?xml version="1.0" encoding="utf-8"?>
<p:tagLst xmlns:a="http://schemas.openxmlformats.org/drawingml/2006/main" xmlns:r="http://schemas.openxmlformats.org/officeDocument/2006/relationships" xmlns:p="http://schemas.openxmlformats.org/presentationml/2006/main">
  <p:tag name="ENAME" val="SLIDENUMBER"/>
  <p:tag name="IGNOREFONTNONCOMPLIANCE" val="0"/>
  <p:tag name="FONTNAME" val="Times New Roman"/>
  <p:tag name="FONTSIZE" val="14"/>
  <p:tag name="FONTBOLD" val="0"/>
  <p:tag name="FONTITALIC" val="0"/>
  <p:tag name="FONTULINE" val="0"/>
  <p:tag name="FONTSHADOW" val="0"/>
  <p:tag name="FONTALIGNMENT" val="2"/>
  <p:tag name="IGNORECOLORLINESNONCOMPLIANCE" val="0"/>
  <p:tag name="FONTCOLOR" val="0"/>
  <p:tag name="FILLVISIBLE" val="0"/>
  <p:tag name="FONTCOLORING" val="Text"/>
  <p:tag name="FILLCOLOR" val="3951360"/>
  <p:tag name="LINEVISIBLE" val="0"/>
  <p:tag name="LINECOLOR" val="3951360"/>
  <p:tag name="FILLCOLORING" val="No Fill"/>
  <p:tag name="LINECOLORING" val="No Line"/>
  <p:tag name="FONT_COLOR_SCHEME_INDEX" val="7"/>
  <p:tag name="FONT_COLOR_TYPE" val="2"/>
  <p:tag name="FILL_COLOR_SCHEME_INDEX" val="5"/>
  <p:tag name="FILL_COLOR_TYPE" val="2"/>
  <p:tag name="LINE_COLOR_SCHEME_INDEX" val="2"/>
  <p:tag name="LINE_COLOR_TYPE" val="2"/>
  <p:tag name="IGNOREPOSITIONNONCOMPLIANCE" val="0"/>
  <p:tag name="POSITIONTOP" val="571.125"/>
  <p:tag name="POSITIONLEFT" val="316"/>
  <p:tag name="IGNORESIZENONCOMPLIANCE" val="0"/>
  <p:tag name="SIZEWIDTH" val="162"/>
  <p:tag name="SIZEHEIGHT" val="31.875"/>
  <p:tag name="CAPS" val="UNMANAGED"/>
  <p:tag name="AZ_CAPS" val="UNMANAGED"/>
</p:tagLst>
</file>

<file path=ppt/tags/tag29.xml><?xml version="1.0" encoding="utf-8"?>
<p:tagLst xmlns:a="http://schemas.openxmlformats.org/drawingml/2006/main" xmlns:r="http://schemas.openxmlformats.org/officeDocument/2006/relationships" xmlns:p="http://schemas.openxmlformats.org/presentationml/2006/main">
  <p:tag name="AZ_CAPS" val="UNMANAGED"/>
</p:tagLst>
</file>

<file path=ppt/tags/tag3.xml><?xml version="1.0" encoding="utf-8"?>
<p:tagLst xmlns:a="http://schemas.openxmlformats.org/drawingml/2006/main" xmlns:r="http://schemas.openxmlformats.org/officeDocument/2006/relationships" xmlns:p="http://schemas.openxmlformats.org/presentationml/2006/main">
  <p:tag name="ENAME" val="NOTMANAGED"/>
  <p:tag name="CAPS" val="UNMANAGED"/>
</p:tagLst>
</file>

<file path=ppt/tags/tag30.xml><?xml version="1.0" encoding="utf-8"?>
<p:tagLst xmlns:a="http://schemas.openxmlformats.org/drawingml/2006/main" xmlns:r="http://schemas.openxmlformats.org/officeDocument/2006/relationships" xmlns:p="http://schemas.openxmlformats.org/presentationml/2006/main">
  <p:tag name="AZ_CAPS" val="UNMANAGED"/>
</p:tagLst>
</file>

<file path=ppt/tags/tag31.xml><?xml version="1.0" encoding="utf-8"?>
<p:tagLst xmlns:a="http://schemas.openxmlformats.org/drawingml/2006/main" xmlns:r="http://schemas.openxmlformats.org/officeDocument/2006/relationships" xmlns:p="http://schemas.openxmlformats.org/presentationml/2006/main">
  <p:tag name="AZ_CAPS" val="UNMANAGED"/>
</p:tagLst>
</file>

<file path=ppt/tags/tag32.xml><?xml version="1.0" encoding="utf-8"?>
<p:tagLst xmlns:a="http://schemas.openxmlformats.org/drawingml/2006/main" xmlns:r="http://schemas.openxmlformats.org/officeDocument/2006/relationships" xmlns:p="http://schemas.openxmlformats.org/presentationml/2006/main">
  <p:tag name="AZ_CAPS" val="UNMANAGED"/>
</p:tagLst>
</file>

<file path=ppt/tags/tag33.xml><?xml version="1.0" encoding="utf-8"?>
<p:tagLst xmlns:a="http://schemas.openxmlformats.org/drawingml/2006/main" xmlns:r="http://schemas.openxmlformats.org/officeDocument/2006/relationships" xmlns:p="http://schemas.openxmlformats.org/presentationml/2006/main">
  <p:tag name="AZ_CAPS" val="UNMANAGED"/>
</p:tagLst>
</file>

<file path=ppt/tags/tag34.xml><?xml version="1.0" encoding="utf-8"?>
<p:tagLst xmlns:a="http://schemas.openxmlformats.org/drawingml/2006/main" xmlns:r="http://schemas.openxmlformats.org/officeDocument/2006/relationships" xmlns:p="http://schemas.openxmlformats.org/presentationml/2006/main">
  <p:tag name="AZ_CAPS" val="UNMANAGED"/>
</p:tagLst>
</file>

<file path=ppt/tags/tag35.xml><?xml version="1.0" encoding="utf-8"?>
<p:tagLst xmlns:a="http://schemas.openxmlformats.org/drawingml/2006/main" xmlns:r="http://schemas.openxmlformats.org/officeDocument/2006/relationships" xmlns:p="http://schemas.openxmlformats.org/presentationml/2006/main">
  <p:tag name="AZ_CAPS" val="UNMANAGED"/>
</p:tagLst>
</file>

<file path=ppt/tags/tag36.xml><?xml version="1.0" encoding="utf-8"?>
<p:tagLst xmlns:a="http://schemas.openxmlformats.org/drawingml/2006/main" xmlns:r="http://schemas.openxmlformats.org/officeDocument/2006/relationships" xmlns:p="http://schemas.openxmlformats.org/presentationml/2006/main">
  <p:tag name="AZ_CAPS" val="UNMANAGED"/>
</p:tagLst>
</file>

<file path=ppt/tags/tag37.xml><?xml version="1.0" encoding="utf-8"?>
<p:tagLst xmlns:a="http://schemas.openxmlformats.org/drawingml/2006/main" xmlns:r="http://schemas.openxmlformats.org/officeDocument/2006/relationships" xmlns:p="http://schemas.openxmlformats.org/presentationml/2006/main">
  <p:tag name="AZ_CAPS" val="UNMANAGED"/>
</p:tagLst>
</file>

<file path=ppt/tags/tag38.xml><?xml version="1.0" encoding="utf-8"?>
<p:tagLst xmlns:a="http://schemas.openxmlformats.org/drawingml/2006/main" xmlns:r="http://schemas.openxmlformats.org/officeDocument/2006/relationships" xmlns:p="http://schemas.openxmlformats.org/presentationml/2006/main">
  <p:tag name="AZ_CAPS" val="UNMANAGED"/>
</p:tagLst>
</file>

<file path=ppt/tags/tag39.xml><?xml version="1.0" encoding="utf-8"?>
<p:tagLst xmlns:a="http://schemas.openxmlformats.org/drawingml/2006/main" xmlns:r="http://schemas.openxmlformats.org/officeDocument/2006/relationships" xmlns:p="http://schemas.openxmlformats.org/presentationml/2006/main">
  <p:tag name="AZ_CAPS" val="UNMANAGED"/>
</p:tagLst>
</file>

<file path=ppt/tags/tag4.xml><?xml version="1.0" encoding="utf-8"?>
<p:tagLst xmlns:a="http://schemas.openxmlformats.org/drawingml/2006/main" xmlns:r="http://schemas.openxmlformats.org/officeDocument/2006/relationships" xmlns:p="http://schemas.openxmlformats.org/presentationml/2006/main">
  <p:tag name="ENAME" val="NOTMANAGED"/>
  <p:tag name="CAPS" val="UNMANAGED"/>
</p:tagLst>
</file>

<file path=ppt/tags/tag40.xml><?xml version="1.0" encoding="utf-8"?>
<p:tagLst xmlns:a="http://schemas.openxmlformats.org/drawingml/2006/main" xmlns:r="http://schemas.openxmlformats.org/officeDocument/2006/relationships" xmlns:p="http://schemas.openxmlformats.org/presentationml/2006/main">
  <p:tag name="AZ_CAPS" val="UNMANAGED"/>
</p:tagLst>
</file>

<file path=ppt/tags/tag41.xml><?xml version="1.0" encoding="utf-8"?>
<p:tagLst xmlns:a="http://schemas.openxmlformats.org/drawingml/2006/main" xmlns:r="http://schemas.openxmlformats.org/officeDocument/2006/relationships" xmlns:p="http://schemas.openxmlformats.org/presentationml/2006/main">
  <p:tag name="ENAME" val="NOTMANAGED"/>
  <p:tag name="CAPS" val="UNMANAGED"/>
  <p:tag name="AZ_CAPS" val="UNMANAGED"/>
</p:tagLst>
</file>

<file path=ppt/tags/tag42.xml><?xml version="1.0" encoding="utf-8"?>
<p:tagLst xmlns:a="http://schemas.openxmlformats.org/drawingml/2006/main" xmlns:r="http://schemas.openxmlformats.org/officeDocument/2006/relationships" xmlns:p="http://schemas.openxmlformats.org/presentationml/2006/main">
  <p:tag name="AZ_CAPS" val="UNMANAGED"/>
</p:tagLst>
</file>

<file path=ppt/tags/tag43.xml><?xml version="1.0" encoding="utf-8"?>
<p:tagLst xmlns:a="http://schemas.openxmlformats.org/drawingml/2006/main" xmlns:r="http://schemas.openxmlformats.org/officeDocument/2006/relationships" xmlns:p="http://schemas.openxmlformats.org/presentationml/2006/main">
  <p:tag name="AZ_CAPS" val="UNMANAGED"/>
</p:tagLst>
</file>

<file path=ppt/tags/tag44.xml><?xml version="1.0" encoding="utf-8"?>
<p:tagLst xmlns:a="http://schemas.openxmlformats.org/drawingml/2006/main" xmlns:r="http://schemas.openxmlformats.org/officeDocument/2006/relationships" xmlns:p="http://schemas.openxmlformats.org/presentationml/2006/main">
  <p:tag name="AZ_CAPS" val="UNMANAGED"/>
</p:tagLst>
</file>

<file path=ppt/tags/tag45.xml><?xml version="1.0" encoding="utf-8"?>
<p:tagLst xmlns:a="http://schemas.openxmlformats.org/drawingml/2006/main" xmlns:r="http://schemas.openxmlformats.org/officeDocument/2006/relationships" xmlns:p="http://schemas.openxmlformats.org/presentationml/2006/main">
  <p:tag name="AZ_CAPS" val="UNMANAGED"/>
</p:tagLst>
</file>

<file path=ppt/tags/tag46.xml><?xml version="1.0" encoding="utf-8"?>
<p:tagLst xmlns:a="http://schemas.openxmlformats.org/drawingml/2006/main" xmlns:r="http://schemas.openxmlformats.org/officeDocument/2006/relationships" xmlns:p="http://schemas.openxmlformats.org/presentationml/2006/main">
  <p:tag name="AZ_CAPS" val="UNMANAGED"/>
</p:tagLst>
</file>

<file path=ppt/tags/tag47.xml><?xml version="1.0" encoding="utf-8"?>
<p:tagLst xmlns:a="http://schemas.openxmlformats.org/drawingml/2006/main" xmlns:r="http://schemas.openxmlformats.org/officeDocument/2006/relationships" xmlns:p="http://schemas.openxmlformats.org/presentationml/2006/main">
  <p:tag name="AZ_CAPS" val="UNMANAGED"/>
</p:tagLst>
</file>

<file path=ppt/tags/tag48.xml><?xml version="1.0" encoding="utf-8"?>
<p:tagLst xmlns:a="http://schemas.openxmlformats.org/drawingml/2006/main" xmlns:r="http://schemas.openxmlformats.org/officeDocument/2006/relationships" xmlns:p="http://schemas.openxmlformats.org/presentationml/2006/main">
  <p:tag name="AZ_CAPS" val="UNMANAGED"/>
</p:tagLst>
</file>

<file path=ppt/tags/tag49.xml><?xml version="1.0" encoding="utf-8"?>
<p:tagLst xmlns:a="http://schemas.openxmlformats.org/drawingml/2006/main" xmlns:r="http://schemas.openxmlformats.org/officeDocument/2006/relationships" xmlns:p="http://schemas.openxmlformats.org/presentationml/2006/main">
  <p:tag name="AZ_CAPS" val="UNMANAGED"/>
</p:tagLst>
</file>

<file path=ppt/tags/tag5.xml><?xml version="1.0" encoding="utf-8"?>
<p:tagLst xmlns:a="http://schemas.openxmlformats.org/drawingml/2006/main" xmlns:r="http://schemas.openxmlformats.org/officeDocument/2006/relationships" xmlns:p="http://schemas.openxmlformats.org/presentationml/2006/main">
  <p:tag name="ENAME" val="SLIDEDRAFT"/>
  <p:tag name="CAPS" val="UNMANAGED"/>
</p:tagLst>
</file>

<file path=ppt/tags/tag50.xml><?xml version="1.0" encoding="utf-8"?>
<p:tagLst xmlns:a="http://schemas.openxmlformats.org/drawingml/2006/main" xmlns:r="http://schemas.openxmlformats.org/officeDocument/2006/relationships" xmlns:p="http://schemas.openxmlformats.org/presentationml/2006/main">
  <p:tag name="AZ_CAPS" val="UNMANAGED"/>
</p:tagLst>
</file>

<file path=ppt/tags/tag51.xml><?xml version="1.0" encoding="utf-8"?>
<p:tagLst xmlns:a="http://schemas.openxmlformats.org/drawingml/2006/main" xmlns:r="http://schemas.openxmlformats.org/officeDocument/2006/relationships" xmlns:p="http://schemas.openxmlformats.org/presentationml/2006/main">
  <p:tag name="AZ_CAPS" val="UNMANAGED"/>
</p:tagLst>
</file>

<file path=ppt/tags/tag52.xml><?xml version="1.0" encoding="utf-8"?>
<p:tagLst xmlns:a="http://schemas.openxmlformats.org/drawingml/2006/main" xmlns:r="http://schemas.openxmlformats.org/officeDocument/2006/relationships" xmlns:p="http://schemas.openxmlformats.org/presentationml/2006/main">
  <p:tag name="AZ_CAPS" val="UNMANAGED"/>
</p:tagLst>
</file>

<file path=ppt/tags/tag53.xml><?xml version="1.0" encoding="utf-8"?>
<p:tagLst xmlns:a="http://schemas.openxmlformats.org/drawingml/2006/main" xmlns:r="http://schemas.openxmlformats.org/officeDocument/2006/relationships" xmlns:p="http://schemas.openxmlformats.org/presentationml/2006/main">
  <p:tag name="SELTIME" val="10/8/2019 3:03:55 PM"/>
</p:tagLst>
</file>

<file path=ppt/tags/tag54.xml><?xml version="1.0" encoding="utf-8"?>
<p:tagLst xmlns:a="http://schemas.openxmlformats.org/drawingml/2006/main" xmlns:r="http://schemas.openxmlformats.org/officeDocument/2006/relationships" xmlns:p="http://schemas.openxmlformats.org/presentationml/2006/main">
  <p:tag name="SLIDETYPE" val="TAB"/>
  <p:tag name="SELECTED" val="yes"/>
</p:tagLst>
</file>

<file path=ppt/tags/tag55.xml><?xml version="1.0" encoding="utf-8"?>
<p:tagLst xmlns:a="http://schemas.openxmlformats.org/drawingml/2006/main" xmlns:r="http://schemas.openxmlformats.org/officeDocument/2006/relationships" xmlns:p="http://schemas.openxmlformats.org/presentationml/2006/main">
  <p:tag name="CAPS" val="UNMANAGED"/>
</p:tagLst>
</file>

<file path=ppt/tags/tag56.xml><?xml version="1.0" encoding="utf-8"?>
<p:tagLst xmlns:a="http://schemas.openxmlformats.org/drawingml/2006/main" xmlns:r="http://schemas.openxmlformats.org/officeDocument/2006/relationships" xmlns:p="http://schemas.openxmlformats.org/presentationml/2006/main">
  <p:tag name="CAPS" val="UNMANAGED"/>
</p:tagLst>
</file>

<file path=ppt/tags/tag57.xml><?xml version="1.0" encoding="utf-8"?>
<p:tagLst xmlns:a="http://schemas.openxmlformats.org/drawingml/2006/main" xmlns:r="http://schemas.openxmlformats.org/officeDocument/2006/relationships" xmlns:p="http://schemas.openxmlformats.org/presentationml/2006/main">
  <p:tag name="AZ_CAPS" val="UNMANAGED"/>
</p:tagLst>
</file>

<file path=ppt/tags/tag58.xml><?xml version="1.0" encoding="utf-8"?>
<p:tagLst xmlns:a="http://schemas.openxmlformats.org/drawingml/2006/main" xmlns:r="http://schemas.openxmlformats.org/officeDocument/2006/relationships" xmlns:p="http://schemas.openxmlformats.org/presentationml/2006/main">
  <p:tag name="AZ_CAPS" val="UNMANAGED"/>
</p:tagLst>
</file>

<file path=ppt/tags/tag59.xml><?xml version="1.0" encoding="utf-8"?>
<p:tagLst xmlns:a="http://schemas.openxmlformats.org/drawingml/2006/main" xmlns:r="http://schemas.openxmlformats.org/officeDocument/2006/relationships" xmlns:p="http://schemas.openxmlformats.org/presentationml/2006/main">
  <p:tag name="AZ_CAPS" val="UNMANAGED"/>
</p:tagLst>
</file>

<file path=ppt/tags/tag6.xml><?xml version="1.0" encoding="utf-8"?>
<p:tagLst xmlns:a="http://schemas.openxmlformats.org/drawingml/2006/main" xmlns:r="http://schemas.openxmlformats.org/officeDocument/2006/relationships" xmlns:p="http://schemas.openxmlformats.org/presentationml/2006/main">
  <p:tag name="AZ_CAPS" val="UNMANAGED"/>
</p:tagLst>
</file>

<file path=ppt/tags/tag60.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F"/>
  <p:tag name="CAPS" val="UNMANAGED"/>
  <p:tag name="IGNOREFONTNONCOMPLIANCE" val="0"/>
  <p:tag name="IGNORECOLORLINESNONCOMPLIANCE" val="0"/>
  <p:tag name="IGNOREPOSITIONNONCOMPLIANCE" val="0"/>
  <p:tag name="POSITIONTOP" val="197"/>
  <p:tag name="POSITIONLEFT" val="60.55"/>
  <p:tag name="IGNORESIZENONCOMPLIANCE" val="0"/>
  <p:tag name="SIZEWIDTH" val="666.75"/>
  <p:tag name="SIZEHEIGHT" val="311.25"/>
</p:tagLst>
</file>

<file path=ppt/tags/tag61.xml><?xml version="1.0" encoding="utf-8"?>
<p:tagLst xmlns:a="http://schemas.openxmlformats.org/drawingml/2006/main" xmlns:r="http://schemas.openxmlformats.org/officeDocument/2006/relationships" xmlns:p="http://schemas.openxmlformats.org/presentationml/2006/main">
  <p:tag name="AZ_CAPS" val="UNMANAGED"/>
</p:tagLst>
</file>

<file path=ppt/tags/tag62.xml><?xml version="1.0" encoding="utf-8"?>
<p:tagLst xmlns:a="http://schemas.openxmlformats.org/drawingml/2006/main" xmlns:r="http://schemas.openxmlformats.org/officeDocument/2006/relationships" xmlns:p="http://schemas.openxmlformats.org/presentationml/2006/main">
  <p:tag name="SLIDETYPE" val="STDCONTENT"/>
</p:tagLst>
</file>

<file path=ppt/tags/tag63.xml><?xml version="1.0" encoding="utf-8"?>
<p:tagLst xmlns:a="http://schemas.openxmlformats.org/drawingml/2006/main" xmlns:r="http://schemas.openxmlformats.org/officeDocument/2006/relationships" xmlns:p="http://schemas.openxmlformats.org/presentationml/2006/main">
  <p:tag name="CAPS" val="UNMANAGED"/>
</p:tagLst>
</file>

<file path=ppt/tags/tag64.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65.xml><?xml version="1.0" encoding="utf-8"?>
<p:tagLst xmlns:a="http://schemas.openxmlformats.org/drawingml/2006/main" xmlns:r="http://schemas.openxmlformats.org/officeDocument/2006/relationships" xmlns:p="http://schemas.openxmlformats.org/presentationml/2006/main">
  <p:tag name="AZ_CAPS" val="UNMANAGED"/>
</p:tagLst>
</file>

<file path=ppt/tags/tag66.xml><?xml version="1.0" encoding="utf-8"?>
<p:tagLst xmlns:a="http://schemas.openxmlformats.org/drawingml/2006/main" xmlns:r="http://schemas.openxmlformats.org/officeDocument/2006/relationships" xmlns:p="http://schemas.openxmlformats.org/presentationml/2006/main">
  <p:tag name="SLIDETYPE" val="STDCONTENT"/>
</p:tagLst>
</file>

<file path=ppt/tags/tag67.xml><?xml version="1.0" encoding="utf-8"?>
<p:tagLst xmlns:a="http://schemas.openxmlformats.org/drawingml/2006/main" xmlns:r="http://schemas.openxmlformats.org/officeDocument/2006/relationships" xmlns:p="http://schemas.openxmlformats.org/presentationml/2006/main">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ENAME" val="SLIDEHDR"/>
  <p:tag name="AZ_CAPS" val="UNMANAGED"/>
</p:tagLst>
</file>

<file path=ppt/tags/tag68.xml><?xml version="1.0" encoding="utf-8"?>
<p:tagLst xmlns:a="http://schemas.openxmlformats.org/drawingml/2006/main" xmlns:r="http://schemas.openxmlformats.org/officeDocument/2006/relationships" xmlns:p="http://schemas.openxmlformats.org/presentationml/2006/main">
  <p:tag name="CAPS" val="UNMANAGED"/>
</p:tagLst>
</file>

<file path=ppt/tags/tag69.xml><?xml version="1.0" encoding="utf-8"?>
<p:tagLst xmlns:a="http://schemas.openxmlformats.org/drawingml/2006/main" xmlns:r="http://schemas.openxmlformats.org/officeDocument/2006/relationships" xmlns:p="http://schemas.openxmlformats.org/presentationml/2006/main">
  <p:tag name="AZ_CAPS" val="UNMANAGED"/>
</p:tagLst>
</file>

<file path=ppt/tags/tag7.xml><?xml version="1.0" encoding="utf-8"?>
<p:tagLst xmlns:a="http://schemas.openxmlformats.org/drawingml/2006/main" xmlns:r="http://schemas.openxmlformats.org/officeDocument/2006/relationships" xmlns:p="http://schemas.openxmlformats.org/presentationml/2006/main">
  <p:tag name="ENAME" val="NOTMANAGED"/>
  <p:tag name="CAPS" val="UNMANAGED"/>
  <p:tag name="AZ_CAPS" val="UNMANAGED"/>
</p:tagLst>
</file>

<file path=ppt/tags/tag70.xml><?xml version="1.0" encoding="utf-8"?>
<p:tagLst xmlns:a="http://schemas.openxmlformats.org/drawingml/2006/main" xmlns:r="http://schemas.openxmlformats.org/officeDocument/2006/relationships" xmlns:p="http://schemas.openxmlformats.org/presentationml/2006/main">
  <p:tag name="SLIDETYPE" val="STDCONTENT"/>
  <p:tag name="SELECTED" val="yes"/>
</p:tagLst>
</file>

<file path=ppt/tags/tag71.xml><?xml version="1.0" encoding="utf-8"?>
<p:tagLst xmlns:a="http://schemas.openxmlformats.org/drawingml/2006/main" xmlns:r="http://schemas.openxmlformats.org/officeDocument/2006/relationships" xmlns:p="http://schemas.openxmlformats.org/presentationml/2006/main">
  <p:tag name="AZ_CAPS" val="UNMANAGED"/>
</p:tagLst>
</file>

<file path=ppt/tags/tag72.xml><?xml version="1.0" encoding="utf-8"?>
<p:tagLst xmlns:a="http://schemas.openxmlformats.org/drawingml/2006/main" xmlns:r="http://schemas.openxmlformats.org/officeDocument/2006/relationships" xmlns:p="http://schemas.openxmlformats.org/presentationml/2006/main">
  <p:tag name="AZ_CAPS" val="UNMANAGED"/>
</p:tagLst>
</file>

<file path=ppt/tags/tag73.xml><?xml version="1.0" encoding="utf-8"?>
<p:tagLst xmlns:a="http://schemas.openxmlformats.org/drawingml/2006/main" xmlns:r="http://schemas.openxmlformats.org/officeDocument/2006/relationships" xmlns:p="http://schemas.openxmlformats.org/presentationml/2006/main">
  <p:tag name="SLIDETYPE" val="STDCONTENT"/>
</p:tagLst>
</file>

<file path=ppt/tags/tag74.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75.xml><?xml version="1.0" encoding="utf-8"?>
<p:tagLst xmlns:a="http://schemas.openxmlformats.org/drawingml/2006/main" xmlns:r="http://schemas.openxmlformats.org/officeDocument/2006/relationships" xmlns:p="http://schemas.openxmlformats.org/presentationml/2006/main">
  <p:tag name="AZ_CAPS" val="UNMANAGED"/>
</p:tagLst>
</file>

<file path=ppt/tags/tag76.xml><?xml version="1.0" encoding="utf-8"?>
<p:tagLst xmlns:a="http://schemas.openxmlformats.org/drawingml/2006/main" xmlns:r="http://schemas.openxmlformats.org/officeDocument/2006/relationships" xmlns:p="http://schemas.openxmlformats.org/presentationml/2006/main">
  <p:tag name="CAPS" val="UNMANAGED"/>
</p:tagLst>
</file>

<file path=ppt/tags/tag77.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F"/>
  <p:tag name="CAPS" val="UNMANAGED"/>
  <p:tag name="IGNOREFONTNONCOMPLIANCE" val="0"/>
  <p:tag name="IGNORECOLORLINESNONCOMPLIANCE" val="0"/>
  <p:tag name="IGNOREPOSITIONNONCOMPLIANCE" val="0"/>
  <p:tag name="POSITIONTOP" val="197"/>
  <p:tag name="POSITIONLEFT" val="60.55"/>
  <p:tag name="IGNORESIZENONCOMPLIANCE" val="0"/>
  <p:tag name="SIZEWIDTH" val="666.75"/>
  <p:tag name="SIZEHEIGHT" val="311.25"/>
</p:tagLst>
</file>

<file path=ppt/tags/tag78.xml><?xml version="1.0" encoding="utf-8"?>
<p:tagLst xmlns:a="http://schemas.openxmlformats.org/drawingml/2006/main" xmlns:r="http://schemas.openxmlformats.org/officeDocument/2006/relationships" xmlns:p="http://schemas.openxmlformats.org/presentationml/2006/main">
  <p:tag name="AZ_CAPS" val="UNMANAGED"/>
</p:tagLst>
</file>

<file path=ppt/tags/tag79.xml><?xml version="1.0" encoding="utf-8"?>
<p:tagLst xmlns:a="http://schemas.openxmlformats.org/drawingml/2006/main" xmlns:r="http://schemas.openxmlformats.org/officeDocument/2006/relationships" xmlns:p="http://schemas.openxmlformats.org/presentationml/2006/main">
  <p:tag name="ENAME" val="NOTMANAGED"/>
  <p:tag name="PBCOMPONENT" val="SHAPE"/>
  <p:tag name="PBLAYOUTS" val="A,B,C,D,F"/>
  <p:tag name="CAPS" val="UNMANAGED"/>
  <p:tag name="IGNOREFONTNONCOMPLIANCE" val="0"/>
  <p:tag name="IGNORECOLORLINESNONCOMPLIANCE" val="0"/>
  <p:tag name="IGNOREPOSITIONNONCOMPLIANCE" val="0"/>
  <p:tag name="POSITIONTOP" val="197"/>
  <p:tag name="POSITIONLEFT" val="59.75"/>
  <p:tag name="IGNORESIZENONCOMPLIANCE" val="0"/>
  <p:tag name="SIZEWIDTH" val="668.25"/>
  <p:tag name="SIZEHEIGHT" val="168.75"/>
</p:tagLst>
</file>

<file path=ppt/tags/tag8.xml><?xml version="1.0" encoding="utf-8"?>
<p:tagLst xmlns:a="http://schemas.openxmlformats.org/drawingml/2006/main" xmlns:r="http://schemas.openxmlformats.org/officeDocument/2006/relationships" xmlns:p="http://schemas.openxmlformats.org/presentationml/2006/main">
  <p:tag name="AZ_CAPS" val="UNMANAGED"/>
</p:tagLst>
</file>

<file path=ppt/tags/tag80.xml><?xml version="1.0" encoding="utf-8"?>
<p:tagLst xmlns:a="http://schemas.openxmlformats.org/drawingml/2006/main" xmlns:r="http://schemas.openxmlformats.org/officeDocument/2006/relationships" xmlns:p="http://schemas.openxmlformats.org/presentationml/2006/main">
  <p:tag name="AZ_CAPS" val="UNMANAGED"/>
</p:tagLst>
</file>

<file path=ppt/tags/tag81.xml><?xml version="1.0" encoding="utf-8"?>
<p:tagLst xmlns:a="http://schemas.openxmlformats.org/drawingml/2006/main" xmlns:r="http://schemas.openxmlformats.org/officeDocument/2006/relationships" xmlns:p="http://schemas.openxmlformats.org/presentationml/2006/main">
  <p:tag name="SLIDETYPE" val="TAB"/>
  <p:tag name="SELECTED" val="yes"/>
</p:tagLst>
</file>

<file path=ppt/tags/tag82.xml><?xml version="1.0" encoding="utf-8"?>
<p:tagLst xmlns:a="http://schemas.openxmlformats.org/drawingml/2006/main" xmlns:r="http://schemas.openxmlformats.org/officeDocument/2006/relationships" xmlns:p="http://schemas.openxmlformats.org/presentationml/2006/main">
  <p:tag name="CAPS" val="UNMANAGED"/>
</p:tagLst>
</file>

<file path=ppt/tags/tag83.xml><?xml version="1.0" encoding="utf-8"?>
<p:tagLst xmlns:a="http://schemas.openxmlformats.org/drawingml/2006/main" xmlns:r="http://schemas.openxmlformats.org/officeDocument/2006/relationships" xmlns:p="http://schemas.openxmlformats.org/presentationml/2006/main">
  <p:tag name="CAPS" val="UNMANAGED"/>
</p:tagLst>
</file>

<file path=ppt/tags/tag84.xml><?xml version="1.0" encoding="utf-8"?>
<p:tagLst xmlns:a="http://schemas.openxmlformats.org/drawingml/2006/main" xmlns:r="http://schemas.openxmlformats.org/officeDocument/2006/relationships" xmlns:p="http://schemas.openxmlformats.org/presentationml/2006/main">
  <p:tag name="SLIDETYPE" val="STDCONTENT"/>
</p:tagLst>
</file>

<file path=ppt/tags/tag85.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86.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87.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88.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89.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9.xml><?xml version="1.0" encoding="utf-8"?>
<p:tagLst xmlns:a="http://schemas.openxmlformats.org/drawingml/2006/main" xmlns:r="http://schemas.openxmlformats.org/officeDocument/2006/relationships" xmlns:p="http://schemas.openxmlformats.org/presentationml/2006/main">
  <p:tag name="ENAME" val="NOTMANAGED"/>
  <p:tag name="CAPS" val="UNMANAGED"/>
  <p:tag name="AZ_CAPS" val="UNMANAGED"/>
</p:tagLst>
</file>

<file path=ppt/tags/tag90.xml><?xml version="1.0" encoding="utf-8"?>
<p:tagLst xmlns:a="http://schemas.openxmlformats.org/drawingml/2006/main" xmlns:r="http://schemas.openxmlformats.org/officeDocument/2006/relationships" xmlns:p="http://schemas.openxmlformats.org/presentationml/2006/main">
  <p:tag name="SLIDETYPE" val="STDCONTENT"/>
</p:tagLst>
</file>

<file path=ppt/tags/tag91.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92.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93.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94.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95.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96.xml><?xml version="1.0" encoding="utf-8"?>
<p:tagLst xmlns:a="http://schemas.openxmlformats.org/drawingml/2006/main" xmlns:r="http://schemas.openxmlformats.org/officeDocument/2006/relationships" xmlns:p="http://schemas.openxmlformats.org/presentationml/2006/main">
  <p:tag name="SLIDETYPE" val="STDCONTENT"/>
</p:tagLst>
</file>

<file path=ppt/tags/tag97.xml><?xml version="1.0" encoding="utf-8"?>
<p:tagLst xmlns:a="http://schemas.openxmlformats.org/drawingml/2006/main" xmlns:r="http://schemas.openxmlformats.org/officeDocument/2006/relationships" xmlns:p="http://schemas.openxmlformats.org/presentationml/2006/main">
  <p:tag name="ENAME" val="SLIDEHDR"/>
  <p:tag name="IGNOREFONTNONCOMPLIANCE" val="0"/>
  <p:tag name="FONTNAME" val="Times New Roman"/>
  <p:tag name="FONTSIZE" val="28"/>
  <p:tag name="FONTBOLD" val="0"/>
  <p:tag name="FONTITALIC" val="0"/>
  <p:tag name="FONTULINE" val="0"/>
  <p:tag name="FONTSHADOW" val="0"/>
  <p:tag name="FONTALIGNMENT" val="1"/>
  <p:tag name="IGNORECOLORLINESNONCOMPLIANCE" val="0"/>
  <p:tag name="FONTCOLOR" val="0"/>
  <p:tag name="FILLVISIBLE" val="0"/>
  <p:tag name="FONTCOLORING" val="Text"/>
  <p:tag name="LINEVISIBLE" val="0"/>
  <p:tag name="FILLCOLORING" val="No Fill"/>
  <p:tag name="LINECOLORING" val="No Line"/>
  <p:tag name="FONT_COLOR_SCHEME_INDEX" val="7"/>
  <p:tag name="FONT_COLOR_TYPE" val="2"/>
  <p:tag name="IGNOREPOSITIONNONCOMPLIANCE" val="0"/>
  <p:tag name="POSITIONTOP" val="42"/>
  <p:tag name="POSITIONLEFT" val="54"/>
  <p:tag name="IGNORESIZENONCOMPLIANCE" val="0"/>
  <p:tag name="SIZEWIDTH" val="684"/>
  <p:tag name="SIZEHEIGHT" val="42"/>
  <p:tag name="CAPS" val="UNMANAGED"/>
  <p:tag name="AZ_CAPS" val="UNMANAGED"/>
</p:tagLst>
</file>

<file path=ppt/tags/tag98.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ags/tag99.xml><?xml version="1.0" encoding="utf-8"?>
<p:tagLst xmlns:a="http://schemas.openxmlformats.org/drawingml/2006/main" xmlns:r="http://schemas.openxmlformats.org/officeDocument/2006/relationships" xmlns:p="http://schemas.openxmlformats.org/presentationml/2006/main">
  <p:tag name="ENAME" val="NOTMANAGED"/>
  <p:tag name="IGNOREFONTNONCOMPLIANCE" val="0"/>
  <p:tag name="IGNORECOLORLINESNONCOMPLIANCE" val="0"/>
  <p:tag name="LINEVISIBLE" val="-1"/>
  <p:tag name="LINECOLOR" val="12369084"/>
  <p:tag name="LINE_COLOR_SCHEME_INDEX" val="0"/>
  <p:tag name="LINE_COLOR_TYPE" val="1"/>
  <p:tag name="IGNOREPOSITIONNONCOMPLIANCE" val="0"/>
  <p:tag name="POSITIONTOP" val="0"/>
  <p:tag name="POSITIONLEFT" val="0"/>
  <p:tag name="IGNORESIZENONCOMPLIANCE" val="0"/>
  <p:tag name="SIZEWIDTH" val="0"/>
  <p:tag name="SIZEHEIGHT" val="0"/>
</p:tagLst>
</file>

<file path=ppt/theme/theme1.xml><?xml version="1.0" encoding="utf-8"?>
<a:theme xmlns:a="http://schemas.openxmlformats.org/drawingml/2006/main" name="NB_PPT Theme">
  <a:themeElements>
    <a:clrScheme name="2019 Updated Colors Final">
      <a:dk1>
        <a:srgbClr val="464646"/>
      </a:dk1>
      <a:lt1>
        <a:sysClr val="window" lastClr="FFFFFF"/>
      </a:lt1>
      <a:dk2>
        <a:srgbClr val="464646"/>
      </a:dk2>
      <a:lt2>
        <a:srgbClr val="FFFFFF"/>
      </a:lt2>
      <a:accent1>
        <a:srgbClr val="6E8DB0"/>
      </a:accent1>
      <a:accent2>
        <a:srgbClr val="ADAEB0"/>
      </a:accent2>
      <a:accent3>
        <a:srgbClr val="375172"/>
      </a:accent3>
      <a:accent4>
        <a:srgbClr val="5F8289"/>
      </a:accent4>
      <a:accent5>
        <a:srgbClr val="6EB2BD"/>
      </a:accent5>
      <a:accent6>
        <a:srgbClr val="DCB596"/>
      </a:accent6>
      <a:hlink>
        <a:srgbClr val="00AAF0"/>
      </a:hlink>
      <a:folHlink>
        <a:srgbClr val="00AAF0"/>
      </a:folHlink>
    </a:clrScheme>
    <a:fontScheme name="Custom 1">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0" rIns="18288" bIns="18288"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0" rIns="18288" bIns="18288"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000000"/>
            </a:solidFill>
            <a:effectLst/>
            <a:latin typeface="Arial" charset="0"/>
          </a:defRPr>
        </a:defPPr>
      </a:lstStyle>
    </a:lnDef>
  </a:objectDefaults>
  <a:extraClrSchemeLst/>
  <a:extLst>
    <a:ext uri="{05A4C25C-085E-4340-85A3-A5531E510DB2}">
      <thm15:themeFamily xmlns:thm15="http://schemas.microsoft.com/office/thememl/2012/main" name="NB_PPT Theme" id="{DB6E4BE0-3440-A640-BBA6-4CDCC1A04B3D}" vid="{15B3CF7F-B945-9045-91E6-ADB30A8F661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VariableList UniqueId="d41b15b2-adcc-4a1f-9da0-d29802d5da41" Name="AD_HOC" ContentType="XML" MajorVersion="0" MinorVersion="1" isLocalCopy="False" IsBaseObject="False" DataSourceId="23938c5c-08db-473d-b907-2e58569146af" DataSourceMajorVersion="0" DataSourceMinorVersion="1"/>
</file>

<file path=customXml/item10.xml><?xml version="1.0" encoding="utf-8"?>
<DataSourceInfo>
  <Id>44b41606-7609-4b00-ae4a-e3fbbce58cb6</Id>
  <MajorVersion>0</MajorVersion>
  <MinorVersion>1</MinorVersion>
  <DataSourceType>Ad_Hoc</DataSourceType>
  <Name>AD_HOC</Name>
  <Description/>
  <Filter/>
  <DataFields/>
</DataSourceInfo>
</file>

<file path=customXml/item11.xml><?xml version="1.0" encoding="utf-8"?>
<DataSourceMapping>
  <Id>2b6b1db8-0b88-419f-890c-e467857af038</Id>
  <Name>AD_HOC_MAPPING</Name>
  <TargetDataSource>44b41606-7609-4b00-ae4a-e3fbbce58cb6</TargetDataSource>
  <SourceType>XML File</SourceType>
  <IsReadOnly>false</IsReadOnly>
  <SalesforceOrganizationId>00000000-0000-0000-0000-000000000000</SalesforceOrganizationId>
  <SalesforceOrganizationName/>
  <SalesforceApiVersion/>
  <Properties>
    <Property Name="RecordSeperator" Value="SampleData/DataRecord"/>
  </Properties>
  <RawMappings/>
  <DesignTimeProperties/>
</DataSourceMapping>
</file>

<file path=customXml/item12.xml><?xml version="1.0" encoding="utf-8"?>
<SourceDataModel Name="AD_HOC" TargetDataSourceId="44b41606-7609-4b00-ae4a-e3fbbce58cb6"/>
</file>

<file path=customXml/item13.xml><?xml version="1.0" encoding="utf-8"?>
<VariableListDefinition name="Computed" displayName="Computed" id="dd753b81-987a-46c4-85eb-9b2b18679feb" isdomainofvalue="False" dataSourceId="a83bb88f-6b8c-4d3b-8a88-3694686f5df0"/>
</file>

<file path=customXml/item14.xml><?xml version="1.0" encoding="utf-8"?>
<VariableList UniqueId="dd753b81-987a-46c4-85eb-9b2b18679feb" Name="Computed" ContentType="XML" MajorVersion="0" MinorVersion="1" isLocalCopy="False" IsBaseObject="False" DataSourceId="a83bb88f-6b8c-4d3b-8a88-3694686f5df0" DataSourceMajorVersion="0" DataSourceMinorVersion="1"/>
</file>

<file path=customXml/item15.xml><?xml version="1.0" encoding="utf-8"?>
<DataSourceInfo>
  <Id>a83bb88f-6b8c-4d3b-8a88-3694686f5df0</Id>
  <MajorVersion>0</MajorVersion>
  <MinorVersion>1</MinorVersion>
  <DataSourceType>Expression</DataSourceType>
  <Name>Computed</Name>
  <Description/>
  <Filter/>
  <DataFields/>
</DataSourceInfo>
</file>

<file path=customXml/item16.xml><?xml version="1.0" encoding="utf-8"?>
<DataSourceMapping>
  <Id>68f4c6f2-91df-4376-8a6f-b22f8b11d7d1</Id>
  <Name>EXPRESSION_VARIABLE_MAPPING</Name>
  <TargetDataSource>a83bb88f-6b8c-4d3b-8a88-3694686f5df0</TargetDataSource>
  <SourceType>XML File</SourceType>
  <IsReadOnly>false</IsReadOnly>
  <SalesforceOrganizationId>00000000-0000-0000-0000-000000000000</SalesforceOrganizationId>
  <SalesforceOrganizationName/>
  <SalesforceApiVersion/>
  <Properties/>
  <RawMappings/>
  <DesignTimeProperties/>
</DataSourceMapping>
</file>

<file path=customXml/item17.xml><?xml version="1.0" encoding="utf-8"?>
<VariableListDefinition name="System" displayName="System" id="29c020a5-2e5f-4b5f-b22e-2910f5c5dea9" isdomainofvalue="False" dataSourceId="2944bb16-d98a-4335-866c-d37a19585b49"/>
</file>

<file path=customXml/item18.xml><?xml version="1.0" encoding="utf-8"?>
<VariableList UniqueId="29c020a5-2e5f-4b5f-b22e-2910f5c5dea9" Name="System" ContentType="XML" MajorVersion="0" MinorVersion="1" isLocalCopy="False" IsBaseObject="False" DataSourceId="2944bb16-d98a-4335-866c-d37a19585b49" DataSourceMajorVersion="0" DataSourceMinorVersion="1"/>
</file>

<file path=customXml/item19.xml><?xml version="1.0" encoding="utf-8"?>
<DataSourceInfo>
  <Id>2944bb16-d98a-4335-866c-d37a19585b49</Id>
  <MajorVersion>0</MajorVersion>
  <MinorVersion>1</MinorVersion>
  <DataSourceType>System</DataSourceType>
  <Name>System</Name>
  <Description/>
  <Filter/>
  <DataFields/>
</DataSourceInfo>
</file>

<file path=customXml/item2.xml><?xml version="1.0" encoding="utf-8"?>
<AllExternalAdhocVariableMappings/>
</file>

<file path=customXml/item20.xml><?xml version="1.0" encoding="utf-8"?>
<DataSourceMapping>
  <Id>34b84158-0535-4f83-956e-b0aca4214a71</Id>
  <Name>EXPRESSION_VARIABLE_MAPPING</Name>
  <TargetDataSource>2944bb16-d98a-4335-866c-d37a19585b49</TargetDataSource>
  <SourceType>XML File</SourceType>
  <IsReadOnly>false</IsReadOnly>
  <SalesforceOrganizationId>00000000-0000-0000-0000-000000000000</SalesforceOrganizationId>
  <SalesforceOrganizationName/>
  <SalesforceApiVersion/>
  <Properties/>
  <RawMappings/>
  <DesignTimeProperties/>
</DataSourceMapping>
</file>

<file path=customXml/item21.xml><?xml version="1.0" encoding="utf-8"?>
<VariableListDefinition name="SectionSelectionDs" displayName="SectionSelectionDs" id="8d1aab53-4bbd-4d85-8c0b-2e1ff3a17b72" isdomainofvalue="False" dataSourceId="103">
  <Variable name="SectionSelector" type="TABLE" dataFieldId="200" isRepeatingTable="True">
    <Variable name="SectionId" type="STRING" dataFieldId="300"/>
    <Variable name="Include" type="BOOL" dataFieldId="301"/>
    <Variable name="Index" type="INTEGER" dataFieldId="302"/>
    <Variable name="SelectorId" type="STRING" dataFieldId="303"/>
  </Variable>
</VariableListDefinition>
</file>

<file path=customXml/item22.xml><?xml version="1.0" encoding="utf-8"?>
<VariableList UniqueId="8d1aab53-4bbd-4d85-8c0b-2e1ff3a17b72" Name="SectionSelectionDs" ContentType="XML" MajorVersion="0" MinorVersion="1" isLocalCopy="False" IsBaseObject="False" DataSourceId="103" DataSourceMajorVersion="1" DataSourceMinorVersion="0"/>
</file>

<file path=customXml/item23.xml><?xml version="1.0" encoding="utf-8"?>
<DataSourceInfo>
  <Id>103</Id>
  <MajorVersion>1</MajorVersion>
  <MinorVersion>0</MinorVersion>
  <DataSourceType>SectionSelectionInfo</DataSourceType>
  <Name>SectionSelectionDs</Name>
  <Description>Internal data source used for selecting/re-ordering ppt 2010 sections in requesters</Description>
  <Filter/>
  <DataFields>
    <TableInfo>
      <Id>200</Id>
      <Name>SectionSelector</Name>
      <Description/>
      <ExpressionString/>
      <FieldType>SectionSelector</FieldType>
      <Filter/>
      <DefaultValue/>
      <IsInputParameter>false</IsInputParameter>
      <IsInputMultipleValues>false</IsInputMultipleValues>
      <IncludeInRecordSelector>false</IncludeInRecordSelector>
      <IsRepeating>false</IsRepeating>
      <IsKeyField>false</IsKeyField>
      <Required>false</Required>
      <NativeSourceType>String</NativeSourceType>
      <MaxLength>0</MaxLength>
      <DynamicDomainOfValueSourceId/>
      <TrimEmptyRows>false</TrimEmptyRows>
      <CanIncludeInModel>true</CanIncludeInModel>
      <IncludeInModel>true</IncludeInModel>
      <IsPartial>false</IsPartial>
      <IsValid>true</IsValid>
      <NativeFieldMapping/>
      <OriginalName>SectionSelector</OriginalName>
      <ValidationMessage/>
      <FieldInfo>
        <Id>300</Id>
        <Name>SectionId</Name>
        <Description/>
        <ExpressionString/>
        <FieldType>System.String</FieldType>
        <Filter/>
        <DefaultValue/>
        <IsInputParameter>false</IsInputParameter>
        <IsInputMultipleValues>false</IsInputMultipleValues>
        <IncludeInRecordSelector>false</IncludeInRecordSelector>
        <IsRepeating>false</IsRepeating>
        <IsKeyField>false</IsKeyField>
        <Required>false</Required>
        <NativeSourceType>String</NativeSourceType>
        <MaxLength>0</MaxLength>
        <DynamicDomainOfValueSourceId/>
        <TrimEmptyRows>false</TrimEmptyRows>
        <CanIncludeInModel>true</CanIncludeInModel>
        <IncludeInModel>true</IncludeInModel>
        <IsPartial>false</IsPartial>
        <IsValid>true</IsValid>
        <NativeFieldMapping/>
        <OriginalName>SectionId</OriginalName>
        <ValidationMessage/>
      </FieldInfo>
      <FieldInfo>
        <Id>301</Id>
        <Name>Include</Name>
        <Description/>
        <ExpressionString/>
        <FieldType>System.Boolean</FieldType>
        <Filter/>
        <DefaultValue/>
        <IsInputParameter>false</IsInputParameter>
        <IsInputMultipleValues>false</IsInputMultipleValues>
        <IncludeInRecordSelector>false</IncludeInRecordSelector>
        <IsRepeating>false</IsRepeating>
        <IsKeyField>false</IsKeyField>
        <Required>false</Required>
        <NativeSourceType>String</NativeSourceType>
        <MaxLength>0</MaxLength>
        <DynamicDomainOfValueSourceId/>
        <TrimEmptyRows>false</TrimEmptyRows>
        <CanIncludeInModel>true</CanIncludeInModel>
        <IncludeInModel>true</IncludeInModel>
        <IsPartial>false</IsPartial>
        <IsValid>true</IsValid>
        <NativeFieldMapping/>
        <OriginalName>Include</OriginalName>
        <ValidationMessage/>
      </FieldInfo>
      <FieldInfo>
        <Id>302</Id>
        <Name>Index</Name>
        <Description/>
        <ExpressionString/>
        <FieldType>System.Int32</FieldType>
        <Filter/>
        <DefaultValue/>
        <IsInputParameter>false</IsInputParameter>
        <IsInputMultipleValues>false</IsInputMultipleValues>
        <IncludeInRecordSelector>false</IncludeInRecordSelector>
        <IsRepeating>false</IsRepeating>
        <IsKeyField>false</IsKeyField>
        <Required>false</Required>
        <NativeSourceType>String</NativeSourceType>
        <MaxLength>0</MaxLength>
        <DynamicDomainOfValueSourceId/>
        <TrimEmptyRows>false</TrimEmptyRows>
        <CanIncludeInModel>true</CanIncludeInModel>
        <IncludeInModel>true</IncludeInModel>
        <IsPartial>false</IsPartial>
        <IsValid>true</IsValid>
        <NativeFieldMapping/>
        <OriginalName>Index</OriginalName>
        <ValidationMessage/>
      </FieldInfo>
      <FieldInfo>
        <Id>303</Id>
        <Name>SelectorId</Name>
        <Description/>
        <ExpressionString/>
        <FieldType>System.String</FieldType>
        <Filter/>
        <DefaultValue/>
        <IsInputParameter>false</IsInputParameter>
        <IsInputMultipleValues>false</IsInputMultipleValues>
        <IncludeInRecordSelector>false</IncludeInRecordSelector>
        <IsRepeating>false</IsRepeating>
        <IsKeyField>false</IsKeyField>
        <Required>false</Required>
        <NativeSourceType>String</NativeSourceType>
        <MaxLength>0</MaxLength>
        <DynamicDomainOfValueSourceId/>
        <TrimEmptyRows>false</TrimEmptyRows>
        <CanIncludeInModel>true</CanIncludeInModel>
        <IncludeInModel>true</IncludeInModel>
        <IsPartial>false</IsPartial>
        <IsValid>true</IsValid>
        <NativeFieldMapping/>
        <OriginalName>SelectorId</OriginalName>
        <ValidationMessage/>
      </FieldInfo>
    </TableInfo>
  </DataFields>
</DataSourceInfo>
</file>

<file path=customXml/item24.xml><?xml version="1.0" encoding="utf-8"?>
<DataSourceMapping>
  <Id>ccfdd2f7-2699-4e1c-9660-03d966921895</Id>
  <Name/>
  <TargetDataSource>103</TargetDataSource>
  <SourceType/>
  <IsReadOnly>false</IsReadOnly>
  <SalesforceOrganizationId>00000000-0000-0000-0000-000000000000</SalesforceOrganizationId>
  <SalesforceOrganizationName/>
  <SalesforceApiVersion/>
  <Properties/>
  <RawMappings/>
  <DesignTimeProperties/>
</DataSourceMapping>
</file>

<file path=customXml/item25.xml><?xml version="1.0" encoding="utf-8"?>
<VariableListCustXmlRels>
  <VariableListCustXmlRel variableListName="AD_HOC">
    <VariableListDefCustXmlId>{2ED89616-9C2C-4A30-B29C-7839E2A3860B}</VariableListDefCustXmlId>
    <LibraryMetadataCustXmlId>{74F254C9-5A86-4E4B-B605-6FC7FE40FDEE}</LibraryMetadataCustXmlId>
    <DataSourceInfoCustXmlId>{C4A80D34-DB14-43A9-887B-95D28EAF0BBC}</DataSourceInfoCustXmlId>
    <DataSourceMappingCustXmlId>{F682E249-468D-4D02-9630-790AE5F2A8F2}</DataSourceMappingCustXmlId>
    <SdmcCustXmlId>{294FE5DB-8858-4AFB-AB73-CBA4A426A43B}</SdmcCustXmlId>
  </VariableListCustXmlRel>
  <VariableListCustXmlRel variableListName="Computed">
    <VariableListDefCustXmlId>{FD4C388C-6363-4562-9802-A73C81B0041F}</VariableListDefCustXmlId>
    <LibraryMetadataCustXmlId>{A9384425-19F2-4963-B461-71F0927B4E0A}</LibraryMetadataCustXmlId>
    <DataSourceInfoCustXmlId>{87D2FF53-7C65-4948-8D05-B8327810E661}</DataSourceInfoCustXmlId>
    <DataSourceMappingCustXmlId>{5F60A77D-A318-49F1-B8ED-8E18CDFADB85}</DataSourceMappingCustXmlId>
  </VariableListCustXmlRel>
  <VariableListCustXmlRel variableListName="System">
    <VariableListDefCustXmlId>{2831B9AF-00FE-4AEE-9F5F-20E49A2D2F9A}</VariableListDefCustXmlId>
    <LibraryMetadataCustXmlId>{36E31219-79BF-4C71-BCB2-B3588FAE7B0E}</LibraryMetadataCustXmlId>
    <DataSourceInfoCustXmlId>{68000F29-C6FB-4023-859E-6CEAD261275D}</DataSourceInfoCustXmlId>
    <DataSourceMappingCustXmlId>{5FEF7F36-826C-4522-AA57-79644317F9A6}</DataSourceMappingCustXmlId>
  </VariableListCustXmlRel>
  <VariableListCustXmlRel variableListName="SectionSelectionDs">
    <VariableListDefCustXmlId>{8E9F20B7-17DD-4000-BA52-DBA30E6B100D}</VariableListDefCustXmlId>
    <LibraryMetadataCustXmlId>{37C71025-284F-48DB-A1EE-B1F6171CD9D1}</LibraryMetadataCustXmlId>
    <DataSourceInfoCustXmlId>{D6337023-4BAA-45DE-BC65-912632658E00}</DataSourceInfoCustXmlId>
    <DataSourceMappingCustXmlId>{7014A6C9-C420-47C5-82F2-3BAE42F4D88E}</DataSourceMappingCustXmlId>
  </VariableListCustXmlRel>
</VariableListCustXmlRels>
</file>

<file path=customXml/item26.xml><?xml version="1.0" encoding="utf-8"?>
<AllExternalAdhocVariableMappings/>
</file>

<file path=customXml/item3.xml><?xml version="1.0" encoding="utf-8"?>
<VariableList UniqueId="38476bf6-9dc7-4067-b65d-1fbd1549574b" Name="Computed" ContentType="XML" MajorVersion="0" MinorVersion="1" isLocalCopy="False" IsBaseObject="False" DataSourceId="037e078c-e1cc-44d3-a1ed-5d289fcee432" DataSourceMajorVersion="0" DataSourceMinorVersion="1"/>
</file>

<file path=customXml/item4.xml><?xml version="1.0" encoding="utf-8"?>
<VariableListDefinition name="Computed" displayName="Computed" id="38476bf6-9dc7-4067-b65d-1fbd1549574b" isdomainofvalue="False" dataSourceId="037e078c-e1cc-44d3-a1ed-5d289fcee432"/>
</file>

<file path=customXml/item5.xml><?xml version="1.0" encoding="utf-8"?>
<VariableListDefinition name="AD_HOC" displayName="AD_HOC" id="d41b15b2-adcc-4a1f-9da0-d29802d5da41" isdomainofvalue="False" dataSourceId="23938c5c-08db-473d-b907-2e58569146af"/>
</file>

<file path=customXml/item6.xml><?xml version="1.0" encoding="utf-8"?>
<VariableList UniqueId="c029a7d5-6fb4-4af1-8bfe-7a35e29acecc" Name="System" ContentType="XML" MajorVersion="0" MinorVersion="1" isLocalCopy="False" IsBaseObject="False" DataSourceId="32a4410c-ffef-4f76-8830-5e25fca9cd1f" DataSourceMajorVersion="0" DataSourceMinorVersion="1"/>
</file>

<file path=customXml/item7.xml><?xml version="1.0" encoding="utf-8"?>
<VariableListDefinition name="System" displayName="System" id="c029a7d5-6fb4-4af1-8bfe-7a35e29acecc" isdomainofvalue="False" dataSourceId="32a4410c-ffef-4f76-8830-5e25fca9cd1f"/>
</file>

<file path=customXml/item8.xml><?xml version="1.0" encoding="utf-8"?>
<VariableListDefinition name="AD_HOC" displayName="AD_HOC" id="346b88db-b120-4c2c-a144-da7d3e847555" isdomainofvalue="False" dataSourceId="44b41606-7609-4b00-ae4a-e3fbbce58cb6"/>
</file>

<file path=customXml/item9.xml><?xml version="1.0" encoding="utf-8"?>
<VariableList UniqueId="346b88db-b120-4c2c-a144-da7d3e847555" Name="AD_HOC" ContentType="XML" MajorVersion="0" MinorVersion="1" isLocalCopy="False" IsBaseObject="False" DataSourceId="44b41606-7609-4b00-ae4a-e3fbbce58cb6" DataSourceMajorVersion="0" DataSourceMinorVersion="1"/>
</file>

<file path=customXml/itemProps1.xml><?xml version="1.0" encoding="utf-8"?>
<ds:datastoreItem xmlns:ds="http://schemas.openxmlformats.org/officeDocument/2006/customXml" ds:itemID="{30038F4B-9E1A-40A8-B70D-1A7BA52B154B}">
  <ds:schemaRefs/>
</ds:datastoreItem>
</file>

<file path=customXml/itemProps10.xml><?xml version="1.0" encoding="utf-8"?>
<ds:datastoreItem xmlns:ds="http://schemas.openxmlformats.org/officeDocument/2006/customXml" ds:itemID="{C4A80D34-DB14-43A9-887B-95D28EAF0BBC}">
  <ds:schemaRefs/>
</ds:datastoreItem>
</file>

<file path=customXml/itemProps11.xml><?xml version="1.0" encoding="utf-8"?>
<ds:datastoreItem xmlns:ds="http://schemas.openxmlformats.org/officeDocument/2006/customXml" ds:itemID="{F682E249-468D-4D02-9630-790AE5F2A8F2}">
  <ds:schemaRefs/>
</ds:datastoreItem>
</file>

<file path=customXml/itemProps12.xml><?xml version="1.0" encoding="utf-8"?>
<ds:datastoreItem xmlns:ds="http://schemas.openxmlformats.org/officeDocument/2006/customXml" ds:itemID="{294FE5DB-8858-4AFB-AB73-CBA4A426A43B}">
  <ds:schemaRefs/>
</ds:datastoreItem>
</file>

<file path=customXml/itemProps13.xml><?xml version="1.0" encoding="utf-8"?>
<ds:datastoreItem xmlns:ds="http://schemas.openxmlformats.org/officeDocument/2006/customXml" ds:itemID="{FD4C388C-6363-4562-9802-A73C81B0041F}">
  <ds:schemaRefs/>
</ds:datastoreItem>
</file>

<file path=customXml/itemProps14.xml><?xml version="1.0" encoding="utf-8"?>
<ds:datastoreItem xmlns:ds="http://schemas.openxmlformats.org/officeDocument/2006/customXml" ds:itemID="{A9384425-19F2-4963-B461-71F0927B4E0A}">
  <ds:schemaRefs/>
</ds:datastoreItem>
</file>

<file path=customXml/itemProps15.xml><?xml version="1.0" encoding="utf-8"?>
<ds:datastoreItem xmlns:ds="http://schemas.openxmlformats.org/officeDocument/2006/customXml" ds:itemID="{87D2FF53-7C65-4948-8D05-B8327810E661}">
  <ds:schemaRefs/>
</ds:datastoreItem>
</file>

<file path=customXml/itemProps16.xml><?xml version="1.0" encoding="utf-8"?>
<ds:datastoreItem xmlns:ds="http://schemas.openxmlformats.org/officeDocument/2006/customXml" ds:itemID="{5F60A77D-A318-49F1-B8ED-8E18CDFADB85}">
  <ds:schemaRefs/>
</ds:datastoreItem>
</file>

<file path=customXml/itemProps17.xml><?xml version="1.0" encoding="utf-8"?>
<ds:datastoreItem xmlns:ds="http://schemas.openxmlformats.org/officeDocument/2006/customXml" ds:itemID="{2831B9AF-00FE-4AEE-9F5F-20E49A2D2F9A}">
  <ds:schemaRefs/>
</ds:datastoreItem>
</file>

<file path=customXml/itemProps18.xml><?xml version="1.0" encoding="utf-8"?>
<ds:datastoreItem xmlns:ds="http://schemas.openxmlformats.org/officeDocument/2006/customXml" ds:itemID="{36E31219-79BF-4C71-BCB2-B3588FAE7B0E}">
  <ds:schemaRefs/>
</ds:datastoreItem>
</file>

<file path=customXml/itemProps19.xml><?xml version="1.0" encoding="utf-8"?>
<ds:datastoreItem xmlns:ds="http://schemas.openxmlformats.org/officeDocument/2006/customXml" ds:itemID="{68000F29-C6FB-4023-859E-6CEAD261275D}">
  <ds:schemaRefs/>
</ds:datastoreItem>
</file>

<file path=customXml/itemProps2.xml><?xml version="1.0" encoding="utf-8"?>
<ds:datastoreItem xmlns:ds="http://schemas.openxmlformats.org/officeDocument/2006/customXml" ds:itemID="{6F5C3744-1A1A-4791-912D-A2F6560E16AE}">
  <ds:schemaRefs/>
</ds:datastoreItem>
</file>

<file path=customXml/itemProps20.xml><?xml version="1.0" encoding="utf-8"?>
<ds:datastoreItem xmlns:ds="http://schemas.openxmlformats.org/officeDocument/2006/customXml" ds:itemID="{5FEF7F36-826C-4522-AA57-79644317F9A6}">
  <ds:schemaRefs/>
</ds:datastoreItem>
</file>

<file path=customXml/itemProps21.xml><?xml version="1.0" encoding="utf-8"?>
<ds:datastoreItem xmlns:ds="http://schemas.openxmlformats.org/officeDocument/2006/customXml" ds:itemID="{8E9F20B7-17DD-4000-BA52-DBA30E6B100D}">
  <ds:schemaRefs/>
</ds:datastoreItem>
</file>

<file path=customXml/itemProps22.xml><?xml version="1.0" encoding="utf-8"?>
<ds:datastoreItem xmlns:ds="http://schemas.openxmlformats.org/officeDocument/2006/customXml" ds:itemID="{37C71025-284F-48DB-A1EE-B1F6171CD9D1}">
  <ds:schemaRefs/>
</ds:datastoreItem>
</file>

<file path=customXml/itemProps23.xml><?xml version="1.0" encoding="utf-8"?>
<ds:datastoreItem xmlns:ds="http://schemas.openxmlformats.org/officeDocument/2006/customXml" ds:itemID="{D6337023-4BAA-45DE-BC65-912632658E00}">
  <ds:schemaRefs/>
</ds:datastoreItem>
</file>

<file path=customXml/itemProps24.xml><?xml version="1.0" encoding="utf-8"?>
<ds:datastoreItem xmlns:ds="http://schemas.openxmlformats.org/officeDocument/2006/customXml" ds:itemID="{7014A6C9-C420-47C5-82F2-3BAE42F4D88E}">
  <ds:schemaRefs/>
</ds:datastoreItem>
</file>

<file path=customXml/itemProps25.xml><?xml version="1.0" encoding="utf-8"?>
<ds:datastoreItem xmlns:ds="http://schemas.openxmlformats.org/officeDocument/2006/customXml" ds:itemID="{E4F36018-2692-4FD1-A373-3359F342425F}">
  <ds:schemaRefs/>
</ds:datastoreItem>
</file>

<file path=customXml/itemProps26.xml><?xml version="1.0" encoding="utf-8"?>
<ds:datastoreItem xmlns:ds="http://schemas.openxmlformats.org/officeDocument/2006/customXml" ds:itemID="{CBE7ECDF-A794-47FD-B1F4-DCAB1A26CB2A}">
  <ds:schemaRefs/>
</ds:datastoreItem>
</file>

<file path=customXml/itemProps3.xml><?xml version="1.0" encoding="utf-8"?>
<ds:datastoreItem xmlns:ds="http://schemas.openxmlformats.org/officeDocument/2006/customXml" ds:itemID="{C5EB7669-F4FE-48AB-B48F-C8BAAD004EB1}">
  <ds:schemaRefs/>
</ds:datastoreItem>
</file>

<file path=customXml/itemProps4.xml><?xml version="1.0" encoding="utf-8"?>
<ds:datastoreItem xmlns:ds="http://schemas.openxmlformats.org/officeDocument/2006/customXml" ds:itemID="{B3CED040-1CC2-4541-B5BA-759DE4CB0FE8}">
  <ds:schemaRefs/>
</ds:datastoreItem>
</file>

<file path=customXml/itemProps5.xml><?xml version="1.0" encoding="utf-8"?>
<ds:datastoreItem xmlns:ds="http://schemas.openxmlformats.org/officeDocument/2006/customXml" ds:itemID="{8E1730CB-653D-4AA4-9241-F62493621E6D}">
  <ds:schemaRefs/>
</ds:datastoreItem>
</file>

<file path=customXml/itemProps6.xml><?xml version="1.0" encoding="utf-8"?>
<ds:datastoreItem xmlns:ds="http://schemas.openxmlformats.org/officeDocument/2006/customXml" ds:itemID="{FEBB8CB5-4C97-422E-8E7F-0D1F7D68AB3A}">
  <ds:schemaRefs/>
</ds:datastoreItem>
</file>

<file path=customXml/itemProps7.xml><?xml version="1.0" encoding="utf-8"?>
<ds:datastoreItem xmlns:ds="http://schemas.openxmlformats.org/officeDocument/2006/customXml" ds:itemID="{74D1B018-576F-4E33-9853-776A9C91FD4E}">
  <ds:schemaRefs/>
</ds:datastoreItem>
</file>

<file path=customXml/itemProps8.xml><?xml version="1.0" encoding="utf-8"?>
<ds:datastoreItem xmlns:ds="http://schemas.openxmlformats.org/officeDocument/2006/customXml" ds:itemID="{2ED89616-9C2C-4A30-B29C-7839E2A3860B}">
  <ds:schemaRefs/>
</ds:datastoreItem>
</file>

<file path=customXml/itemProps9.xml><?xml version="1.0" encoding="utf-8"?>
<ds:datastoreItem xmlns:ds="http://schemas.openxmlformats.org/officeDocument/2006/customXml" ds:itemID="{74F254C9-5A86-4E4B-B605-6FC7FE40FDEE}">
  <ds:schemaRefs/>
</ds:datastoreItem>
</file>

<file path=docProps/app.xml><?xml version="1.0" encoding="utf-8"?>
<Properties xmlns="http://schemas.openxmlformats.org/officeDocument/2006/extended-properties" xmlns:vt="http://schemas.openxmlformats.org/officeDocument/2006/docPropsVTypes">
  <Template/>
  <TotalTime>6628</TotalTime>
  <Words>5240</Words>
  <Application>Microsoft Office PowerPoint</Application>
  <PresentationFormat>Custom</PresentationFormat>
  <Paragraphs>572</Paragraphs>
  <Slides>37</Slides>
  <Notes>37</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51" baseType="lpstr">
      <vt:lpstr>ＭＳ Ｐゴシック</vt:lpstr>
      <vt:lpstr>ＭＳ Ｐゴシック</vt:lpstr>
      <vt:lpstr>Arial</vt:lpstr>
      <vt:lpstr>Arial Narrow</vt:lpstr>
      <vt:lpstr>Bahnschrift Light SemiCondensed</vt:lpstr>
      <vt:lpstr>Calibri</vt:lpstr>
      <vt:lpstr>Geneva</vt:lpstr>
      <vt:lpstr>Helvetica</vt:lpstr>
      <vt:lpstr>Helvetica Light</vt:lpstr>
      <vt:lpstr>Symbol</vt:lpstr>
      <vt:lpstr>Times New Roman</vt:lpstr>
      <vt:lpstr>Wingdings</vt:lpstr>
      <vt:lpstr>NB_PPT Theme</vt:lpstr>
      <vt:lpstr>Chart</vt:lpstr>
      <vt:lpstr>Semplicemente Private Equity</vt:lpstr>
      <vt:lpstr>PowerPoint Presentation</vt:lpstr>
      <vt:lpstr>  La crescita dell’industria del Private Equity</vt:lpstr>
      <vt:lpstr>Il Private Equity ha sovraperformato i rendimenti dei mercati pubblici nel lungo termine</vt:lpstr>
      <vt:lpstr>Trend dei rendimenti del Private Equity</vt:lpstr>
      <vt:lpstr>Dispersione storica dei rendimenti</vt:lpstr>
      <vt:lpstr>Dimensione del mercato USA per numero di società</vt:lpstr>
      <vt:lpstr>Private Equity: un settore in crescita</vt:lpstr>
      <vt:lpstr>Valutazioni nei mercati azionari</vt:lpstr>
      <vt:lpstr>Riassumendo</vt:lpstr>
      <vt:lpstr>PowerPoint Presentation</vt:lpstr>
      <vt:lpstr>Struttura di un fondo di Private Equity tradizionale</vt:lpstr>
      <vt:lpstr>Struttura di un fondo di fondi di Private Equity tradizionale</vt:lpstr>
      <vt:lpstr>Cosa sono i co-investimenti?</vt:lpstr>
      <vt:lpstr>1- Allocazione strategica/tattica</vt:lpstr>
      <vt:lpstr> 2- Efficientamento del capitale</vt:lpstr>
      <vt:lpstr>3- Accesso al mercato</vt:lpstr>
      <vt:lpstr>4- Gestione del rischio. La maggior parte avviene ex-ante</vt:lpstr>
      <vt:lpstr>5- Commitment vs NAV target</vt:lpstr>
      <vt:lpstr>Reportistica e comunicazione</vt:lpstr>
      <vt:lpstr>Come valutare i risultati</vt:lpstr>
      <vt:lpstr>Track record della piattaforma di Private Equity di Neuberger Berman</vt:lpstr>
      <vt:lpstr>PowerPoint Presentation</vt:lpstr>
      <vt:lpstr>Integrazione dei fattori ESG: focus sul miglioramento di portafoglio</vt:lpstr>
      <vt:lpstr>Investimenti in Private Equity allineati agli Obiettivi di Sviluppo Sostenibile delle Nazioni Unite</vt:lpstr>
      <vt:lpstr>Un caso pratico. Il fondo di Private Equity diretto italiano NB Renaissance Partners</vt:lpstr>
      <vt:lpstr>PowerPoint Presentation</vt:lpstr>
      <vt:lpstr>Neuberger Berman: un leader globale nel Private Equity</vt:lpstr>
      <vt:lpstr>I vantaggi della piattaforma di Private Equity di Neuberger Berman</vt:lpstr>
      <vt:lpstr>NB Renaissance Partners: Partnership tra Due Primari Operatori Finanziari</vt:lpstr>
      <vt:lpstr>NB Aurora </vt:lpstr>
      <vt:lpstr>Neuberger Berman: un partner ideale per gli investitori istituzionali italiani per gli investimenti in PE</vt:lpstr>
      <vt:lpstr>PowerPoint Presentation</vt:lpstr>
      <vt:lpstr>PowerPoint Presentation</vt:lpstr>
      <vt:lpstr>Important Performance Information Endnotes</vt:lpstr>
      <vt:lpstr>Important Performance Information Endnotes</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Mario Giuliani</dc:creator>
  <cp:lastModifiedBy>Peruccon, Mauro</cp:lastModifiedBy>
  <cp:revision>431</cp:revision>
  <cp:lastPrinted>2019-11-25T15:25:24Z</cp:lastPrinted>
  <dcterms:created xsi:type="dcterms:W3CDTF">2017-10-09T15:08:32Z</dcterms:created>
  <dcterms:modified xsi:type="dcterms:W3CDTF">2019-11-25T16:46:18Z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yVersion">
    <vt:lpwstr>1.2</vt:lpwstr>
  </property>
  <property fmtid="{D5CDD505-2E9C-101B-9397-08002B2CF9AE}" pid="3" name="SourceFileId">
    <vt:lpwstr>PresBuilder.potx</vt:lpwstr>
  </property>
  <property fmtid="{D5CDD505-2E9C-101B-9397-08002B2CF9AE}" pid="4" name="PBSLIDENUMBER">
    <vt:lpwstr>1</vt:lpwstr>
  </property>
  <property fmtid="{D5CDD505-2E9C-101B-9397-08002B2CF9AE}" pid="5" name="PBTOTALPAGES">
    <vt:lpwstr>0</vt:lpwstr>
  </property>
  <property fmtid="{D5CDD505-2E9C-101B-9397-08002B2CF9AE}" pid="6" name="PBLBAFFILIATE">
    <vt:lpwstr>NEUBERGERBERMAN</vt:lpwstr>
  </property>
  <property fmtid="{D5CDD505-2E9C-101B-9397-08002B2CF9AE}" pid="7" name="LB_TRACKING_NAME">
    <vt:lpwstr>C:\Users\dgregory\Desktop\Neuberger Berman.pptx - dgregory - 3/21/2018 10:50:31 AM</vt:lpwstr>
  </property>
</Properties>
</file>